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sldIdLst>
    <p:sldId id="259" r:id="rId2"/>
    <p:sldId id="260" r:id="rId3"/>
    <p:sldId id="262" r:id="rId4"/>
    <p:sldId id="261" r:id="rId5"/>
    <p:sldId id="266" r:id="rId6"/>
    <p:sldId id="267" r:id="rId7"/>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4926" autoAdjust="0"/>
    <p:restoredTop sz="86323" autoAdjust="0"/>
  </p:normalViewPr>
  <p:slideViewPr>
    <p:cSldViewPr snapToGrid="0" showGuides="1">
      <p:cViewPr varScale="1">
        <p:scale>
          <a:sx n="153" d="100"/>
          <a:sy n="153" d="100"/>
        </p:scale>
        <p:origin x="1118" y="96"/>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24-06-2023</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3</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4</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24-06-2023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24-06-2023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24-06-2023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a:solidFill>
                  <a:schemeClr val="bg1"/>
                </a:solidFill>
                <a:latin typeface="Franklin Gothic Book" panose="020B0503020102020204" pitchFamily="34" charset="0"/>
                <a:hlinkClick r:id="rId3"/>
              </a:rPr>
              <a:t>databridgemarketresearch.com</a:t>
            </a:r>
            <a:r>
              <a:rPr lang="en-US" sz="800" b="0" i="0" baseline="0" dirty="0">
                <a:solidFill>
                  <a:schemeClr val="bg1"/>
                </a:solidFill>
                <a:latin typeface="Franklin Gothic Book" panose="020B0503020102020204" pitchFamily="34" charset="0"/>
              </a:rPr>
              <a:t>   </a:t>
            </a:r>
            <a:r>
              <a:rPr lang="en-US" sz="800" b="0" i="0" kern="1200" dirty="0">
                <a:solidFill>
                  <a:srgbClr val="0000FF"/>
                </a:solidFill>
                <a:latin typeface="Franklin Gothic Book" panose="020B0503020102020204" pitchFamily="34" charset="0"/>
                <a:ea typeface="+mn-ea"/>
                <a:cs typeface="+mn-cs"/>
              </a:rPr>
              <a:t>US : +1-888-387-2818  UK : +44-161-394-0625</a:t>
            </a:r>
            <a:r>
              <a:rPr lang="en-US" sz="800" b="0" i="0" dirty="0">
                <a:solidFill>
                  <a:srgbClr val="0000FF"/>
                </a:solidFill>
                <a:latin typeface="Franklin Gothic Book" panose="020B0503020102020204" pitchFamily="34" charset="0"/>
              </a:rPr>
              <a:t>   </a:t>
            </a:r>
            <a:r>
              <a:rPr lang="en-US" sz="800" b="0" i="0" dirty="0">
                <a:solidFill>
                  <a:srgbClr val="0000FF"/>
                </a:solidFill>
                <a:latin typeface="Franklin Gothic Book" panose="020B0503020102020204" pitchFamily="34" charset="0"/>
                <a:hlinkClick r:id="rId4"/>
              </a:rPr>
              <a:t>sales@databridgemarketresearch.com</a:t>
            </a:r>
            <a:endParaRPr lang="en-US" sz="800" b="0" i="0" dirty="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24-06-2023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24-06-2023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24-06-2023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24-06-2023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24-06-2023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24-06-2023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24-06-2023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24-06-2023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24-06-2023</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middle-east-and-africa-dissolving-pulp-and-paper-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toc/?dbmr=middle-east-and-africa-dissolving-pulp-and-paper-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ww.databridgemarketresearch.com/inquire-before-buying/?dbmr=middle-east-and-africa-dissolving-pulp-and-paper-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www.databridgemarketresearch.com/request-a-sample/?dbmr=middle-east-and-africa-dissolving-pulp-and-paper-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44335" y="0"/>
            <a:ext cx="3552825" cy="646331"/>
          </a:xfrm>
          <a:prstGeom prst="rect">
            <a:avLst/>
          </a:prstGeom>
          <a:noFill/>
        </p:spPr>
        <p:txBody>
          <a:bodyPr wrap="square" rtlCol="0">
            <a:spAutoFit/>
          </a:bodyPr>
          <a:lstStyle/>
          <a:p>
            <a:r>
              <a:rPr lang="en-US" sz="1200" b="1" dirty="0" smtClean="0">
                <a:solidFill>
                  <a:schemeClr val="bg1"/>
                </a:solidFill>
              </a:rPr>
              <a:t>Middle East and Africa Dissolving Pulp and Paper Market - </a:t>
            </a:r>
            <a:r>
              <a:rPr lang="en-US" sz="1200" b="1" dirty="0">
                <a:solidFill>
                  <a:schemeClr val="bg1"/>
                </a:solidFill>
              </a:rPr>
              <a:t>Update on Trends, Deals, Valuations and Players in the Market</a:t>
            </a:r>
            <a:endParaRPr lang="en-IN" sz="1200" b="1" dirty="0">
              <a:solidFill>
                <a:schemeClr val="bg1"/>
              </a:solidFill>
            </a:endParaRPr>
          </a:p>
        </p:txBody>
      </p:sp>
      <p:sp>
        <p:nvSpPr>
          <p:cNvPr id="6" name="TextBox 5"/>
          <p:cNvSpPr txBox="1"/>
          <p:nvPr/>
        </p:nvSpPr>
        <p:spPr>
          <a:xfrm>
            <a:off x="0" y="830997"/>
            <a:ext cx="5048596" cy="2492990"/>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hlinkClick r:id="rId3"/>
              </a:rPr>
              <a:t>Middle East and Africa Dissolving Pulp And Paper Market</a:t>
            </a:r>
            <a:r>
              <a:rPr lang="en-US" sz="1200" dirty="0">
                <a:latin typeface="Times New Roman" panose="02020603050405020304" pitchFamily="18" charset="0"/>
                <a:cs typeface="Times New Roman" panose="02020603050405020304" pitchFamily="18" charset="0"/>
              </a:rPr>
              <a:t>,  By Raw Material (Wood Pulp, Cotton Linters, Agro Based,  Recycled </a:t>
            </a:r>
            <a:r>
              <a:rPr lang="en-US" sz="1200" dirty="0" err="1">
                <a:latin typeface="Times New Roman" panose="02020603050405020304" pitchFamily="18" charset="0"/>
                <a:cs typeface="Times New Roman" panose="02020603050405020304" pitchFamily="18" charset="0"/>
              </a:rPr>
              <a:t>Fibre</a:t>
            </a:r>
            <a:r>
              <a:rPr lang="en-US" sz="1200" dirty="0">
                <a:latin typeface="Times New Roman" panose="02020603050405020304" pitchFamily="18" charset="0"/>
                <a:cs typeface="Times New Roman" panose="02020603050405020304" pitchFamily="18" charset="0"/>
              </a:rPr>
              <a:t> Based, Bamboo), Category (Wrapping and Packaging, Printing and Writing, Sanitary, News Print, Others), Manufacturing Process (Pulping Process, Bleaching Process, Chlorine Bleaching, Curling Acetylation, Etherification, Nitration,  </a:t>
            </a:r>
            <a:r>
              <a:rPr lang="en-US" sz="1200" dirty="0" err="1">
                <a:latin typeface="Times New Roman" panose="02020603050405020304" pitchFamily="18" charset="0"/>
                <a:cs typeface="Times New Roman" panose="02020603050405020304" pitchFamily="18" charset="0"/>
              </a:rPr>
              <a:t>Xanthation</a:t>
            </a:r>
            <a:r>
              <a:rPr lang="en-US" sz="1200" dirty="0">
                <a:latin typeface="Times New Roman" panose="02020603050405020304" pitchFamily="18" charset="0"/>
                <a:cs typeface="Times New Roman" panose="02020603050405020304" pitchFamily="18" charset="0"/>
              </a:rPr>
              <a:t>, Others), Application (Viscose, Acetates, Ether, Nitrates, Others), Chemicals Used (Sizing Agents, </a:t>
            </a:r>
            <a:r>
              <a:rPr lang="en-US" sz="1200" dirty="0" err="1">
                <a:latin typeface="Times New Roman" panose="02020603050405020304" pitchFamily="18" charset="0"/>
                <a:cs typeface="Times New Roman" panose="02020603050405020304" pitchFamily="18" charset="0"/>
              </a:rPr>
              <a:t>Colouring</a:t>
            </a:r>
            <a:r>
              <a:rPr lang="en-US" sz="1200" dirty="0">
                <a:latin typeface="Times New Roman" panose="02020603050405020304" pitchFamily="18" charset="0"/>
                <a:cs typeface="Times New Roman" panose="02020603050405020304" pitchFamily="18" charset="0"/>
              </a:rPr>
              <a:t>, Strengthening Agents, Biocides, Deposit Control, Optical Brightening Agents (OBA) Antifoam Agents/Deformers, Fixatives) Distribution Channels (Offline , Online), End-Use (Packaging, Printing, Building and Construction, Textiles, Food Additives, Pharmaceuticals, Cigarette Filters, Paints, Cosmetic and Personal Care, Wood Pulp, Bamboo, Cotton Liners, Others) - Industry Trends And Forecast To 2030.</a:t>
            </a:r>
          </a:p>
          <a:p>
            <a:endParaRPr lang="en-US" sz="12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42029" y="3010290"/>
            <a:ext cx="4400550" cy="1384995"/>
          </a:xfrm>
          <a:prstGeom prst="rect">
            <a:avLst/>
          </a:prstGeom>
          <a:noFill/>
        </p:spPr>
        <p:txBody>
          <a:bodyPr wrap="square" rtlCol="0">
            <a:spAutoFit/>
          </a:bodyPr>
          <a:lstStyle/>
          <a:p>
            <a:pPr algn="ctr"/>
            <a:r>
              <a:rPr lang="en-US" sz="1400" b="1" dirty="0"/>
              <a:t>Browse Full Report </a:t>
            </a:r>
            <a:r>
              <a:rPr lang="en-US" sz="1400" b="1" dirty="0" smtClean="0"/>
              <a:t>:</a:t>
            </a:r>
          </a:p>
          <a:p>
            <a:pPr algn="ctr"/>
            <a:r>
              <a:rPr lang="en-US" sz="1400" b="1" dirty="0">
                <a:hlinkClick r:id="rId3"/>
              </a:rPr>
              <a:t>https://</a:t>
            </a:r>
            <a:r>
              <a:rPr lang="en-US" sz="1400" b="1" dirty="0" smtClean="0">
                <a:hlinkClick r:id="rId3"/>
              </a:rPr>
              <a:t>www.databridgemarketresearch.com/reports/middle-east-and-africa-dissolving-pulp-and-paper-market</a:t>
            </a:r>
            <a:endParaRPr lang="en-US" sz="1400" b="1" dirty="0" smtClean="0"/>
          </a:p>
          <a:p>
            <a:pPr algn="ctr"/>
            <a:endParaRPr lang="en-US" sz="1400" b="1" dirty="0"/>
          </a:p>
          <a:p>
            <a:pPr algn="ctr"/>
            <a:endParaRPr lang="en-US" sz="1400" b="1" dirty="0"/>
          </a:p>
          <a:p>
            <a:pPr algn="ctr"/>
            <a:r>
              <a:rPr lang="en-US" sz="1400" b="1" dirty="0"/>
              <a:t> </a:t>
            </a:r>
            <a:endParaRPr lang="en-IN" sz="1400" b="1" dirty="0"/>
          </a:p>
        </p:txBody>
      </p:sp>
    </p:spTree>
    <p:extLst>
      <p:ext uri="{BB962C8B-B14F-4D97-AF65-F5344CB8AC3E}">
        <p14:creationId xmlns:p14="http://schemas.microsoft.com/office/powerpoint/2010/main" val="2270585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161925" y="815767"/>
            <a:ext cx="4972050" cy="3447098"/>
          </a:xfrm>
          <a:prstGeom prst="rect">
            <a:avLst/>
          </a:prstGeom>
          <a:noFill/>
        </p:spPr>
        <p:txBody>
          <a:bodyPr wrap="square" rtlCol="0">
            <a:spAutoFit/>
          </a:bodyPr>
          <a:lstStyle/>
          <a:p>
            <a:pPr algn="just"/>
            <a:r>
              <a:rPr lang="en-US" sz="1300" dirty="0">
                <a:latin typeface="Times New Roman" panose="02020603050405020304" pitchFamily="18" charset="0"/>
                <a:cs typeface="Times New Roman" panose="02020603050405020304" pitchFamily="18" charset="0"/>
              </a:rPr>
              <a:t>1. Use Market Research to Find Customers</a:t>
            </a:r>
          </a:p>
          <a:p>
            <a:pPr algn="just"/>
            <a:r>
              <a:rPr lang="en-US" sz="1200" dirty="0">
                <a:latin typeface="Times New Roman" panose="02020603050405020304" pitchFamily="18" charset="0"/>
                <a:cs typeface="Times New Roman" panose="02020603050405020304" pitchFamily="18" charset="0"/>
              </a:rPr>
              <a:t>Market research blends consumer behavior and economic trends to confirm and improve your business idea.</a:t>
            </a:r>
          </a:p>
          <a:p>
            <a:pPr algn="just">
              <a:lnSpc>
                <a:spcPct val="150000"/>
              </a:lnSpc>
            </a:pPr>
            <a:r>
              <a:rPr lang="en-US" sz="1200" dirty="0">
                <a:latin typeface="Times New Roman" panose="02020603050405020304" pitchFamily="18" charset="0"/>
                <a:cs typeface="Times New Roman" panose="02020603050405020304" pitchFamily="18" charset="0"/>
              </a:rPr>
              <a:t>2</a:t>
            </a:r>
            <a:r>
              <a:rPr lang="en-US" sz="1300" dirty="0">
                <a:latin typeface="Times New Roman" panose="02020603050405020304" pitchFamily="18" charset="0"/>
                <a:cs typeface="Times New Roman" panose="02020603050405020304" pitchFamily="18" charset="0"/>
              </a:rPr>
              <a:t>. Use Competitive Analysis to Find a Market Advantage</a:t>
            </a:r>
          </a:p>
          <a:p>
            <a:pPr algn="just"/>
            <a:r>
              <a:rPr lang="en-US" sz="1200" dirty="0">
                <a:latin typeface="Times New Roman" panose="02020603050405020304" pitchFamily="18" charset="0"/>
                <a:cs typeface="Times New Roman" panose="02020603050405020304" pitchFamily="18" charset="0"/>
              </a:rPr>
              <a:t>Competitive analysis helps you learn from businesses competing for your potential customers. This is key to defining a competitive edge that creates sustainable revenue.</a:t>
            </a:r>
          </a:p>
          <a:p>
            <a:pPr algn="just">
              <a:lnSpc>
                <a:spcPct val="150000"/>
              </a:lnSpc>
            </a:pPr>
            <a:r>
              <a:rPr lang="en-US" sz="1300" dirty="0">
                <a:latin typeface="Times New Roman" panose="02020603050405020304" pitchFamily="18" charset="0"/>
                <a:cs typeface="Times New Roman" panose="02020603050405020304" pitchFamily="18" charset="0"/>
              </a:rPr>
              <a:t>3. Free Small Business Data and Trends    </a:t>
            </a:r>
          </a:p>
          <a:p>
            <a:pPr algn="just"/>
            <a:r>
              <a:rPr lang="en-US" sz="1200" dirty="0">
                <a:latin typeface="Times New Roman" panose="02020603050405020304" pitchFamily="18" charset="0"/>
                <a:cs typeface="Times New Roman" panose="02020603050405020304" pitchFamily="18" charset="0"/>
              </a:rPr>
              <a:t>There are many reliable sources that provide customer and market information at no cost. Free statistics are readily available to help prospective small business owners.</a:t>
            </a:r>
            <a:endParaRPr lang="en-US" sz="1400" b="1" dirty="0"/>
          </a:p>
          <a:p>
            <a:pPr algn="ctr"/>
            <a:r>
              <a:rPr lang="en-US" sz="1400" b="1" dirty="0"/>
              <a:t>Get Details TOC </a:t>
            </a:r>
            <a:r>
              <a:rPr lang="en-US" sz="1400" b="1" dirty="0" smtClean="0"/>
              <a:t>:</a:t>
            </a:r>
          </a:p>
          <a:p>
            <a:pPr algn="ctr"/>
            <a:r>
              <a:rPr lang="en-US" sz="1400" dirty="0">
                <a:hlinkClick r:id="rId3"/>
              </a:rPr>
              <a:t>https://www.databridgemarketresearch.com/toc/?</a:t>
            </a:r>
            <a:r>
              <a:rPr lang="en-US" sz="1400" dirty="0" smtClean="0">
                <a:hlinkClick r:id="rId3"/>
              </a:rPr>
              <a:t>dbmr=middle-east-and-africa-dissolving-pulp-and-paper-market</a:t>
            </a:r>
            <a:endParaRPr lang="en-US" sz="1400" dirty="0" smtClean="0"/>
          </a:p>
          <a:p>
            <a:pPr algn="ctr"/>
            <a:endParaRPr lang="en-US" sz="1400" dirty="0"/>
          </a:p>
          <a:p>
            <a:pPr algn="ctr"/>
            <a:endParaRPr lang="en-US" sz="1400" dirty="0"/>
          </a:p>
        </p:txBody>
      </p:sp>
      <p:sp>
        <p:nvSpPr>
          <p:cNvPr id="8" name="TextBox 7"/>
          <p:cNvSpPr txBox="1"/>
          <p:nvPr/>
        </p:nvSpPr>
        <p:spPr>
          <a:xfrm>
            <a:off x="161925" y="58310"/>
            <a:ext cx="3329420" cy="584775"/>
          </a:xfrm>
          <a:prstGeom prst="rect">
            <a:avLst/>
          </a:prstGeom>
          <a:noFill/>
        </p:spPr>
        <p:txBody>
          <a:bodyPr wrap="square" rtlCol="0">
            <a:spAutoFit/>
          </a:bodyPr>
          <a:lstStyle/>
          <a:p>
            <a:r>
              <a:rPr lang="en-IN" sz="1600" b="1" dirty="0">
                <a:solidFill>
                  <a:schemeClr val="bg1"/>
                </a:solidFill>
              </a:rPr>
              <a:t>How Market Research Analysis helps businesses?</a:t>
            </a:r>
          </a:p>
        </p:txBody>
      </p:sp>
    </p:spTree>
    <p:extLst>
      <p:ext uri="{BB962C8B-B14F-4D97-AF65-F5344CB8AC3E}">
        <p14:creationId xmlns:p14="http://schemas.microsoft.com/office/powerpoint/2010/main" val="2270585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3</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12593" y="67490"/>
            <a:ext cx="3503988" cy="1138773"/>
          </a:xfrm>
          <a:prstGeom prst="rect">
            <a:avLst/>
          </a:prstGeom>
          <a:noFill/>
        </p:spPr>
        <p:txBody>
          <a:bodyPr wrap="square" rtlCol="0">
            <a:spAutoFit/>
          </a:bodyPr>
          <a:lstStyle/>
          <a:p>
            <a:r>
              <a:rPr lang="en-IN" sz="1600" b="1" dirty="0" smtClean="0">
                <a:solidFill>
                  <a:schemeClr val="bg1"/>
                </a:solidFill>
              </a:rPr>
              <a:t>Market Segmentation in the </a:t>
            </a:r>
            <a:r>
              <a:rPr lang="en-US" sz="1600" b="1" dirty="0" smtClean="0">
                <a:solidFill>
                  <a:schemeClr val="bg1"/>
                </a:solidFill>
              </a:rPr>
              <a:t>Middle East and Africa Dissolving Pulp and Paper Market</a:t>
            </a:r>
            <a:r>
              <a:rPr lang="en-IN" sz="1600" b="1" dirty="0" smtClean="0">
                <a:solidFill>
                  <a:schemeClr val="bg1"/>
                </a:solidFill>
              </a:rPr>
              <a:t> report</a:t>
            </a:r>
            <a:endParaRPr lang="en-US" sz="1600" b="1" dirty="0" smtClean="0">
              <a:solidFill>
                <a:schemeClr val="bg1"/>
              </a:solidFill>
            </a:endParaRPr>
          </a:p>
          <a:p>
            <a:endParaRPr lang="en-IN" sz="2000" b="1" dirty="0">
              <a:solidFill>
                <a:schemeClr val="bg1"/>
              </a:solidFill>
            </a:endParaRPr>
          </a:p>
        </p:txBody>
      </p:sp>
      <p:sp>
        <p:nvSpPr>
          <p:cNvPr id="6" name="TextBox 5"/>
          <p:cNvSpPr txBox="1"/>
          <p:nvPr/>
        </p:nvSpPr>
        <p:spPr>
          <a:xfrm>
            <a:off x="171450" y="2948929"/>
            <a:ext cx="5000625" cy="1384995"/>
          </a:xfrm>
          <a:prstGeom prst="rect">
            <a:avLst/>
          </a:prstGeom>
          <a:noFill/>
        </p:spPr>
        <p:txBody>
          <a:bodyPr wrap="square" rtlCol="0">
            <a:spAutoFit/>
          </a:bodyPr>
          <a:lstStyle/>
          <a:p>
            <a:pPr algn="ctr"/>
            <a:r>
              <a:rPr lang="en-IN" sz="1400" b="1" dirty="0"/>
              <a:t>Inquire Before Buying </a:t>
            </a:r>
            <a:r>
              <a:rPr lang="en-IN" sz="1400" b="1" dirty="0" smtClean="0"/>
              <a:t>:</a:t>
            </a:r>
          </a:p>
          <a:p>
            <a:pPr algn="ctr"/>
            <a:r>
              <a:rPr lang="en-IN" sz="1400" b="1" dirty="0">
                <a:hlinkClick r:id="rId3"/>
              </a:rPr>
              <a:t>https://www.databridgemarketresearch.com/inquire-before-buying/?</a:t>
            </a:r>
            <a:r>
              <a:rPr lang="en-IN" sz="1400" b="1" dirty="0" smtClean="0">
                <a:hlinkClick r:id="rId3"/>
              </a:rPr>
              <a:t>dbmr=middle-east-and-africa-dissolving-pulp-and-paper-market</a:t>
            </a:r>
            <a:endParaRPr lang="en-IN" sz="1400" b="1" dirty="0" smtClean="0"/>
          </a:p>
          <a:p>
            <a:pPr algn="ctr"/>
            <a:endParaRPr lang="en-IN" sz="1400" b="1" dirty="0"/>
          </a:p>
          <a:p>
            <a:pPr algn="ctr"/>
            <a:endParaRPr lang="en-IN" sz="1400" b="1" dirty="0"/>
          </a:p>
        </p:txBody>
      </p:sp>
      <p:sp>
        <p:nvSpPr>
          <p:cNvPr id="24" name="Rectangle 23"/>
          <p:cNvSpPr/>
          <p:nvPr/>
        </p:nvSpPr>
        <p:spPr>
          <a:xfrm>
            <a:off x="27721" y="865002"/>
            <a:ext cx="5288082" cy="1323439"/>
          </a:xfrm>
          <a:prstGeom prst="rect">
            <a:avLst/>
          </a:prstGeom>
        </p:spPr>
        <p:txBody>
          <a:bodyPr wrap="square">
            <a:spAutoFit/>
          </a:bodyPr>
          <a:lstStyle/>
          <a:p>
            <a:r>
              <a:rPr lang="en-US" sz="1000" dirty="0"/>
              <a:t>Data Bridge Market Research analyses that the Middle East and Africa dissolving pulp and paper market is expected to reach USD 4,852.30 million by 2030, which was USD 2,782.28 million in 2022, registering a CAGR of 3.60% during the forecast period of 2023 to 2030. In addition to the insights on market scenarios such as market value, growth rate, segmentation, geographical coverage, and major players, the market reports curated by the data bridge market research also include in-depth expert analysis, geographically represented company-wise production and capacity, network layouts of distributors and partners, detailed and updated price trend analysis and deficit analysis of supply chain and demand.</a:t>
            </a:r>
            <a:endParaRPr lang="en-IN" sz="1000" dirty="0"/>
          </a:p>
        </p:txBody>
      </p:sp>
    </p:spTree>
    <p:extLst>
      <p:ext uri="{BB962C8B-B14F-4D97-AF65-F5344CB8AC3E}">
        <p14:creationId xmlns:p14="http://schemas.microsoft.com/office/powerpoint/2010/main" val="2270585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4</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3" y="926721"/>
            <a:ext cx="5029201" cy="2123658"/>
          </a:xfrm>
          <a:prstGeom prst="rect">
            <a:avLst/>
          </a:prstGeom>
          <a:noFill/>
        </p:spPr>
        <p:txBody>
          <a:bodyPr wrap="square" rtlCol="0">
            <a:spAutoFit/>
          </a:bodyPr>
          <a:lstStyle/>
          <a:p>
            <a:r>
              <a:rPr lang="en-IN" sz="1200" dirty="0">
                <a:latin typeface="Times New Roman" panose="02020603050405020304" pitchFamily="18" charset="0"/>
                <a:cs typeface="Times New Roman" panose="02020603050405020304" pitchFamily="18" charset="0"/>
              </a:rPr>
              <a:t>The report contains market analysis and insights for various countries around the world and the needs and offerings in those countries. This market report also mentions the types of regulations and policies that are in place in various regions and segments in each country.</a:t>
            </a:r>
            <a:endParaRPr lang="en-US" sz="1200" dirty="0">
              <a:latin typeface="Times New Roman" panose="02020603050405020304" pitchFamily="18" charset="0"/>
              <a:cs typeface="Times New Roman" panose="02020603050405020304" pitchFamily="18" charset="0"/>
            </a:endParaRPr>
          </a:p>
          <a:p>
            <a:r>
              <a:rPr lang="en-IN" sz="1200" dirty="0">
                <a:latin typeface="Times New Roman" panose="02020603050405020304" pitchFamily="18" charset="0"/>
                <a:cs typeface="Times New Roman" panose="02020603050405020304" pitchFamily="18" charset="0"/>
              </a:rPr>
              <a:t>Regions/Countries covered in the report include;</a:t>
            </a:r>
            <a:endParaRPr lang="en-US" sz="1200" dirty="0">
              <a:latin typeface="Times New Roman" panose="02020603050405020304" pitchFamily="18" charset="0"/>
              <a:cs typeface="Times New Roman" panose="02020603050405020304" pitchFamily="18" charset="0"/>
            </a:endParaRPr>
          </a:p>
          <a:p>
            <a:pPr lvl="0" indent="-1714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U.S</a:t>
            </a:r>
          </a:p>
          <a:p>
            <a:pPr indent="-1714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Novartis AG, Pfizer Inc., </a:t>
            </a:r>
            <a:r>
              <a:rPr lang="en-IN" sz="1200" dirty="0" err="1">
                <a:latin typeface="Times New Roman" panose="02020603050405020304" pitchFamily="18" charset="0"/>
                <a:cs typeface="Times New Roman" panose="02020603050405020304" pitchFamily="18" charset="0"/>
              </a:rPr>
              <a:t>Viatris</a:t>
            </a:r>
            <a:r>
              <a:rPr lang="en-IN" sz="1200" dirty="0">
                <a:latin typeface="Times New Roman" panose="02020603050405020304" pitchFamily="18" charset="0"/>
                <a:cs typeface="Times New Roman" panose="02020603050405020304" pitchFamily="18" charset="0"/>
              </a:rPr>
              <a:t> Inc., </a:t>
            </a:r>
            <a:r>
              <a:rPr lang="en-IN" sz="1200" dirty="0" err="1">
                <a:latin typeface="Times New Roman" panose="02020603050405020304" pitchFamily="18" charset="0"/>
                <a:cs typeface="Times New Roman" panose="02020603050405020304" pitchFamily="18" charset="0"/>
              </a:rPr>
              <a:t>Avet</a:t>
            </a:r>
            <a:r>
              <a:rPr lang="en-IN" sz="1200" dirty="0">
                <a:latin typeface="Times New Roman" panose="02020603050405020304" pitchFamily="18" charset="0"/>
                <a:cs typeface="Times New Roman" panose="02020603050405020304" pitchFamily="18" charset="0"/>
              </a:rPr>
              <a:t> Pharmaceuticals Inc.</a:t>
            </a:r>
            <a:endParaRPr lang="en-US" sz="1200" dirty="0">
              <a:latin typeface="Times New Roman" panose="02020603050405020304" pitchFamily="18" charset="0"/>
              <a:cs typeface="Times New Roman" panose="02020603050405020304" pitchFamily="18" charset="0"/>
            </a:endParaRPr>
          </a:p>
          <a:p>
            <a:pPr marL="171450" lvl="0" indent="-1714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algn="just"/>
            <a:endParaRPr lang="en-US" sz="1200" b="1" dirty="0"/>
          </a:p>
          <a:p>
            <a:pPr algn="just"/>
            <a:endParaRPr lang="en-US" sz="1200" dirty="0"/>
          </a:p>
          <a:p>
            <a:pPr algn="just"/>
            <a:endParaRPr lang="en-US" sz="1200" dirty="0"/>
          </a:p>
        </p:txBody>
      </p:sp>
      <p:sp>
        <p:nvSpPr>
          <p:cNvPr id="5" name="TextBox 4"/>
          <p:cNvSpPr txBox="1"/>
          <p:nvPr/>
        </p:nvSpPr>
        <p:spPr>
          <a:xfrm>
            <a:off x="112046" y="62807"/>
            <a:ext cx="3495675" cy="830997"/>
          </a:xfrm>
          <a:prstGeom prst="rect">
            <a:avLst/>
          </a:prstGeom>
          <a:noFill/>
        </p:spPr>
        <p:txBody>
          <a:bodyPr wrap="square" rtlCol="0">
            <a:spAutoFit/>
          </a:bodyPr>
          <a:lstStyle/>
          <a:p>
            <a:r>
              <a:rPr lang="en-US" sz="1600" b="1" dirty="0" smtClean="0">
                <a:solidFill>
                  <a:schemeClr val="bg1"/>
                </a:solidFill>
              </a:rPr>
              <a:t>Middle East and Africa Dissolving Pulp and Paper Market</a:t>
            </a:r>
            <a:r>
              <a:rPr lang="en-IN" sz="1600" b="1" dirty="0" smtClean="0">
                <a:solidFill>
                  <a:schemeClr val="bg1"/>
                </a:solidFill>
              </a:rPr>
              <a:t> </a:t>
            </a:r>
            <a:r>
              <a:rPr lang="en-IN" sz="1600" b="1" dirty="0">
                <a:solidFill>
                  <a:schemeClr val="bg1"/>
                </a:solidFill>
              </a:rPr>
              <a:t>Industry </a:t>
            </a:r>
            <a:r>
              <a:rPr lang="en-US" sz="1600" b="1" dirty="0">
                <a:solidFill>
                  <a:schemeClr val="bg1"/>
                </a:solidFill>
              </a:rPr>
              <a:t>Growing Popularity</a:t>
            </a:r>
            <a:endParaRPr lang="en-IN" sz="1600" b="1" dirty="0">
              <a:solidFill>
                <a:schemeClr val="bg1"/>
              </a:solidFill>
            </a:endParaRPr>
          </a:p>
        </p:txBody>
      </p:sp>
      <p:sp>
        <p:nvSpPr>
          <p:cNvPr id="7" name="Rectangle 6"/>
          <p:cNvSpPr/>
          <p:nvPr/>
        </p:nvSpPr>
        <p:spPr>
          <a:xfrm>
            <a:off x="161923" y="2793511"/>
            <a:ext cx="4943475" cy="1384995"/>
          </a:xfrm>
          <a:prstGeom prst="rect">
            <a:avLst/>
          </a:prstGeom>
        </p:spPr>
        <p:txBody>
          <a:bodyPr wrap="square">
            <a:spAutoFit/>
          </a:bodyPr>
          <a:lstStyle/>
          <a:p>
            <a:pPr algn="ctr"/>
            <a:r>
              <a:rPr lang="en-US" sz="1400" b="1" dirty="0"/>
              <a:t>Get Exclusive Sample Report</a:t>
            </a:r>
            <a:r>
              <a:rPr lang="en-US" sz="1400" b="1" dirty="0" smtClean="0"/>
              <a:t>:</a:t>
            </a:r>
          </a:p>
          <a:p>
            <a:pPr algn="ctr"/>
            <a:r>
              <a:rPr lang="en-US" sz="1400" b="1" dirty="0">
                <a:hlinkClick r:id="rId3"/>
              </a:rPr>
              <a:t>https://www.databridgemarketresearch.com/request-a-sample/?</a:t>
            </a:r>
            <a:r>
              <a:rPr lang="en-US" sz="1400" b="1" dirty="0" smtClean="0">
                <a:hlinkClick r:id="rId3"/>
              </a:rPr>
              <a:t>dbmr=middle-east-and-africa-dissolving-pulp-and-paper-market</a:t>
            </a:r>
            <a:endParaRPr lang="en-US" sz="1400" b="1" dirty="0" smtClean="0"/>
          </a:p>
          <a:p>
            <a:pPr algn="ctr"/>
            <a:endParaRPr lang="en-US" sz="1400" b="1" dirty="0"/>
          </a:p>
          <a:p>
            <a:pPr algn="ctr"/>
            <a:r>
              <a:rPr lang="en-US" sz="1400" b="1" dirty="0"/>
              <a:t> </a:t>
            </a:r>
            <a:endParaRPr lang="en-US" sz="1400" dirty="0"/>
          </a:p>
        </p:txBody>
      </p:sp>
    </p:spTree>
    <p:extLst>
      <p:ext uri="{BB962C8B-B14F-4D97-AF65-F5344CB8AC3E}">
        <p14:creationId xmlns:p14="http://schemas.microsoft.com/office/powerpoint/2010/main" val="2270585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71449" y="933451"/>
            <a:ext cx="5029201" cy="2246769"/>
          </a:xfrm>
          <a:prstGeom prst="rect">
            <a:avLst/>
          </a:prstGeom>
          <a:noFill/>
        </p:spPr>
        <p:txBody>
          <a:bodyPr wrap="square" rtlCol="0">
            <a:spAutoFit/>
          </a:bodyPr>
          <a:lstStyle/>
          <a:p>
            <a:pPr marL="171450" lvl="0" indent="-171450">
              <a:buFont typeface="Wingdings" panose="05000000000000000000" pitchFamily="2" charset="2"/>
              <a:buChar char="§"/>
            </a:pPr>
            <a:r>
              <a:rPr lang="en-IN" sz="1400" dirty="0">
                <a:latin typeface="Times New Roman" panose="02020603050405020304" pitchFamily="18" charset="0"/>
                <a:cs typeface="Times New Roman" panose="02020603050405020304" pitchFamily="18" charset="0"/>
              </a:rPr>
              <a:t>DBMR publishes high quality and comprehensive market research studies to help clients acquire granular level clarity on current business trends and expected future developments. We are committed to our client’s needs, offering custom solutions that best fit for strategy development and implementation to extract tangible results.</a:t>
            </a:r>
            <a:endParaRPr lang="en-US" sz="1400" dirty="0">
              <a:latin typeface="Times New Roman" panose="02020603050405020304" pitchFamily="18" charset="0"/>
              <a:cs typeface="Times New Roman" panose="02020603050405020304" pitchFamily="18" charset="0"/>
            </a:endParaRPr>
          </a:p>
          <a:p>
            <a:pPr marL="171450" lvl="0" indent="-171450">
              <a:buFont typeface="Wingdings" panose="05000000000000000000" pitchFamily="2" charset="2"/>
              <a:buChar char="§"/>
            </a:pPr>
            <a:r>
              <a:rPr lang="en-IN" sz="1400" dirty="0">
                <a:latin typeface="Times New Roman" panose="02020603050405020304" pitchFamily="18" charset="0"/>
                <a:cs typeface="Times New Roman" panose="02020603050405020304" pitchFamily="18" charset="0"/>
              </a:rPr>
              <a:t>With a team of exceptional people including industry analysts, consultants and domain experts, leveraging their global experience, we efficiently deliver excellence in all the assignments we undertake.</a:t>
            </a:r>
            <a:endParaRPr lang="en-US" sz="1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71449" y="77932"/>
            <a:ext cx="3419475" cy="584775"/>
          </a:xfrm>
          <a:prstGeom prst="rect">
            <a:avLst/>
          </a:prstGeom>
          <a:noFill/>
        </p:spPr>
        <p:txBody>
          <a:bodyPr wrap="square" rtlCol="0">
            <a:spAutoFit/>
          </a:bodyPr>
          <a:lstStyle/>
          <a:p>
            <a:r>
              <a:rPr lang="en-IN" sz="1600" b="1" dirty="0">
                <a:solidFill>
                  <a:schemeClr val="bg1"/>
                </a:solidFill>
              </a:rPr>
              <a:t>Why you should choose Data Bridge Market Research?</a:t>
            </a:r>
            <a:endParaRPr lang="en-US" sz="1600" b="1" dirty="0">
              <a:solidFill>
                <a:schemeClr val="bg1"/>
              </a:solidFill>
            </a:endParaRPr>
          </a:p>
        </p:txBody>
      </p:sp>
    </p:spTree>
    <p:extLst>
      <p:ext uri="{BB962C8B-B14F-4D97-AF65-F5344CB8AC3E}">
        <p14:creationId xmlns:p14="http://schemas.microsoft.com/office/powerpoint/2010/main" val="2270585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28674" y="118456"/>
            <a:ext cx="3400425" cy="338554"/>
          </a:xfrm>
          <a:prstGeom prst="rect">
            <a:avLst/>
          </a:prstGeom>
          <a:noFill/>
        </p:spPr>
        <p:txBody>
          <a:bodyPr wrap="square" rtlCol="0">
            <a:spAutoFit/>
          </a:bodyPr>
          <a:lstStyle/>
          <a:p>
            <a:r>
              <a:rPr lang="en-IN" sz="1600" b="1" dirty="0">
                <a:solidFill>
                  <a:schemeClr val="bg1"/>
                </a:solidFill>
              </a:rPr>
              <a:t>About Data Bridge Market Research</a:t>
            </a: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a:t>An absolute way to forecast what future holds is to comprehend the trend today!</a:t>
            </a:r>
          </a:p>
          <a:p>
            <a:pPr algn="just"/>
            <a:r>
              <a:rPr lang="en-IN" sz="1200" dirty="0"/>
              <a:t>Data Bridge Market Research set forth itself as an unconventional and </a:t>
            </a:r>
            <a:r>
              <a:rPr lang="en-IN" sz="1200" dirty="0" err="1"/>
              <a:t>neoteric</a:t>
            </a:r>
            <a:r>
              <a:rPr lang="en-IN" sz="1200" dirty="0"/>
              <a:t>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a:t>endeavors</a:t>
            </a:r>
            <a:r>
              <a:rPr lang="en-IN" sz="1200" dirty="0"/>
              <a:t> to provide appropriate solutions to the complex business challenges and initiates an effortless decision-making process. </a:t>
            </a:r>
          </a:p>
          <a:p>
            <a:pPr algn="just"/>
            <a:endParaRPr lang="en-IN" sz="1200" dirty="0"/>
          </a:p>
          <a:p>
            <a:pPr algn="just"/>
            <a:r>
              <a:rPr lang="en-IN" sz="1200" b="1" dirty="0"/>
              <a:t>Read Continue : </a:t>
            </a:r>
            <a:r>
              <a:rPr lang="en-IN" sz="1200" b="1" dirty="0">
                <a:hlinkClick r:id="rId3"/>
              </a:rPr>
              <a:t>http://databridgemarketresearch.com/about-us/</a:t>
            </a:r>
            <a:r>
              <a:rPr lang="en-IN" sz="1200" b="1" dirty="0"/>
              <a:t> </a:t>
            </a:r>
            <a:endParaRPr lang="en-US" sz="1200" b="1" dirty="0"/>
          </a:p>
          <a:p>
            <a:pPr algn="just"/>
            <a:endParaRPr lang="en-US" sz="1200" dirty="0"/>
          </a:p>
          <a:p>
            <a:r>
              <a:rPr lang="en-US" sz="1200" b="1" dirty="0"/>
              <a:t>Contact Us : </a:t>
            </a:r>
            <a:br>
              <a:rPr lang="en-US" sz="1200" b="1" dirty="0"/>
            </a:br>
            <a:r>
              <a:rPr lang="en-US" sz="1200" b="1" dirty="0" err="1"/>
              <a:t>Sopan</a:t>
            </a:r>
            <a:r>
              <a:rPr lang="en-US" sz="1200" b="1" dirty="0"/>
              <a:t> </a:t>
            </a:r>
            <a:r>
              <a:rPr lang="en-US" sz="1200" b="1" dirty="0" err="1"/>
              <a:t>Gedam</a:t>
            </a:r>
            <a:endParaRPr lang="en-US" sz="1200" b="1" dirty="0"/>
          </a:p>
          <a:p>
            <a:r>
              <a:rPr lang="en-US" sz="1200" dirty="0">
                <a:hlinkClick r:id="rId4"/>
              </a:rPr>
              <a:t>Sopan.gedam@databridgemarketresearch.com</a:t>
            </a:r>
            <a:endParaRPr lang="en-US" sz="1200" dirty="0"/>
          </a:p>
          <a:p>
            <a:endParaRPr lang="en-IN" sz="1200" dirty="0"/>
          </a:p>
        </p:txBody>
      </p:sp>
    </p:spTree>
    <p:extLst>
      <p:ext uri="{BB962C8B-B14F-4D97-AF65-F5344CB8AC3E}">
        <p14:creationId xmlns:p14="http://schemas.microsoft.com/office/powerpoint/2010/main" val="227058563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1475</TotalTime>
  <Words>685</Words>
  <Application>Microsoft Office PowerPoint</Application>
  <PresentationFormat>Custom</PresentationFormat>
  <Paragraphs>54</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Franklin Gothic Book</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Bushan Lal Bhat</cp:lastModifiedBy>
  <cp:revision>154</cp:revision>
  <dcterms:created xsi:type="dcterms:W3CDTF">2017-06-09T12:52:16Z</dcterms:created>
  <dcterms:modified xsi:type="dcterms:W3CDTF">2023-06-24T06:21:22Z</dcterms:modified>
</cp:coreProperties>
</file>