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56"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3" d="100"/>
          <a:sy n="73" d="100"/>
        </p:scale>
        <p:origin x="-1296" y="21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60C6747-68C8-4734-8891-C085ABC2F560}" type="datetimeFigureOut">
              <a:rPr lang="en-US" smtClean="0"/>
              <a:pPr/>
              <a:t>8/14/2017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34F31C-39E3-4A34-B77A-04B794573D4C}" type="slidenum">
              <a:rPr lang="en-US" smtClean="0"/>
              <a:pPr/>
              <a:t>‹#›</a:t>
            </a:fld>
            <a:endParaRPr lang="en-US"/>
          </a:p>
        </p:txBody>
      </p:sp>
    </p:spTree>
    <p:extLst>
      <p:ext uri="{BB962C8B-B14F-4D97-AF65-F5344CB8AC3E}">
        <p14:creationId xmlns:p14="http://schemas.microsoft.com/office/powerpoint/2010/main" val="28689005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0C6747-68C8-4734-8891-C085ABC2F560}" type="datetimeFigureOut">
              <a:rPr lang="en-US" smtClean="0"/>
              <a:pPr/>
              <a:t>8/14/2017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34F31C-39E3-4A34-B77A-04B794573D4C}" type="slidenum">
              <a:rPr lang="en-US" smtClean="0"/>
              <a:pPr/>
              <a:t>‹#›</a:t>
            </a:fld>
            <a:endParaRPr lang="en-US"/>
          </a:p>
        </p:txBody>
      </p:sp>
    </p:spTree>
    <p:extLst>
      <p:ext uri="{BB962C8B-B14F-4D97-AF65-F5344CB8AC3E}">
        <p14:creationId xmlns:p14="http://schemas.microsoft.com/office/powerpoint/2010/main" val="17825501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0C6747-68C8-4734-8891-C085ABC2F560}" type="datetimeFigureOut">
              <a:rPr lang="en-US" smtClean="0"/>
              <a:pPr/>
              <a:t>8/14/2017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34F31C-39E3-4A34-B77A-04B794573D4C}" type="slidenum">
              <a:rPr lang="en-US" smtClean="0"/>
              <a:pPr/>
              <a:t>‹#›</a:t>
            </a:fld>
            <a:endParaRPr lang="en-US"/>
          </a:p>
        </p:txBody>
      </p:sp>
    </p:spTree>
    <p:extLst>
      <p:ext uri="{BB962C8B-B14F-4D97-AF65-F5344CB8AC3E}">
        <p14:creationId xmlns:p14="http://schemas.microsoft.com/office/powerpoint/2010/main" val="2876646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0C6747-68C8-4734-8891-C085ABC2F560}" type="datetimeFigureOut">
              <a:rPr lang="en-US" smtClean="0"/>
              <a:pPr/>
              <a:t>8/14/2017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34F31C-39E3-4A34-B77A-04B794573D4C}" type="slidenum">
              <a:rPr lang="en-US" smtClean="0"/>
              <a:pPr/>
              <a:t>‹#›</a:t>
            </a:fld>
            <a:endParaRPr lang="en-US"/>
          </a:p>
        </p:txBody>
      </p:sp>
    </p:spTree>
    <p:extLst>
      <p:ext uri="{BB962C8B-B14F-4D97-AF65-F5344CB8AC3E}">
        <p14:creationId xmlns:p14="http://schemas.microsoft.com/office/powerpoint/2010/main" val="4692653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0C6747-68C8-4734-8891-C085ABC2F560}" type="datetimeFigureOut">
              <a:rPr lang="en-US" smtClean="0"/>
              <a:pPr/>
              <a:t>8/14/2017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34F31C-39E3-4A34-B77A-04B794573D4C}" type="slidenum">
              <a:rPr lang="en-US" smtClean="0"/>
              <a:pPr/>
              <a:t>‹#›</a:t>
            </a:fld>
            <a:endParaRPr lang="en-US"/>
          </a:p>
        </p:txBody>
      </p:sp>
    </p:spTree>
    <p:extLst>
      <p:ext uri="{BB962C8B-B14F-4D97-AF65-F5344CB8AC3E}">
        <p14:creationId xmlns:p14="http://schemas.microsoft.com/office/powerpoint/2010/main" val="8303868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60C6747-68C8-4734-8891-C085ABC2F560}" type="datetimeFigureOut">
              <a:rPr lang="en-US" smtClean="0"/>
              <a:pPr/>
              <a:t>8/14/2017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34F31C-39E3-4A34-B77A-04B794573D4C}" type="slidenum">
              <a:rPr lang="en-US" smtClean="0"/>
              <a:pPr/>
              <a:t>‹#›</a:t>
            </a:fld>
            <a:endParaRPr lang="en-US"/>
          </a:p>
        </p:txBody>
      </p:sp>
    </p:spTree>
    <p:extLst>
      <p:ext uri="{BB962C8B-B14F-4D97-AF65-F5344CB8AC3E}">
        <p14:creationId xmlns:p14="http://schemas.microsoft.com/office/powerpoint/2010/main" val="3255709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60C6747-68C8-4734-8891-C085ABC2F560}" type="datetimeFigureOut">
              <a:rPr lang="en-US" smtClean="0"/>
              <a:pPr/>
              <a:t>8/14/2017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D34F31C-39E3-4A34-B77A-04B794573D4C}" type="slidenum">
              <a:rPr lang="en-US" smtClean="0"/>
              <a:pPr/>
              <a:t>‹#›</a:t>
            </a:fld>
            <a:endParaRPr lang="en-US"/>
          </a:p>
        </p:txBody>
      </p:sp>
    </p:spTree>
    <p:extLst>
      <p:ext uri="{BB962C8B-B14F-4D97-AF65-F5344CB8AC3E}">
        <p14:creationId xmlns:p14="http://schemas.microsoft.com/office/powerpoint/2010/main" val="32572756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60C6747-68C8-4734-8891-C085ABC2F560}" type="datetimeFigureOut">
              <a:rPr lang="en-US" smtClean="0"/>
              <a:pPr/>
              <a:t>8/14/2017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D34F31C-39E3-4A34-B77A-04B794573D4C}" type="slidenum">
              <a:rPr lang="en-US" smtClean="0"/>
              <a:pPr/>
              <a:t>‹#›</a:t>
            </a:fld>
            <a:endParaRPr lang="en-US"/>
          </a:p>
        </p:txBody>
      </p:sp>
    </p:spTree>
    <p:extLst>
      <p:ext uri="{BB962C8B-B14F-4D97-AF65-F5344CB8AC3E}">
        <p14:creationId xmlns:p14="http://schemas.microsoft.com/office/powerpoint/2010/main" val="37769016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0C6747-68C8-4734-8891-C085ABC2F560}" type="datetimeFigureOut">
              <a:rPr lang="en-US" smtClean="0"/>
              <a:pPr/>
              <a:t>8/14/2017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D34F31C-39E3-4A34-B77A-04B794573D4C}" type="slidenum">
              <a:rPr lang="en-US" smtClean="0"/>
              <a:pPr/>
              <a:t>‹#›</a:t>
            </a:fld>
            <a:endParaRPr lang="en-US"/>
          </a:p>
        </p:txBody>
      </p:sp>
    </p:spTree>
    <p:extLst>
      <p:ext uri="{BB962C8B-B14F-4D97-AF65-F5344CB8AC3E}">
        <p14:creationId xmlns:p14="http://schemas.microsoft.com/office/powerpoint/2010/main" val="23911037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0C6747-68C8-4734-8891-C085ABC2F560}" type="datetimeFigureOut">
              <a:rPr lang="en-US" smtClean="0"/>
              <a:pPr/>
              <a:t>8/14/2017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34F31C-39E3-4A34-B77A-04B794573D4C}" type="slidenum">
              <a:rPr lang="en-US" smtClean="0"/>
              <a:pPr/>
              <a:t>‹#›</a:t>
            </a:fld>
            <a:endParaRPr lang="en-US"/>
          </a:p>
        </p:txBody>
      </p:sp>
    </p:spTree>
    <p:extLst>
      <p:ext uri="{BB962C8B-B14F-4D97-AF65-F5344CB8AC3E}">
        <p14:creationId xmlns:p14="http://schemas.microsoft.com/office/powerpoint/2010/main" val="12313937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0C6747-68C8-4734-8891-C085ABC2F560}" type="datetimeFigureOut">
              <a:rPr lang="en-US" smtClean="0"/>
              <a:pPr/>
              <a:t>8/14/2017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34F31C-39E3-4A34-B77A-04B794573D4C}" type="slidenum">
              <a:rPr lang="en-US" smtClean="0"/>
              <a:pPr/>
              <a:t>‹#›</a:t>
            </a:fld>
            <a:endParaRPr lang="en-US"/>
          </a:p>
        </p:txBody>
      </p:sp>
    </p:spTree>
    <p:extLst>
      <p:ext uri="{BB962C8B-B14F-4D97-AF65-F5344CB8AC3E}">
        <p14:creationId xmlns:p14="http://schemas.microsoft.com/office/powerpoint/2010/main" val="15080614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0C6747-68C8-4734-8891-C085ABC2F560}" type="datetimeFigureOut">
              <a:rPr lang="en-US" smtClean="0"/>
              <a:pPr/>
              <a:t>8/14/2017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34F31C-39E3-4A34-B77A-04B794573D4C}" type="slidenum">
              <a:rPr lang="en-US" smtClean="0"/>
              <a:pPr/>
              <a:t>‹#›</a:t>
            </a:fld>
            <a:endParaRPr lang="en-US"/>
          </a:p>
        </p:txBody>
      </p:sp>
    </p:spTree>
    <p:extLst>
      <p:ext uri="{BB962C8B-B14F-4D97-AF65-F5344CB8AC3E}">
        <p14:creationId xmlns:p14="http://schemas.microsoft.com/office/powerpoint/2010/main" val="641457205"/>
      </p:ext>
    </p:extLst>
  </p:cSld>
  <p:clrMap bg1="lt1" tx1="dk1" bg2="lt2" tx2="dk2" accent1="accent1" accent2="accent2" accent3="accent3" accent4="accent4" accent5="accent5" accent6="accent6" hlink="hlink" folHlink="folHlink"/>
  <p:sldLayoutIdLst>
    <p:sldLayoutId id="2147484057" r:id="rId1"/>
    <p:sldLayoutId id="2147484058" r:id="rId2"/>
    <p:sldLayoutId id="2147484059" r:id="rId3"/>
    <p:sldLayoutId id="2147484060" r:id="rId4"/>
    <p:sldLayoutId id="2147484061" r:id="rId5"/>
    <p:sldLayoutId id="2147484062" r:id="rId6"/>
    <p:sldLayoutId id="2147484063" r:id="rId7"/>
    <p:sldLayoutId id="2147484064" r:id="rId8"/>
    <p:sldLayoutId id="2147484065" r:id="rId9"/>
    <p:sldLayoutId id="2147484066" r:id="rId10"/>
    <p:sldLayoutId id="214748406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hyperlink" Target="http://www.4br.biz/" TargetMode="Externa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www.4br.biz/" TargetMode="External"/><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hyperlink" Target="http://www.4br.biz/"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hyperlink" Target="http://www.4br.biz/" TargetMode="Externa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hyperlink" Target="http://www.4br.biz/"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hyperlink" Target="http://www.4br.biz/"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533400" y="1991380"/>
            <a:ext cx="7924800" cy="523220"/>
          </a:xfrm>
          <a:prstGeom prst="rect">
            <a:avLst/>
          </a:prstGeom>
          <a:noFill/>
          <a:effectLst>
            <a:outerShdw blurRad="50800" dist="38100" dir="10800000" algn="r" rotWithShape="0">
              <a:prstClr val="black">
                <a:alpha val="40000"/>
              </a:prstClr>
            </a:outerShdw>
          </a:effectLst>
        </p:spPr>
        <p:txBody>
          <a:bodyPr wrap="square" rtlCol="0">
            <a:spAutoFit/>
          </a:bodyPr>
          <a:lstStyle/>
          <a:p>
            <a:r>
              <a:rPr lang="en-US" sz="2800" dirty="0" smtClean="0">
                <a:solidFill>
                  <a:srgbClr val="00B0F0"/>
                </a:solidFill>
                <a:latin typeface="Algerian" pitchFamily="82" charset="0"/>
              </a:rPr>
              <a:t>What Do you mean </a:t>
            </a:r>
            <a:r>
              <a:rPr lang="en-US" sz="2800" dirty="0" smtClean="0">
                <a:solidFill>
                  <a:srgbClr val="00B0F0"/>
                </a:solidFill>
                <a:latin typeface="Algerian" pitchFamily="82" charset="0"/>
              </a:rPr>
              <a:t>by Small Business ?</a:t>
            </a:r>
            <a:endParaRPr lang="en-US" sz="2800" dirty="0">
              <a:solidFill>
                <a:srgbClr val="00B0F0"/>
              </a:solidFill>
              <a:latin typeface="Algerian" pitchFamily="82"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2057400" cy="1447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 y="3200400"/>
            <a:ext cx="2438400" cy="2438400"/>
          </a:xfrm>
          <a:prstGeom prst="rect">
            <a:avLst/>
          </a:prstGeom>
          <a:ln>
            <a:noFill/>
          </a:ln>
          <a:effectLst>
            <a:outerShdw blurRad="292100" dist="139700" dir="2700000" algn="tl" rotWithShape="0">
              <a:srgbClr val="333333">
                <a:alpha val="65000"/>
              </a:srgbClr>
            </a:outerShdw>
          </a:effectLst>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19600" y="3276600"/>
            <a:ext cx="3962400" cy="2362200"/>
          </a:xfrm>
          <a:prstGeom prst="rect">
            <a:avLst/>
          </a:prstGeom>
          <a:ln>
            <a:noFill/>
          </a:ln>
          <a:effectLst>
            <a:outerShdw blurRad="292100" dist="139700" dir="2700000" algn="tl" rotWithShape="0">
              <a:srgbClr val="333333">
                <a:alpha val="65000"/>
              </a:srgbClr>
            </a:outerShdw>
          </a:effectLst>
        </p:spPr>
      </p:pic>
      <p:sp>
        <p:nvSpPr>
          <p:cNvPr id="10" name="Rectangle 9"/>
          <p:cNvSpPr/>
          <p:nvPr/>
        </p:nvSpPr>
        <p:spPr>
          <a:xfrm>
            <a:off x="3507845" y="6107668"/>
            <a:ext cx="2435755" cy="369332"/>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n-US" dirty="0">
                <a:hlinkClick r:id="rId5"/>
              </a:rPr>
              <a:t>http://www.4br.biz</a:t>
            </a:r>
            <a:endParaRPr lang="en-US" dirty="0"/>
          </a:p>
        </p:txBody>
      </p:sp>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87465" y="219616"/>
            <a:ext cx="3094535" cy="1351461"/>
          </a:xfrm>
          <a:prstGeom prst="rect">
            <a:avLst/>
          </a:prstGeom>
          <a:ln>
            <a:noFill/>
          </a:ln>
          <a:effectLst>
            <a:softEdge rad="112500"/>
          </a:effectLst>
        </p:spPr>
      </p:pic>
    </p:spTree>
    <p:extLst>
      <p:ext uri="{BB962C8B-B14F-4D97-AF65-F5344CB8AC3E}">
        <p14:creationId xmlns:p14="http://schemas.microsoft.com/office/powerpoint/2010/main" val="2185770850"/>
      </p:ext>
    </p:extLst>
  </p:cSld>
  <p:clrMapOvr>
    <a:masterClrMapping/>
  </p:clrMapOvr>
  <p:transition advClick="0" advTm="5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linds(horizontal)">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dissolv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3" presetClass="entr" presetSubtype="16"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down)">
                                      <p:cBhvr>
                                        <p:cTn id="28" dur="500"/>
                                        <p:tgtEl>
                                          <p:spTgt spid="9"/>
                                        </p:tgtEl>
                                      </p:cBhvr>
                                    </p:animEffect>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barn(inVertical)">
                                      <p:cBhvr>
                                        <p:cTn id="3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81000" y="2026384"/>
            <a:ext cx="8382000" cy="1631216"/>
          </a:xfrm>
          <a:prstGeom prst="rect">
            <a:avLst/>
          </a:prstGeom>
        </p:spPr>
        <p:txBody>
          <a:bodyPr wrap="square">
            <a:spAutoFit/>
          </a:bodyPr>
          <a:lstStyle/>
          <a:p>
            <a:r>
              <a:rPr lang="en-US" sz="2000" dirty="0">
                <a:solidFill>
                  <a:srgbClr val="00B050"/>
                </a:solidFill>
                <a:latin typeface="Baskerville Old Face" pitchFamily="18" charset="0"/>
              </a:rPr>
              <a:t>Small businesses are privately owned corporations, partnerships, or sole proprietorships that have fewer employees and/or less annual revenue than a regular-sized business or corporation. Businesses are defined as "small" in terms of being able to apply for government support and qualify for preferential tax policy varies depending on the country and industry. </a:t>
            </a:r>
            <a:endParaRPr lang="en-US" sz="2000" dirty="0">
              <a:solidFill>
                <a:srgbClr val="00B050"/>
              </a:solidFill>
              <a:latin typeface="Baskerville Old Face"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575" y="0"/>
            <a:ext cx="1933575" cy="1791789"/>
          </a:xfrm>
          <a:prstGeom prst="rect">
            <a:avLst/>
          </a:prstGeom>
          <a:ln>
            <a:noFill/>
          </a:ln>
          <a:effectLst>
            <a:softEdge rad="112500"/>
          </a:effectLst>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24600" y="0"/>
            <a:ext cx="2895600" cy="2026384"/>
          </a:xfrm>
          <a:prstGeom prst="rect">
            <a:avLst/>
          </a:prstGeom>
          <a:ln>
            <a:noFill/>
          </a:ln>
          <a:effectLst>
            <a:outerShdw blurRad="292100" dist="139700" dir="2700000" algn="tl" rotWithShape="0">
              <a:srgbClr val="333333">
                <a:alpha val="65000"/>
              </a:srgbClr>
            </a:outerShdw>
          </a:effectLst>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200" y="3810000"/>
            <a:ext cx="3619500" cy="2693941"/>
          </a:xfrm>
          <a:prstGeom prst="rect">
            <a:avLst/>
          </a:prstGeom>
          <a:ln>
            <a:noFill/>
          </a:ln>
          <a:effectLst>
            <a:outerShdw blurRad="292100" dist="139700" dir="2700000" algn="tl" rotWithShape="0">
              <a:srgbClr val="333333">
                <a:alpha val="65000"/>
              </a:srgbClr>
            </a:outerShdw>
          </a:effectLst>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67200" y="3657599"/>
            <a:ext cx="4650739" cy="2514601"/>
          </a:xfrm>
          <a:prstGeom prst="rect">
            <a:avLst/>
          </a:prstGeom>
        </p:spPr>
      </p:pic>
      <p:sp>
        <p:nvSpPr>
          <p:cNvPr id="10" name="Rectangle 9"/>
          <p:cNvSpPr/>
          <p:nvPr/>
        </p:nvSpPr>
        <p:spPr>
          <a:xfrm>
            <a:off x="3657600" y="6324600"/>
            <a:ext cx="2438400" cy="369332"/>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n-US" dirty="0">
                <a:hlinkClick r:id="rId6"/>
              </a:rPr>
              <a:t>http://www.4br.biz</a:t>
            </a:r>
            <a:endParaRPr lang="en-US" dirty="0"/>
          </a:p>
        </p:txBody>
      </p:sp>
    </p:spTree>
    <p:extLst>
      <p:ext uri="{BB962C8B-B14F-4D97-AF65-F5344CB8AC3E}">
        <p14:creationId xmlns:p14="http://schemas.microsoft.com/office/powerpoint/2010/main" val="3904199611"/>
      </p:ext>
    </p:extLst>
  </p:cSld>
  <p:clrMapOvr>
    <a:masterClrMapping/>
  </p:clrMapOvr>
  <p:transition advClick="0" advTm="4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3" presetClass="entr" presetSubtype="0"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00"/>
                                        <p:tgtEl>
                                          <p:spTgt spid="3"/>
                                        </p:tgtEl>
                                      </p:cBhvr>
                                    </p:animEffect>
                                    <p:anim calcmode="lin" valueType="num">
                                      <p:cBhvr>
                                        <p:cTn id="19" dur="400" fill="hold"/>
                                        <p:tgtEl>
                                          <p:spTgt spid="3"/>
                                        </p:tgtEl>
                                        <p:attrNameLst>
                                          <p:attrName>ppt_x</p:attrName>
                                        </p:attrNameLst>
                                      </p:cBhvr>
                                      <p:tavLst>
                                        <p:tav tm="0">
                                          <p:val>
                                            <p:strVal val="#ppt_x"/>
                                          </p:val>
                                        </p:tav>
                                        <p:tav tm="100000">
                                          <p:val>
                                            <p:strVal val="#ppt_x"/>
                                          </p:val>
                                        </p:tav>
                                      </p:tavLst>
                                    </p:anim>
                                    <p:anim calcmode="lin" valueType="num">
                                      <p:cBhvr>
                                        <p:cTn id="20" dur="400" fill="hold"/>
                                        <p:tgtEl>
                                          <p:spTgt spid="3"/>
                                        </p:tgtEl>
                                        <p:attrNameLst>
                                          <p:attrName>ppt_y</p:attrName>
                                        </p:attrNameLst>
                                      </p:cBhvr>
                                      <p:tavLst>
                                        <p:tav tm="0">
                                          <p:val>
                                            <p:strVal val="#ppt_y+0.31"/>
                                          </p:val>
                                        </p:tav>
                                        <p:tav tm="100000">
                                          <p:val>
                                            <p:strVal val="#ppt_y+0.31"/>
                                          </p:val>
                                        </p:tav>
                                      </p:tavLst>
                                    </p:anim>
                                    <p:anim calcmode="lin" valueType="num">
                                      <p:cBhvr>
                                        <p:cTn id="21" dur="600" decel="50000" fill="hold">
                                          <p:stCondLst>
                                            <p:cond delay="400"/>
                                          </p:stCondLst>
                                        </p:cTn>
                                        <p:tgtEl>
                                          <p:spTgt spid="3"/>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2" dur="600" decel="50000" fill="hold">
                                          <p:stCondLst>
                                            <p:cond delay="400"/>
                                          </p:stCondLst>
                                        </p:cTn>
                                        <p:tgtEl>
                                          <p:spTgt spid="3"/>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5"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000"/>
                                        <p:tgtEl>
                                          <p:spTgt spid="8"/>
                                        </p:tgtEl>
                                      </p:cBhvr>
                                    </p:animEffect>
                                    <p:anim calcmode="lin" valueType="num">
                                      <p:cBhvr>
                                        <p:cTn id="28" dur="2000" fill="hold"/>
                                        <p:tgtEl>
                                          <p:spTgt spid="8"/>
                                        </p:tgtEl>
                                        <p:attrNameLst>
                                          <p:attrName>ppt_w</p:attrName>
                                        </p:attrNameLst>
                                      </p:cBhvr>
                                      <p:tavLst>
                                        <p:tav tm="0" fmla="#ppt_w*sin(2.5*pi*$)">
                                          <p:val>
                                            <p:fltVal val="0"/>
                                          </p:val>
                                        </p:tav>
                                        <p:tav tm="100000">
                                          <p:val>
                                            <p:fltVal val="1"/>
                                          </p:val>
                                        </p:tav>
                                      </p:tavLst>
                                    </p:anim>
                                    <p:anim calcmode="lin" valueType="num">
                                      <p:cBhvr>
                                        <p:cTn id="29" dur="2000" fill="hold"/>
                                        <p:tgtEl>
                                          <p:spTgt spid="8"/>
                                        </p:tgtEl>
                                        <p:attrNameLst>
                                          <p:attrName>ppt_h</p:attrName>
                                        </p:attrNameLst>
                                      </p:cBhvr>
                                      <p:tavLst>
                                        <p:tav tm="0">
                                          <p:val>
                                            <p:strVal val="#ppt_h"/>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ID="20" presetClass="entr" presetSubtype="0" fill="hold"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edge">
                                      <p:cBhvr>
                                        <p:cTn id="34" dur="2000"/>
                                        <p:tgtEl>
                                          <p:spTgt spid="9"/>
                                        </p:tgtEl>
                                      </p:cBhvr>
                                    </p:animEffect>
                                  </p:childTnLst>
                                </p:cTn>
                              </p:par>
                            </p:childTnLst>
                          </p:cTn>
                        </p:par>
                      </p:childTnLst>
                    </p:cTn>
                  </p:par>
                  <p:par>
                    <p:cTn id="35" fill="hold">
                      <p:stCondLst>
                        <p:cond delay="indefinite"/>
                      </p:stCondLst>
                      <p:childTnLst>
                        <p:par>
                          <p:cTn id="36" fill="hold">
                            <p:stCondLst>
                              <p:cond delay="0"/>
                            </p:stCondLst>
                            <p:childTnLst>
                              <p:par>
                                <p:cTn id="37" presetID="47" presetClass="entr" presetSubtype="0"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1000"/>
                                        <p:tgtEl>
                                          <p:spTgt spid="10"/>
                                        </p:tgtEl>
                                      </p:cBhvr>
                                    </p:animEffect>
                                    <p:anim calcmode="lin" valueType="num">
                                      <p:cBhvr>
                                        <p:cTn id="40" dur="1000" fill="hold"/>
                                        <p:tgtEl>
                                          <p:spTgt spid="10"/>
                                        </p:tgtEl>
                                        <p:attrNameLst>
                                          <p:attrName>ppt_x</p:attrName>
                                        </p:attrNameLst>
                                      </p:cBhvr>
                                      <p:tavLst>
                                        <p:tav tm="0">
                                          <p:val>
                                            <p:strVal val="#ppt_x"/>
                                          </p:val>
                                        </p:tav>
                                        <p:tav tm="100000">
                                          <p:val>
                                            <p:strVal val="#ppt_x"/>
                                          </p:val>
                                        </p:tav>
                                      </p:tavLst>
                                    </p:anim>
                                    <p:anim calcmode="lin" valueType="num">
                                      <p:cBhvr>
                                        <p:cTn id="4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1371600"/>
            <a:ext cx="8001000" cy="646331"/>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en-US" sz="3600" dirty="0" smtClean="0">
                <a:solidFill>
                  <a:srgbClr val="00B050"/>
                </a:solidFill>
                <a:latin typeface="Algerian" pitchFamily="82" charset="0"/>
              </a:rPr>
              <a:t>Our services that we provide:</a:t>
            </a:r>
            <a:endParaRPr lang="en-US" sz="3600" dirty="0">
              <a:solidFill>
                <a:srgbClr val="00B050"/>
              </a:solidFill>
              <a:latin typeface="Algerian" pitchFamily="82" charset="0"/>
            </a:endParaRPr>
          </a:p>
        </p:txBody>
      </p:sp>
      <p:sp>
        <p:nvSpPr>
          <p:cNvPr id="5" name="Rectangle 4"/>
          <p:cNvSpPr/>
          <p:nvPr/>
        </p:nvSpPr>
        <p:spPr>
          <a:xfrm>
            <a:off x="457200" y="1905000"/>
            <a:ext cx="4572000" cy="369332"/>
          </a:xfrm>
          <a:prstGeom prst="rect">
            <a:avLst/>
          </a:prstGeom>
        </p:spPr>
        <p:txBody>
          <a:bodyPr>
            <a:spAutoFit/>
          </a:bodyPr>
          <a:lstStyle/>
          <a:p>
            <a:pPr lvl="0"/>
            <a:r>
              <a:rPr lang="en-US" dirty="0"/>
              <a:t> </a:t>
            </a:r>
          </a:p>
        </p:txBody>
      </p:sp>
      <p:sp>
        <p:nvSpPr>
          <p:cNvPr id="6" name="Rectangle 5"/>
          <p:cNvSpPr/>
          <p:nvPr/>
        </p:nvSpPr>
        <p:spPr>
          <a:xfrm>
            <a:off x="5181600" y="2102729"/>
            <a:ext cx="4191000" cy="4801314"/>
          </a:xfrm>
          <a:prstGeom prst="rect">
            <a:avLst/>
          </a:prstGeom>
        </p:spPr>
        <p:txBody>
          <a:bodyPr wrap="square">
            <a:spAutoFit/>
          </a:bodyPr>
          <a:lstStyle/>
          <a:p>
            <a:pPr marL="285750" indent="-285750">
              <a:buFont typeface="Wingdings" pitchFamily="2" charset="2"/>
              <a:buChar char="Ø"/>
            </a:pPr>
            <a:r>
              <a:rPr lang="en-US" dirty="0">
                <a:solidFill>
                  <a:srgbClr val="FF0000"/>
                </a:solidFill>
              </a:rPr>
              <a:t>Business By Referral</a:t>
            </a:r>
          </a:p>
          <a:p>
            <a:pPr marL="285750" indent="-285750">
              <a:buFont typeface="Wingdings" pitchFamily="2" charset="2"/>
              <a:buChar char="Ø"/>
            </a:pPr>
            <a:r>
              <a:rPr lang="en-US" dirty="0">
                <a:solidFill>
                  <a:srgbClr val="FF0000"/>
                </a:solidFill>
              </a:rPr>
              <a:t>Business Networking Colorado</a:t>
            </a:r>
          </a:p>
          <a:p>
            <a:pPr marL="285750" indent="-285750">
              <a:buFont typeface="Wingdings" pitchFamily="2" charset="2"/>
              <a:buChar char="Ø"/>
            </a:pPr>
            <a:r>
              <a:rPr lang="en-US" dirty="0">
                <a:solidFill>
                  <a:srgbClr val="FF0000"/>
                </a:solidFill>
              </a:rPr>
              <a:t>Business Networking Denver</a:t>
            </a:r>
          </a:p>
          <a:p>
            <a:pPr marL="285750" indent="-285750">
              <a:buFont typeface="Wingdings" pitchFamily="2" charset="2"/>
              <a:buChar char="Ø"/>
            </a:pPr>
            <a:r>
              <a:rPr lang="en-US" dirty="0">
                <a:solidFill>
                  <a:srgbClr val="FF0000"/>
                </a:solidFill>
              </a:rPr>
              <a:t>Business Referral Network</a:t>
            </a:r>
          </a:p>
          <a:p>
            <a:pPr marL="285750" indent="-285750">
              <a:buFont typeface="Wingdings" pitchFamily="2" charset="2"/>
              <a:buChar char="Ø"/>
            </a:pPr>
            <a:r>
              <a:rPr lang="en-US" dirty="0">
                <a:solidFill>
                  <a:srgbClr val="FF0000"/>
                </a:solidFill>
              </a:rPr>
              <a:t>Business Referral Networking</a:t>
            </a:r>
          </a:p>
          <a:p>
            <a:pPr marL="285750" indent="-285750">
              <a:buFont typeface="Wingdings" pitchFamily="2" charset="2"/>
              <a:buChar char="Ø"/>
            </a:pPr>
            <a:r>
              <a:rPr lang="en-US" dirty="0">
                <a:solidFill>
                  <a:srgbClr val="FF0000"/>
                </a:solidFill>
              </a:rPr>
              <a:t>Networking Business To Business</a:t>
            </a:r>
          </a:p>
          <a:p>
            <a:pPr marL="285750" indent="-285750">
              <a:buFont typeface="Wingdings" pitchFamily="2" charset="2"/>
              <a:buChar char="Ø"/>
            </a:pPr>
            <a:r>
              <a:rPr lang="en-US" dirty="0">
                <a:solidFill>
                  <a:srgbClr val="FF0000"/>
                </a:solidFill>
              </a:rPr>
              <a:t>Networking For Business Development</a:t>
            </a:r>
          </a:p>
          <a:p>
            <a:pPr marL="285750" indent="-285750">
              <a:buFont typeface="Wingdings" pitchFamily="2" charset="2"/>
              <a:buChar char="Ø"/>
            </a:pPr>
            <a:r>
              <a:rPr lang="en-US" dirty="0">
                <a:solidFill>
                  <a:srgbClr val="FF0000"/>
                </a:solidFill>
              </a:rPr>
              <a:t>Networking </a:t>
            </a:r>
            <a:r>
              <a:rPr lang="en-US" dirty="0" smtClean="0">
                <a:solidFill>
                  <a:srgbClr val="FF0000"/>
                </a:solidFill>
              </a:rPr>
              <a:t>For </a:t>
            </a:r>
            <a:r>
              <a:rPr lang="en-US" dirty="0">
                <a:solidFill>
                  <a:srgbClr val="FF0000"/>
                </a:solidFill>
              </a:rPr>
              <a:t>Business</a:t>
            </a:r>
          </a:p>
          <a:p>
            <a:pPr marL="285750" indent="-285750">
              <a:buFont typeface="Wingdings" pitchFamily="2" charset="2"/>
              <a:buChar char="Ø"/>
            </a:pPr>
            <a:r>
              <a:rPr lang="en-US" dirty="0">
                <a:solidFill>
                  <a:srgbClr val="FF0000"/>
                </a:solidFill>
              </a:rPr>
              <a:t>Denver Networking Events</a:t>
            </a:r>
          </a:p>
          <a:p>
            <a:pPr marL="285750" indent="-285750">
              <a:buFont typeface="Wingdings" pitchFamily="2" charset="2"/>
              <a:buChar char="Ø"/>
            </a:pPr>
            <a:r>
              <a:rPr lang="en-US" dirty="0">
                <a:solidFill>
                  <a:srgbClr val="FF0000"/>
                </a:solidFill>
              </a:rPr>
              <a:t>Networking Events Denver</a:t>
            </a:r>
          </a:p>
          <a:p>
            <a:pPr marL="285750" indent="-285750">
              <a:buFont typeface="Wingdings" pitchFamily="2" charset="2"/>
              <a:buChar char="Ø"/>
            </a:pPr>
            <a:r>
              <a:rPr lang="en-US" dirty="0">
                <a:solidFill>
                  <a:srgbClr val="FF0000"/>
                </a:solidFill>
              </a:rPr>
              <a:t>Business Referral Groups</a:t>
            </a:r>
          </a:p>
          <a:p>
            <a:pPr marL="285750" indent="-285750">
              <a:buFont typeface="Wingdings" pitchFamily="2" charset="2"/>
              <a:buChar char="Ø"/>
            </a:pPr>
            <a:r>
              <a:rPr lang="en-US" dirty="0">
                <a:solidFill>
                  <a:srgbClr val="FF0000"/>
                </a:solidFill>
              </a:rPr>
              <a:t>Colorado Leads Groups</a:t>
            </a:r>
          </a:p>
          <a:p>
            <a:pPr marL="285750" indent="-285750">
              <a:buFont typeface="Wingdings" pitchFamily="2" charset="2"/>
              <a:buChar char="Ø"/>
            </a:pPr>
            <a:r>
              <a:rPr lang="en-US" dirty="0">
                <a:solidFill>
                  <a:srgbClr val="FF0000"/>
                </a:solidFill>
              </a:rPr>
              <a:t>Professional Networking Groups</a:t>
            </a:r>
          </a:p>
          <a:p>
            <a:pPr marL="285750" indent="-285750">
              <a:buFont typeface="Wingdings" pitchFamily="2" charset="2"/>
              <a:buChar char="Ø"/>
            </a:pPr>
            <a:r>
              <a:rPr lang="en-US" dirty="0">
                <a:solidFill>
                  <a:srgbClr val="FF0000"/>
                </a:solidFill>
              </a:rPr>
              <a:t>Small Business Referral Groups</a:t>
            </a:r>
          </a:p>
          <a:p>
            <a:pPr marL="285750" indent="-285750">
              <a:buFont typeface="Wingdings" pitchFamily="2" charset="2"/>
              <a:buChar char="Ø"/>
            </a:pPr>
            <a:r>
              <a:rPr lang="en-US" dirty="0">
                <a:solidFill>
                  <a:srgbClr val="FF0000"/>
                </a:solidFill>
              </a:rPr>
              <a:t>Leads Group</a:t>
            </a:r>
          </a:p>
          <a:p>
            <a:pPr marL="285750" indent="-285750">
              <a:buFont typeface="Wingdings" pitchFamily="2" charset="2"/>
              <a:buChar char="Ø"/>
            </a:pPr>
            <a:endParaRPr lang="en-US" dirty="0">
              <a:solidFill>
                <a:srgbClr val="FF0000"/>
              </a:solidFill>
            </a:endParaRPr>
          </a:p>
          <a:p>
            <a:pPr marL="285750" indent="-285750">
              <a:buFont typeface="Wingdings" pitchFamily="2" charset="2"/>
              <a:buChar char="Ø"/>
            </a:pPr>
            <a:endParaRPr lang="en-US" dirty="0">
              <a:solidFill>
                <a:srgbClr val="FF0000"/>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 y="76200"/>
            <a:ext cx="2667000" cy="1124634"/>
          </a:xfrm>
          <a:prstGeom prst="rect">
            <a:avLst/>
          </a:prstGeom>
          <a:ln>
            <a:noFill/>
          </a:ln>
          <a:effectLst>
            <a:softEdge rad="112500"/>
          </a:effectLst>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200" y="2057400"/>
            <a:ext cx="4724399" cy="4431278"/>
          </a:xfrm>
          <a:prstGeom prst="rect">
            <a:avLst/>
          </a:prstGeom>
        </p:spPr>
      </p:pic>
      <p:sp>
        <p:nvSpPr>
          <p:cNvPr id="10" name="Rectangle 9"/>
          <p:cNvSpPr/>
          <p:nvPr/>
        </p:nvSpPr>
        <p:spPr>
          <a:xfrm>
            <a:off x="3736445" y="6412468"/>
            <a:ext cx="2435755" cy="369332"/>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en-US" dirty="0">
                <a:hlinkClick r:id="rId4"/>
              </a:rPr>
              <a:t>http://www.4br.biz</a:t>
            </a:r>
            <a:endParaRPr lang="en-US" dirty="0"/>
          </a:p>
        </p:txBody>
      </p:sp>
    </p:spTree>
    <p:extLst>
      <p:ext uri="{BB962C8B-B14F-4D97-AF65-F5344CB8AC3E}">
        <p14:creationId xmlns:p14="http://schemas.microsoft.com/office/powerpoint/2010/main" val="2005992285"/>
      </p:ext>
    </p:extLst>
  </p:cSld>
  <p:clrMapOvr>
    <a:masterClrMapping/>
  </p:clrMapOvr>
  <p:transition spd="slow" advClick="0" advTm="400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80">
                                          <p:stCondLst>
                                            <p:cond delay="0"/>
                                          </p:stCondLst>
                                        </p:cTn>
                                        <p:tgtEl>
                                          <p:spTgt spid="4"/>
                                        </p:tgtEl>
                                      </p:cBhvr>
                                    </p:animEffect>
                                    <p:anim calcmode="lin" valueType="num">
                                      <p:cBhvr>
                                        <p:cTn id="13"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8" dur="26">
                                          <p:stCondLst>
                                            <p:cond delay="650"/>
                                          </p:stCondLst>
                                        </p:cTn>
                                        <p:tgtEl>
                                          <p:spTgt spid="4"/>
                                        </p:tgtEl>
                                      </p:cBhvr>
                                      <p:to x="100000" y="60000"/>
                                    </p:animScale>
                                    <p:animScale>
                                      <p:cBhvr>
                                        <p:cTn id="19" dur="166" decel="50000">
                                          <p:stCondLst>
                                            <p:cond delay="676"/>
                                          </p:stCondLst>
                                        </p:cTn>
                                        <p:tgtEl>
                                          <p:spTgt spid="4"/>
                                        </p:tgtEl>
                                      </p:cBhvr>
                                      <p:to x="100000" y="100000"/>
                                    </p:animScale>
                                    <p:animScale>
                                      <p:cBhvr>
                                        <p:cTn id="20" dur="26">
                                          <p:stCondLst>
                                            <p:cond delay="1312"/>
                                          </p:stCondLst>
                                        </p:cTn>
                                        <p:tgtEl>
                                          <p:spTgt spid="4"/>
                                        </p:tgtEl>
                                      </p:cBhvr>
                                      <p:to x="100000" y="80000"/>
                                    </p:animScale>
                                    <p:animScale>
                                      <p:cBhvr>
                                        <p:cTn id="21" dur="166" decel="50000">
                                          <p:stCondLst>
                                            <p:cond delay="1338"/>
                                          </p:stCondLst>
                                        </p:cTn>
                                        <p:tgtEl>
                                          <p:spTgt spid="4"/>
                                        </p:tgtEl>
                                      </p:cBhvr>
                                      <p:to x="100000" y="100000"/>
                                    </p:animScale>
                                    <p:animScale>
                                      <p:cBhvr>
                                        <p:cTn id="22" dur="26">
                                          <p:stCondLst>
                                            <p:cond delay="1642"/>
                                          </p:stCondLst>
                                        </p:cTn>
                                        <p:tgtEl>
                                          <p:spTgt spid="4"/>
                                        </p:tgtEl>
                                      </p:cBhvr>
                                      <p:to x="100000" y="90000"/>
                                    </p:animScale>
                                    <p:animScale>
                                      <p:cBhvr>
                                        <p:cTn id="23" dur="166" decel="50000">
                                          <p:stCondLst>
                                            <p:cond delay="1668"/>
                                          </p:stCondLst>
                                        </p:cTn>
                                        <p:tgtEl>
                                          <p:spTgt spid="4"/>
                                        </p:tgtEl>
                                      </p:cBhvr>
                                      <p:to x="100000" y="100000"/>
                                    </p:animScale>
                                    <p:animScale>
                                      <p:cBhvr>
                                        <p:cTn id="24" dur="26">
                                          <p:stCondLst>
                                            <p:cond delay="1808"/>
                                          </p:stCondLst>
                                        </p:cTn>
                                        <p:tgtEl>
                                          <p:spTgt spid="4"/>
                                        </p:tgtEl>
                                      </p:cBhvr>
                                      <p:to x="100000" y="95000"/>
                                    </p:animScale>
                                    <p:animScale>
                                      <p:cBhvr>
                                        <p:cTn id="25" dur="166" decel="50000">
                                          <p:stCondLst>
                                            <p:cond delay="1834"/>
                                          </p:stCondLst>
                                        </p:cTn>
                                        <p:tgtEl>
                                          <p:spTgt spid="4"/>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5" presetClass="entr" presetSubtype="0"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p:cTn id="30"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31"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32"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33" dur="1000" fill="hold"/>
                                        <p:tgtEl>
                                          <p:spTgt spid="6"/>
                                        </p:tgtEl>
                                        <p:attrNameLst>
                                          <p:attrName>ppt_h</p:attrName>
                                        </p:attrNameLst>
                                      </p:cBhvr>
                                      <p:tavLst>
                                        <p:tav tm="0">
                                          <p:val>
                                            <p:strVal val="#ppt_h"/>
                                          </p:val>
                                        </p:tav>
                                        <p:tav tm="100000">
                                          <p:val>
                                            <p:strVal val="#ppt_h"/>
                                          </p:val>
                                        </p:tav>
                                      </p:tavLst>
                                    </p:anim>
                                    <p:anim calcmode="lin" valueType="num">
                                      <p:cBhvr>
                                        <p:cTn id="34"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35"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36"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37" dur="1000" decel="50000">
                                          <p:stCondLst>
                                            <p:cond delay="0"/>
                                          </p:stCondLst>
                                        </p:cTn>
                                        <p:tgtEl>
                                          <p:spTgt spid="6"/>
                                        </p:tgtEl>
                                      </p:cBhvr>
                                    </p:animEffect>
                                  </p:childTnLst>
                                </p:cTn>
                              </p:par>
                            </p:childTnLst>
                          </p:cTn>
                        </p:par>
                      </p:childTnLst>
                    </p:cTn>
                  </p:par>
                  <p:par>
                    <p:cTn id="38" fill="hold">
                      <p:stCondLst>
                        <p:cond delay="indefinite"/>
                      </p:stCondLst>
                      <p:childTnLst>
                        <p:par>
                          <p:cTn id="39" fill="hold">
                            <p:stCondLst>
                              <p:cond delay="0"/>
                            </p:stCondLst>
                            <p:childTnLst>
                              <p:par>
                                <p:cTn id="40" presetID="31" presetClass="entr" presetSubtype="0" fill="hold" nodeType="click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p:cTn id="42" dur="1000" fill="hold"/>
                                        <p:tgtEl>
                                          <p:spTgt spid="8"/>
                                        </p:tgtEl>
                                        <p:attrNameLst>
                                          <p:attrName>ppt_w</p:attrName>
                                        </p:attrNameLst>
                                      </p:cBhvr>
                                      <p:tavLst>
                                        <p:tav tm="0">
                                          <p:val>
                                            <p:fltVal val="0"/>
                                          </p:val>
                                        </p:tav>
                                        <p:tav tm="100000">
                                          <p:val>
                                            <p:strVal val="#ppt_w"/>
                                          </p:val>
                                        </p:tav>
                                      </p:tavLst>
                                    </p:anim>
                                    <p:anim calcmode="lin" valueType="num">
                                      <p:cBhvr>
                                        <p:cTn id="43" dur="1000" fill="hold"/>
                                        <p:tgtEl>
                                          <p:spTgt spid="8"/>
                                        </p:tgtEl>
                                        <p:attrNameLst>
                                          <p:attrName>ppt_h</p:attrName>
                                        </p:attrNameLst>
                                      </p:cBhvr>
                                      <p:tavLst>
                                        <p:tav tm="0">
                                          <p:val>
                                            <p:fltVal val="0"/>
                                          </p:val>
                                        </p:tav>
                                        <p:tav tm="100000">
                                          <p:val>
                                            <p:strVal val="#ppt_h"/>
                                          </p:val>
                                        </p:tav>
                                      </p:tavLst>
                                    </p:anim>
                                    <p:anim calcmode="lin" valueType="num">
                                      <p:cBhvr>
                                        <p:cTn id="44" dur="1000" fill="hold"/>
                                        <p:tgtEl>
                                          <p:spTgt spid="8"/>
                                        </p:tgtEl>
                                        <p:attrNameLst>
                                          <p:attrName>style.rotation</p:attrName>
                                        </p:attrNameLst>
                                      </p:cBhvr>
                                      <p:tavLst>
                                        <p:tav tm="0">
                                          <p:val>
                                            <p:fltVal val="90"/>
                                          </p:val>
                                        </p:tav>
                                        <p:tav tm="100000">
                                          <p:val>
                                            <p:fltVal val="0"/>
                                          </p:val>
                                        </p:tav>
                                      </p:tavLst>
                                    </p:anim>
                                    <p:animEffect transition="in" filter="fade">
                                      <p:cBhvr>
                                        <p:cTn id="45" dur="1000"/>
                                        <p:tgtEl>
                                          <p:spTgt spid="8"/>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grpId="0" nodeType="click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wipe(down)">
                                      <p:cBhvr>
                                        <p:cTn id="5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990600" y="1219200"/>
            <a:ext cx="8001000" cy="369332"/>
          </a:xfrm>
          <a:prstGeom prst="rect">
            <a:avLst/>
          </a:prstGeom>
        </p:spPr>
        <p:txBody>
          <a:bodyPr wrap="square">
            <a:spAutoFit/>
          </a:bodyPr>
          <a:lstStyle/>
          <a:p>
            <a:r>
              <a:rPr lang="en-US" dirty="0" smtClean="0">
                <a:solidFill>
                  <a:srgbClr val="00B0F0"/>
                </a:solidFill>
                <a:latin typeface="Algerian" pitchFamily="82" charset="0"/>
              </a:rPr>
              <a:t>What </a:t>
            </a:r>
            <a:r>
              <a:rPr lang="en-US" dirty="0">
                <a:solidFill>
                  <a:srgbClr val="00B0F0"/>
                </a:solidFill>
                <a:latin typeface="Algerian" pitchFamily="82" charset="0"/>
              </a:rPr>
              <a:t>do you </a:t>
            </a:r>
            <a:r>
              <a:rPr lang="en-US" dirty="0" smtClean="0">
                <a:solidFill>
                  <a:srgbClr val="00B0F0"/>
                </a:solidFill>
                <a:latin typeface="Algerian" pitchFamily="82" charset="0"/>
              </a:rPr>
              <a:t>understand by </a:t>
            </a:r>
            <a:r>
              <a:rPr lang="en-US" dirty="0">
                <a:solidFill>
                  <a:srgbClr val="00B0F0"/>
                </a:solidFill>
                <a:latin typeface="Algerian" pitchFamily="82" charset="0"/>
              </a:rPr>
              <a:t>Professional Networking Groups?</a:t>
            </a:r>
            <a:endParaRPr lang="en-US" dirty="0">
              <a:solidFill>
                <a:srgbClr val="00B0F0"/>
              </a:solidFill>
              <a:latin typeface="Algerian" pitchFamily="82" charset="0"/>
            </a:endParaRPr>
          </a:p>
        </p:txBody>
      </p:sp>
      <p:sp>
        <p:nvSpPr>
          <p:cNvPr id="4" name="Rectangle 3"/>
          <p:cNvSpPr/>
          <p:nvPr/>
        </p:nvSpPr>
        <p:spPr>
          <a:xfrm>
            <a:off x="304800" y="1752600"/>
            <a:ext cx="8686800" cy="1015663"/>
          </a:xfrm>
          <a:prstGeom prst="rect">
            <a:avLst/>
          </a:prstGeom>
        </p:spPr>
        <p:txBody>
          <a:bodyPr wrap="square">
            <a:spAutoFit/>
          </a:bodyPr>
          <a:lstStyle/>
          <a:p>
            <a:r>
              <a:rPr lang="en-US" sz="2000" dirty="0">
                <a:solidFill>
                  <a:srgbClr val="7030A0"/>
                </a:solidFill>
                <a:latin typeface="Baskerville Old Face" pitchFamily="18" charset="0"/>
              </a:rPr>
              <a:t>Pick a 4BR group for development of your Professional Networking Groups. 4BR is Evolving Business Development where all ages, all professions, and all levels of experience join together in a shared desire to be better and do more.</a:t>
            </a:r>
            <a:endParaRPr lang="en-US" sz="2000" dirty="0">
              <a:solidFill>
                <a:srgbClr val="7030A0"/>
              </a:solidFill>
              <a:latin typeface="Baskerville Old Face"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76200"/>
            <a:ext cx="2743200" cy="914400"/>
          </a:xfrm>
          <a:prstGeom prst="rect">
            <a:avLst/>
          </a:prstGeom>
          <a:ln>
            <a:noFill/>
          </a:ln>
          <a:effectLst>
            <a:softEdge rad="112500"/>
          </a:effectLst>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1" y="2971800"/>
            <a:ext cx="4495800" cy="3371850"/>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57800" y="2971800"/>
            <a:ext cx="3257550" cy="3139440"/>
          </a:xfrm>
          <a:prstGeom prst="rect">
            <a:avLst/>
          </a:prstGeom>
        </p:spPr>
      </p:pic>
      <p:sp>
        <p:nvSpPr>
          <p:cNvPr id="10" name="Rectangle 9"/>
          <p:cNvSpPr/>
          <p:nvPr/>
        </p:nvSpPr>
        <p:spPr>
          <a:xfrm>
            <a:off x="4419600" y="6324600"/>
            <a:ext cx="2667000" cy="369332"/>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en-US" dirty="0">
                <a:hlinkClick r:id="rId5"/>
              </a:rPr>
              <a:t>http://www.4br.biz</a:t>
            </a:r>
            <a:endParaRPr lang="en-US" dirty="0"/>
          </a:p>
        </p:txBody>
      </p:sp>
    </p:spTree>
    <p:extLst>
      <p:ext uri="{BB962C8B-B14F-4D97-AF65-F5344CB8AC3E}">
        <p14:creationId xmlns:p14="http://schemas.microsoft.com/office/powerpoint/2010/main" val="3781307217"/>
      </p:ext>
    </p:extLst>
  </p:cSld>
  <p:clrMapOvr>
    <a:masterClrMapping/>
  </p:clrMapOvr>
  <p:transition advClick="0" advTm="4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gtEl>
                                        <p:attrNameLst>
                                          <p:attrName>ppt_x</p:attrName>
                                          <p:attrName>ppt_y</p:attrName>
                                        </p:attrNameLst>
                                      </p:cBhvr>
                                    </p:animMotion>
                                    <p:animEffect transition="in" filter="fade">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43"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
                                        <p:tgtEl>
                                          <p:spTgt spid="6"/>
                                        </p:tgtEl>
                                      </p:cBhvr>
                                    </p:animEffect>
                                    <p:anim calcmode="lin" valueType="num">
                                      <p:cBhvr>
                                        <p:cTn id="15" dur="400" fill="hold"/>
                                        <p:tgtEl>
                                          <p:spTgt spid="6"/>
                                        </p:tgtEl>
                                        <p:attrNameLst>
                                          <p:attrName>ppt_x</p:attrName>
                                        </p:attrNameLst>
                                      </p:cBhvr>
                                      <p:tavLst>
                                        <p:tav tm="0">
                                          <p:val>
                                            <p:strVal val="#ppt_x"/>
                                          </p:val>
                                        </p:tav>
                                        <p:tav tm="100000">
                                          <p:val>
                                            <p:strVal val="#ppt_x"/>
                                          </p:val>
                                        </p:tav>
                                      </p:tavLst>
                                    </p:anim>
                                    <p:anim calcmode="lin" valueType="num">
                                      <p:cBhvr>
                                        <p:cTn id="16" dur="400" fill="hold"/>
                                        <p:tgtEl>
                                          <p:spTgt spid="6"/>
                                        </p:tgtEl>
                                        <p:attrNameLst>
                                          <p:attrName>ppt_y</p:attrName>
                                        </p:attrNameLst>
                                      </p:cBhvr>
                                      <p:tavLst>
                                        <p:tav tm="0">
                                          <p:val>
                                            <p:strVal val="#ppt_y+0.31"/>
                                          </p:val>
                                        </p:tav>
                                        <p:tav tm="100000">
                                          <p:val>
                                            <p:strVal val="#ppt_y+0.31"/>
                                          </p:val>
                                        </p:tav>
                                      </p:tavLst>
                                    </p:anim>
                                    <p:anim calcmode="lin" valueType="num">
                                      <p:cBhvr>
                                        <p:cTn id="17" dur="600" decel="50000" fill="hold">
                                          <p:stCondLst>
                                            <p:cond delay="400"/>
                                          </p:stCondLst>
                                        </p:cTn>
                                        <p:tgtEl>
                                          <p:spTgt spid="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600" decel="50000" fill="hold">
                                          <p:stCondLst>
                                            <p:cond delay="400"/>
                                          </p:stCondLst>
                                        </p:cTn>
                                        <p:tgtEl>
                                          <p:spTgt spid="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5"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24"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25"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26" dur="1000" fill="hold"/>
                                        <p:tgtEl>
                                          <p:spTgt spid="8"/>
                                        </p:tgtEl>
                                        <p:attrNameLst>
                                          <p:attrName>ppt_h</p:attrName>
                                        </p:attrNameLst>
                                      </p:cBhvr>
                                      <p:tavLst>
                                        <p:tav tm="0">
                                          <p:val>
                                            <p:strVal val="#ppt_h"/>
                                          </p:val>
                                        </p:tav>
                                        <p:tav tm="100000">
                                          <p:val>
                                            <p:strVal val="#ppt_h"/>
                                          </p:val>
                                        </p:tav>
                                      </p:tavLst>
                                    </p:anim>
                                    <p:anim calcmode="lin" valueType="num">
                                      <p:cBhvr>
                                        <p:cTn id="27"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28"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29"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30" dur="1000" decel="50000">
                                          <p:stCondLst>
                                            <p:cond delay="0"/>
                                          </p:stCondLst>
                                        </p:cTn>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20" presetClass="entr" presetSubtype="0"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edge">
                                      <p:cBhvr>
                                        <p:cTn id="35" dur="2000"/>
                                        <p:tgtEl>
                                          <p:spTgt spid="9"/>
                                        </p:tgtEl>
                                      </p:cBhvr>
                                    </p:animEffect>
                                  </p:childTnLst>
                                </p:cTn>
                              </p:par>
                            </p:childTnLst>
                          </p:cTn>
                        </p:par>
                      </p:childTnLst>
                    </p:cTn>
                  </p:par>
                  <p:par>
                    <p:cTn id="36" fill="hold">
                      <p:stCondLst>
                        <p:cond delay="indefinite"/>
                      </p:stCondLst>
                      <p:childTnLst>
                        <p:par>
                          <p:cTn id="37" fill="hold">
                            <p:stCondLst>
                              <p:cond delay="0"/>
                            </p:stCondLst>
                            <p:childTnLst>
                              <p:par>
                                <p:cTn id="38" presetID="35" presetClass="entr" presetSubtype="0" fill="hold" grpId="0"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2000"/>
                                        <p:tgtEl>
                                          <p:spTgt spid="10"/>
                                        </p:tgtEl>
                                      </p:cBhvr>
                                    </p:animEffect>
                                    <p:anim calcmode="lin" valueType="num">
                                      <p:cBhvr>
                                        <p:cTn id="41" dur="2000" fill="hold"/>
                                        <p:tgtEl>
                                          <p:spTgt spid="10"/>
                                        </p:tgtEl>
                                        <p:attrNameLst>
                                          <p:attrName>style.rotation</p:attrName>
                                        </p:attrNameLst>
                                      </p:cBhvr>
                                      <p:tavLst>
                                        <p:tav tm="0">
                                          <p:val>
                                            <p:fltVal val="720"/>
                                          </p:val>
                                        </p:tav>
                                        <p:tav tm="100000">
                                          <p:val>
                                            <p:fltVal val="0"/>
                                          </p:val>
                                        </p:tav>
                                      </p:tavLst>
                                    </p:anim>
                                    <p:anim calcmode="lin" valueType="num">
                                      <p:cBhvr>
                                        <p:cTn id="42" dur="2000" fill="hold"/>
                                        <p:tgtEl>
                                          <p:spTgt spid="10"/>
                                        </p:tgtEl>
                                        <p:attrNameLst>
                                          <p:attrName>ppt_h</p:attrName>
                                        </p:attrNameLst>
                                      </p:cBhvr>
                                      <p:tavLst>
                                        <p:tav tm="0">
                                          <p:val>
                                            <p:fltVal val="0"/>
                                          </p:val>
                                        </p:tav>
                                        <p:tav tm="100000">
                                          <p:val>
                                            <p:strVal val="#ppt_h"/>
                                          </p:val>
                                        </p:tav>
                                      </p:tavLst>
                                    </p:anim>
                                    <p:anim calcmode="lin" valueType="num">
                                      <p:cBhvr>
                                        <p:cTn id="43" dur="2000" fill="hold"/>
                                        <p:tgtEl>
                                          <p:spTgt spid="10"/>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43000" y="1219200"/>
            <a:ext cx="6934200" cy="461665"/>
          </a:xfrm>
          <a:prstGeom prst="rect">
            <a:avLst/>
          </a:prstGeom>
        </p:spPr>
        <p:txBody>
          <a:bodyPr wrap="square">
            <a:spAutoFit/>
          </a:bodyPr>
          <a:lstStyle/>
          <a:p>
            <a:r>
              <a:rPr lang="en-US" sz="2400" dirty="0">
                <a:solidFill>
                  <a:srgbClr val="00B0F0"/>
                </a:solidFill>
                <a:latin typeface="Algerian" pitchFamily="82" charset="0"/>
              </a:rPr>
              <a:t>What </a:t>
            </a:r>
            <a:r>
              <a:rPr lang="en-US" sz="2400" dirty="0" smtClean="0">
                <a:solidFill>
                  <a:srgbClr val="00B0F0"/>
                </a:solidFill>
                <a:latin typeface="Algerian" pitchFamily="82" charset="0"/>
              </a:rPr>
              <a:t>is </a:t>
            </a:r>
            <a:r>
              <a:rPr lang="en-US" sz="2400" dirty="0">
                <a:solidFill>
                  <a:srgbClr val="00B0F0"/>
                </a:solidFill>
                <a:latin typeface="Algerian" pitchFamily="82" charset="0"/>
              </a:rPr>
              <a:t>Business Referral Network?</a:t>
            </a:r>
            <a:endParaRPr lang="en-US" sz="2400" dirty="0">
              <a:solidFill>
                <a:srgbClr val="00B0F0"/>
              </a:solidFill>
              <a:latin typeface="Algerian" pitchFamily="82" charset="0"/>
            </a:endParaRPr>
          </a:p>
        </p:txBody>
      </p:sp>
      <p:sp>
        <p:nvSpPr>
          <p:cNvPr id="5" name="Rectangle 4"/>
          <p:cNvSpPr/>
          <p:nvPr/>
        </p:nvSpPr>
        <p:spPr>
          <a:xfrm>
            <a:off x="381000" y="1752600"/>
            <a:ext cx="8458200" cy="1631216"/>
          </a:xfrm>
          <a:prstGeom prst="rect">
            <a:avLst/>
          </a:prstGeom>
        </p:spPr>
        <p:txBody>
          <a:bodyPr wrap="square">
            <a:spAutoFit/>
          </a:bodyPr>
          <a:lstStyle/>
          <a:p>
            <a:r>
              <a:rPr lang="en-US" sz="2000" dirty="0">
                <a:solidFill>
                  <a:srgbClr val="FF0000"/>
                </a:solidFill>
                <a:latin typeface="Baskerville Old Face" pitchFamily="18" charset="0"/>
              </a:rPr>
              <a:t>Learn about business development networking. Business networks method for business events and groups in Colorado and Denver by Business Referral Network. 4BR is Evolving Business Development where all ages, all professions, and all levels of experience join together in a shared desire to be better and do more.</a:t>
            </a:r>
            <a:endParaRPr lang="en-US" sz="2000" dirty="0">
              <a:solidFill>
                <a:srgbClr val="FF0000"/>
              </a:solidFill>
              <a:latin typeface="Baskerville Old Face"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 y="152400"/>
            <a:ext cx="2362200" cy="914400"/>
          </a:xfrm>
          <a:prstGeom prst="rect">
            <a:avLst/>
          </a:prstGeom>
          <a:ln>
            <a:noFill/>
          </a:ln>
          <a:effectLst>
            <a:softEdge rad="112500"/>
          </a:effectLst>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0" y="3200400"/>
            <a:ext cx="7543800" cy="3093184"/>
          </a:xfrm>
          <a:prstGeom prst="rect">
            <a:avLst/>
          </a:prstGeom>
        </p:spPr>
      </p:pic>
      <p:sp>
        <p:nvSpPr>
          <p:cNvPr id="9" name="Rectangle 8"/>
          <p:cNvSpPr/>
          <p:nvPr/>
        </p:nvSpPr>
        <p:spPr>
          <a:xfrm>
            <a:off x="228600" y="6324600"/>
            <a:ext cx="1978555" cy="369332"/>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en-US" dirty="0">
                <a:hlinkClick r:id="rId4"/>
              </a:rPr>
              <a:t>http://www.4br.biz</a:t>
            </a:r>
            <a:endParaRPr lang="en-US" dirty="0"/>
          </a:p>
        </p:txBody>
      </p:sp>
    </p:spTree>
    <p:extLst>
      <p:ext uri="{BB962C8B-B14F-4D97-AF65-F5344CB8AC3E}">
        <p14:creationId xmlns:p14="http://schemas.microsoft.com/office/powerpoint/2010/main" val="2133925245"/>
      </p:ext>
    </p:extLst>
  </p:cSld>
  <p:clrMapOvr>
    <a:masterClrMapping/>
  </p:clrMapOvr>
  <p:transition advClick="0" advTm="4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0" fill="hold"/>
                                        <p:tgtEl>
                                          <p:spTgt spid="4"/>
                                        </p:tgtEl>
                                        <p:attrNameLst>
                                          <p:attrName>ppt_w</p:attrName>
                                        </p:attrNameLst>
                                      </p:cBhvr>
                                      <p:tavLst>
                                        <p:tav tm="0" fmla="#ppt_w*sin(2.5*pi*$)">
                                          <p:val>
                                            <p:fltVal val="0"/>
                                          </p:val>
                                        </p:tav>
                                        <p:tav tm="100000">
                                          <p:val>
                                            <p:fltVal val="1"/>
                                          </p:val>
                                        </p:tav>
                                      </p:tavLst>
                                    </p:anim>
                                    <p:anim calcmode="lin" valueType="num">
                                      <p:cBhvr>
                                        <p:cTn id="8" dur="5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0"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800" decel="100000"/>
                                        <p:tgtEl>
                                          <p:spTgt spid="3"/>
                                        </p:tgtEl>
                                      </p:cBhvr>
                                    </p:animEffect>
                                    <p:anim calcmode="lin" valueType="num">
                                      <p:cBhvr>
                                        <p:cTn id="14" dur="800" decel="100000" fill="hold"/>
                                        <p:tgtEl>
                                          <p:spTgt spid="3"/>
                                        </p:tgtEl>
                                        <p:attrNameLst>
                                          <p:attrName>style.rotation</p:attrName>
                                        </p:attrNameLst>
                                      </p:cBhvr>
                                      <p:tavLst>
                                        <p:tav tm="0">
                                          <p:val>
                                            <p:fltVal val="-90"/>
                                          </p:val>
                                        </p:tav>
                                        <p:tav tm="100000">
                                          <p:val>
                                            <p:fltVal val="0"/>
                                          </p:val>
                                        </p:tav>
                                      </p:tavLst>
                                    </p:anim>
                                    <p:anim calcmode="lin" valueType="num">
                                      <p:cBhvr>
                                        <p:cTn id="15" dur="800" decel="100000" fill="hold"/>
                                        <p:tgtEl>
                                          <p:spTgt spid="3"/>
                                        </p:tgtEl>
                                        <p:attrNameLst>
                                          <p:attrName>ppt_x</p:attrName>
                                        </p:attrNameLst>
                                      </p:cBhvr>
                                      <p:tavLst>
                                        <p:tav tm="0">
                                          <p:val>
                                            <p:strVal val="#ppt_x+0.4"/>
                                          </p:val>
                                        </p:tav>
                                        <p:tav tm="100000">
                                          <p:val>
                                            <p:strVal val="#ppt_x-0.05"/>
                                          </p:val>
                                        </p:tav>
                                      </p:tavLst>
                                    </p:anim>
                                    <p:anim calcmode="lin" valueType="num">
                                      <p:cBhvr>
                                        <p:cTn id="16" dur="800" decel="100000" fill="hold"/>
                                        <p:tgtEl>
                                          <p:spTgt spid="3"/>
                                        </p:tgtEl>
                                        <p:attrNameLst>
                                          <p:attrName>ppt_y</p:attrName>
                                        </p:attrNameLst>
                                      </p:cBhvr>
                                      <p:tavLst>
                                        <p:tav tm="0">
                                          <p:val>
                                            <p:strVal val="#ppt_y-0.4"/>
                                          </p:val>
                                        </p:tav>
                                        <p:tav tm="100000">
                                          <p:val>
                                            <p:strVal val="#ppt_y+0.1"/>
                                          </p:val>
                                        </p:tav>
                                      </p:tavLst>
                                    </p:anim>
                                    <p:anim calcmode="lin" valueType="num">
                                      <p:cBhvr>
                                        <p:cTn id="17"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8"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2"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Scale>
                                      <p:cBhvr>
                                        <p:cTn id="23"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5"/>
                                        </p:tgtEl>
                                        <p:attrNameLst>
                                          <p:attrName>ppt_x</p:attrName>
                                          <p:attrName>ppt_y</p:attrName>
                                        </p:attrNameLst>
                                      </p:cBhvr>
                                    </p:animMotion>
                                    <p:animEffect transition="in" filter="fade">
                                      <p:cBhvr>
                                        <p:cTn id="25" dur="10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23" presetClass="entr" presetSubtype="16"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500" fill="hold"/>
                                        <p:tgtEl>
                                          <p:spTgt spid="8"/>
                                        </p:tgtEl>
                                        <p:attrNameLst>
                                          <p:attrName>ppt_w</p:attrName>
                                        </p:attrNameLst>
                                      </p:cBhvr>
                                      <p:tavLst>
                                        <p:tav tm="0">
                                          <p:val>
                                            <p:fltVal val="0"/>
                                          </p:val>
                                        </p:tav>
                                        <p:tav tm="100000">
                                          <p:val>
                                            <p:strVal val="#ppt_w"/>
                                          </p:val>
                                        </p:tav>
                                      </p:tavLst>
                                    </p:anim>
                                    <p:anim calcmode="lin" valueType="num">
                                      <p:cBhvr>
                                        <p:cTn id="31" dur="500" fill="hold"/>
                                        <p:tgtEl>
                                          <p:spTgt spid="8"/>
                                        </p:tgtEl>
                                        <p:attrNameLst>
                                          <p:attrName>ppt_h</p:attrName>
                                        </p:attrNameLst>
                                      </p:cBhvr>
                                      <p:tavLst>
                                        <p:tav tm="0">
                                          <p:val>
                                            <p:fltVal val="0"/>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presetID="43" presetClass="entr" presetSubtype="0"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100"/>
                                        <p:tgtEl>
                                          <p:spTgt spid="9"/>
                                        </p:tgtEl>
                                      </p:cBhvr>
                                    </p:animEffect>
                                    <p:anim calcmode="lin" valueType="num">
                                      <p:cBhvr>
                                        <p:cTn id="37" dur="400" fill="hold"/>
                                        <p:tgtEl>
                                          <p:spTgt spid="9"/>
                                        </p:tgtEl>
                                        <p:attrNameLst>
                                          <p:attrName>ppt_x</p:attrName>
                                        </p:attrNameLst>
                                      </p:cBhvr>
                                      <p:tavLst>
                                        <p:tav tm="0">
                                          <p:val>
                                            <p:strVal val="#ppt_x"/>
                                          </p:val>
                                        </p:tav>
                                        <p:tav tm="100000">
                                          <p:val>
                                            <p:strVal val="#ppt_x"/>
                                          </p:val>
                                        </p:tav>
                                      </p:tavLst>
                                    </p:anim>
                                    <p:anim calcmode="lin" valueType="num">
                                      <p:cBhvr>
                                        <p:cTn id="38" dur="400" fill="hold"/>
                                        <p:tgtEl>
                                          <p:spTgt spid="9"/>
                                        </p:tgtEl>
                                        <p:attrNameLst>
                                          <p:attrName>ppt_y</p:attrName>
                                        </p:attrNameLst>
                                      </p:cBhvr>
                                      <p:tavLst>
                                        <p:tav tm="0">
                                          <p:val>
                                            <p:strVal val="#ppt_y+0.31"/>
                                          </p:val>
                                        </p:tav>
                                        <p:tav tm="100000">
                                          <p:val>
                                            <p:strVal val="#ppt_y+0.31"/>
                                          </p:val>
                                        </p:tav>
                                      </p:tavLst>
                                    </p:anim>
                                    <p:anim calcmode="lin" valueType="num">
                                      <p:cBhvr>
                                        <p:cTn id="39" dur="600" decel="50000" fill="hold">
                                          <p:stCondLst>
                                            <p:cond delay="400"/>
                                          </p:stCondLst>
                                        </p:cTn>
                                        <p:tgtEl>
                                          <p:spTgt spid="9"/>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0" dur="600" decel="50000" fill="hold">
                                          <p:stCondLst>
                                            <p:cond delay="400"/>
                                          </p:stCondLst>
                                        </p:cTn>
                                        <p:tgtEl>
                                          <p:spTgt spid="9"/>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57200" y="1295400"/>
            <a:ext cx="8610600" cy="369332"/>
          </a:xfrm>
          <a:prstGeom prst="rect">
            <a:avLst/>
          </a:prstGeom>
        </p:spPr>
        <p:txBody>
          <a:bodyPr wrap="square">
            <a:spAutoFit/>
          </a:bodyPr>
          <a:lstStyle/>
          <a:p>
            <a:r>
              <a:rPr lang="en-US" dirty="0">
                <a:solidFill>
                  <a:srgbClr val="00B0F0"/>
                </a:solidFill>
                <a:latin typeface="Algerian" pitchFamily="82" charset="0"/>
              </a:rPr>
              <a:t>You can contact us here for more information about our services:</a:t>
            </a:r>
          </a:p>
        </p:txBody>
      </p:sp>
      <p:sp>
        <p:nvSpPr>
          <p:cNvPr id="4" name="Rectangle 3"/>
          <p:cNvSpPr/>
          <p:nvPr/>
        </p:nvSpPr>
        <p:spPr>
          <a:xfrm>
            <a:off x="4343400" y="1854875"/>
            <a:ext cx="4572000" cy="2031325"/>
          </a:xfrm>
          <a:prstGeom prst="rect">
            <a:avLst/>
          </a:prstGeom>
          <a:scene3d>
            <a:camera prst="perspectiveRight"/>
            <a:lightRig rig="threePt" dir="t"/>
          </a:scene3d>
        </p:spPr>
        <p:style>
          <a:lnRef idx="2">
            <a:schemeClr val="accent5"/>
          </a:lnRef>
          <a:fillRef idx="1">
            <a:schemeClr val="lt1"/>
          </a:fillRef>
          <a:effectRef idx="0">
            <a:schemeClr val="accent5"/>
          </a:effectRef>
          <a:fontRef idx="minor">
            <a:schemeClr val="dk1"/>
          </a:fontRef>
        </p:style>
        <p:txBody>
          <a:bodyPr>
            <a:spAutoFit/>
          </a:bodyPr>
          <a:lstStyle/>
          <a:p>
            <a:r>
              <a:rPr lang="en-US" dirty="0">
                <a:solidFill>
                  <a:srgbClr val="00B050"/>
                </a:solidFill>
                <a:latin typeface="Baskerville Old Face" pitchFamily="18" charset="0"/>
              </a:rPr>
              <a:t>Country: USA </a:t>
            </a:r>
          </a:p>
          <a:p>
            <a:r>
              <a:rPr lang="en-US" dirty="0">
                <a:solidFill>
                  <a:srgbClr val="00B050"/>
                </a:solidFill>
                <a:latin typeface="Baskerville Old Face" pitchFamily="18" charset="0"/>
              </a:rPr>
              <a:t>Company/Organization: </a:t>
            </a:r>
            <a:r>
              <a:rPr lang="en-US" dirty="0">
                <a:solidFill>
                  <a:srgbClr val="00B050"/>
                </a:solidFill>
                <a:latin typeface="Baskerville Old Face" pitchFamily="18" charset="0"/>
              </a:rPr>
              <a:t>4BR - Building Better Business by Referral</a:t>
            </a:r>
          </a:p>
          <a:p>
            <a:r>
              <a:rPr lang="en-US" dirty="0" smtClean="0">
                <a:solidFill>
                  <a:srgbClr val="00B050"/>
                </a:solidFill>
                <a:latin typeface="Baskerville Old Face" pitchFamily="18" charset="0"/>
              </a:rPr>
              <a:t>Street </a:t>
            </a:r>
            <a:r>
              <a:rPr lang="en-US" dirty="0">
                <a:solidFill>
                  <a:srgbClr val="00B050"/>
                </a:solidFill>
                <a:latin typeface="Baskerville Old Face" pitchFamily="18" charset="0"/>
              </a:rPr>
              <a:t>Address: </a:t>
            </a:r>
            <a:r>
              <a:rPr lang="en-US" dirty="0">
                <a:solidFill>
                  <a:srgbClr val="00B050"/>
                </a:solidFill>
                <a:latin typeface="Baskerville Old Face" pitchFamily="18" charset="0"/>
              </a:rPr>
              <a:t>10661 Westminster Blvd City/Town</a:t>
            </a:r>
            <a:r>
              <a:rPr lang="en-US" dirty="0">
                <a:solidFill>
                  <a:srgbClr val="00B050"/>
                </a:solidFill>
                <a:latin typeface="Baskerville Old Face" pitchFamily="18" charset="0"/>
              </a:rPr>
              <a:t>: </a:t>
            </a:r>
            <a:r>
              <a:rPr lang="en-US" dirty="0" smtClean="0">
                <a:solidFill>
                  <a:srgbClr val="00B050"/>
                </a:solidFill>
                <a:latin typeface="Baskerville Old Face" pitchFamily="18" charset="0"/>
              </a:rPr>
              <a:t>Broomfield</a:t>
            </a:r>
          </a:p>
          <a:p>
            <a:r>
              <a:rPr lang="en-US" dirty="0" smtClean="0">
                <a:solidFill>
                  <a:srgbClr val="00B050"/>
                </a:solidFill>
                <a:latin typeface="Baskerville Old Face" pitchFamily="18" charset="0"/>
              </a:rPr>
              <a:t>State</a:t>
            </a:r>
            <a:r>
              <a:rPr lang="en-US" dirty="0">
                <a:solidFill>
                  <a:srgbClr val="00B050"/>
                </a:solidFill>
                <a:latin typeface="Baskerville Old Face" pitchFamily="18" charset="0"/>
              </a:rPr>
              <a:t>: </a:t>
            </a:r>
            <a:r>
              <a:rPr lang="en-US" dirty="0" smtClean="0">
                <a:solidFill>
                  <a:srgbClr val="00B050"/>
                </a:solidFill>
                <a:latin typeface="Baskerville Old Face" pitchFamily="18" charset="0"/>
              </a:rPr>
              <a:t>Colorado</a:t>
            </a:r>
          </a:p>
          <a:p>
            <a:r>
              <a:rPr lang="en-US" dirty="0" smtClean="0">
                <a:solidFill>
                  <a:srgbClr val="00B050"/>
                </a:solidFill>
                <a:latin typeface="Baskerville Old Face" pitchFamily="18" charset="0"/>
              </a:rPr>
              <a:t>ZIP</a:t>
            </a:r>
            <a:r>
              <a:rPr lang="en-US" dirty="0">
                <a:solidFill>
                  <a:srgbClr val="00B050"/>
                </a:solidFill>
                <a:latin typeface="Baskerville Old Face" pitchFamily="18" charset="0"/>
              </a:rPr>
              <a:t>: </a:t>
            </a:r>
            <a:r>
              <a:rPr lang="en-US" dirty="0">
                <a:solidFill>
                  <a:srgbClr val="00B050"/>
                </a:solidFill>
                <a:latin typeface="Baskerville Old Face" pitchFamily="18" charset="0"/>
              </a:rPr>
              <a:t>80020</a:t>
            </a:r>
            <a:endParaRPr lang="en-US" dirty="0">
              <a:solidFill>
                <a:srgbClr val="00B050"/>
              </a:solidFill>
              <a:latin typeface="Baskerville Old Face" pitchFamily="18" charset="0"/>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152400"/>
            <a:ext cx="2514600" cy="914400"/>
          </a:xfrm>
          <a:prstGeom prst="rect">
            <a:avLst/>
          </a:prstGeom>
          <a:ln>
            <a:noFill/>
          </a:ln>
          <a:effectLst>
            <a:softEdge rad="112500"/>
          </a:effectLst>
        </p:spPr>
      </p:pic>
      <p:sp>
        <p:nvSpPr>
          <p:cNvPr id="9" name="Rectangle 8"/>
          <p:cNvSpPr/>
          <p:nvPr/>
        </p:nvSpPr>
        <p:spPr>
          <a:xfrm>
            <a:off x="762000" y="5193268"/>
            <a:ext cx="7848600" cy="1077218"/>
          </a:xfrm>
          <a:prstGeom prst="rect">
            <a:avLst/>
          </a:prstGeom>
          <a:scene3d>
            <a:camera prst="perspectiveLeft"/>
            <a:lightRig rig="threePt" dir="t"/>
          </a:scene3d>
        </p:spPr>
        <p:txBody>
          <a:bodyPr wrap="square">
            <a:spAutoFit/>
          </a:bodyPr>
          <a:lstStyle/>
          <a:p>
            <a:r>
              <a:rPr lang="en-US" sz="3200" dirty="0">
                <a:solidFill>
                  <a:srgbClr val="7030A0"/>
                </a:solidFill>
                <a:latin typeface="Algerian" pitchFamily="82" charset="0"/>
              </a:rPr>
              <a:t>Thank you for visit at </a:t>
            </a:r>
            <a:r>
              <a:rPr lang="en-US" sz="3200" dirty="0" smtClean="0">
                <a:solidFill>
                  <a:srgbClr val="7030A0"/>
                </a:solidFill>
                <a:latin typeface="Algerian" pitchFamily="82" charset="0"/>
              </a:rPr>
              <a:t>our </a:t>
            </a:r>
            <a:r>
              <a:rPr lang="en-US" sz="3200" dirty="0">
                <a:solidFill>
                  <a:srgbClr val="7030A0"/>
                </a:solidFill>
                <a:latin typeface="Algerian" pitchFamily="82" charset="0"/>
              </a:rPr>
              <a:t>website</a:t>
            </a:r>
          </a:p>
          <a:p>
            <a:endParaRPr lang="en-US" sz="3200" dirty="0">
              <a:solidFill>
                <a:srgbClr val="7030A0"/>
              </a:solidFill>
              <a:latin typeface="Algerian" pitchFamily="82" charset="0"/>
            </a:endParaRP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 y="1854875"/>
            <a:ext cx="3352800" cy="24885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2" name="Rectangle 11"/>
          <p:cNvSpPr/>
          <p:nvPr/>
        </p:nvSpPr>
        <p:spPr>
          <a:xfrm>
            <a:off x="3429000" y="6248400"/>
            <a:ext cx="2743200" cy="369332"/>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en-US" dirty="0">
                <a:hlinkClick r:id="rId4"/>
              </a:rPr>
              <a:t>http://www.4br.biz</a:t>
            </a:r>
            <a:endParaRPr lang="en-US" dirty="0"/>
          </a:p>
        </p:txBody>
      </p:sp>
    </p:spTree>
    <p:extLst>
      <p:ext uri="{BB962C8B-B14F-4D97-AF65-F5344CB8AC3E}">
        <p14:creationId xmlns:p14="http://schemas.microsoft.com/office/powerpoint/2010/main" val="225309224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5" presetClass="entr" presetSubtype="0" fill="hold" grpId="0" nodeType="click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1000" fill="hold"/>
                                        <p:tgtEl>
                                          <p:spTgt spid="4"/>
                                        </p:tgtEl>
                                        <p:attrNameLst>
                                          <p:attrName>ppt_w</p:attrName>
                                        </p:attrNameLst>
                                      </p:cBhvr>
                                      <p:tavLst>
                                        <p:tav tm="0">
                                          <p:val>
                                            <p:fltVal val="0"/>
                                          </p:val>
                                        </p:tav>
                                        <p:tav tm="100000">
                                          <p:val>
                                            <p:strVal val="#ppt_w"/>
                                          </p:val>
                                        </p:tav>
                                      </p:tavLst>
                                    </p:anim>
                                    <p:anim calcmode="lin" valueType="num">
                                      <p:cBhvr>
                                        <p:cTn id="27" dur="1000" fill="hold"/>
                                        <p:tgtEl>
                                          <p:spTgt spid="4"/>
                                        </p:tgtEl>
                                        <p:attrNameLst>
                                          <p:attrName>ppt_h</p:attrName>
                                        </p:attrNameLst>
                                      </p:cBhvr>
                                      <p:tavLst>
                                        <p:tav tm="0">
                                          <p:val>
                                            <p:fltVal val="0"/>
                                          </p:val>
                                        </p:tav>
                                        <p:tav tm="100000">
                                          <p:val>
                                            <p:strVal val="#ppt_h"/>
                                          </p:val>
                                        </p:tav>
                                      </p:tavLst>
                                    </p:anim>
                                    <p:anim calcmode="lin" valueType="num">
                                      <p:cBhvr>
                                        <p:cTn id="28"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29"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0" fill="hold">
                      <p:stCondLst>
                        <p:cond delay="indefinite"/>
                      </p:stCondLst>
                      <p:childTnLst>
                        <p:par>
                          <p:cTn id="31" fill="hold">
                            <p:stCondLst>
                              <p:cond delay="0"/>
                            </p:stCondLst>
                            <p:childTnLst>
                              <p:par>
                                <p:cTn id="32" presetID="43" presetClass="entr" presetSubtype="0"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100"/>
                                        <p:tgtEl>
                                          <p:spTgt spid="9"/>
                                        </p:tgtEl>
                                      </p:cBhvr>
                                    </p:animEffect>
                                    <p:anim calcmode="lin" valueType="num">
                                      <p:cBhvr>
                                        <p:cTn id="35" dur="400" fill="hold"/>
                                        <p:tgtEl>
                                          <p:spTgt spid="9"/>
                                        </p:tgtEl>
                                        <p:attrNameLst>
                                          <p:attrName>ppt_x</p:attrName>
                                        </p:attrNameLst>
                                      </p:cBhvr>
                                      <p:tavLst>
                                        <p:tav tm="0">
                                          <p:val>
                                            <p:strVal val="#ppt_x"/>
                                          </p:val>
                                        </p:tav>
                                        <p:tav tm="100000">
                                          <p:val>
                                            <p:strVal val="#ppt_x"/>
                                          </p:val>
                                        </p:tav>
                                      </p:tavLst>
                                    </p:anim>
                                    <p:anim calcmode="lin" valueType="num">
                                      <p:cBhvr>
                                        <p:cTn id="36" dur="400" fill="hold"/>
                                        <p:tgtEl>
                                          <p:spTgt spid="9"/>
                                        </p:tgtEl>
                                        <p:attrNameLst>
                                          <p:attrName>ppt_y</p:attrName>
                                        </p:attrNameLst>
                                      </p:cBhvr>
                                      <p:tavLst>
                                        <p:tav tm="0">
                                          <p:val>
                                            <p:strVal val="#ppt_y+0.31"/>
                                          </p:val>
                                        </p:tav>
                                        <p:tav tm="100000">
                                          <p:val>
                                            <p:strVal val="#ppt_y+0.31"/>
                                          </p:val>
                                        </p:tav>
                                      </p:tavLst>
                                    </p:anim>
                                    <p:anim calcmode="lin" valueType="num">
                                      <p:cBhvr>
                                        <p:cTn id="37" dur="600" decel="50000" fill="hold">
                                          <p:stCondLst>
                                            <p:cond delay="400"/>
                                          </p:stCondLst>
                                        </p:cTn>
                                        <p:tgtEl>
                                          <p:spTgt spid="9"/>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8" dur="600" decel="50000" fill="hold">
                                          <p:stCondLst>
                                            <p:cond delay="400"/>
                                          </p:stCondLst>
                                        </p:cTn>
                                        <p:tgtEl>
                                          <p:spTgt spid="9"/>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7"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1000"/>
                                        <p:tgtEl>
                                          <p:spTgt spid="12"/>
                                        </p:tgtEl>
                                      </p:cBhvr>
                                    </p:animEffect>
                                    <p:anim calcmode="lin" valueType="num">
                                      <p:cBhvr>
                                        <p:cTn id="44" dur="1000" fill="hold"/>
                                        <p:tgtEl>
                                          <p:spTgt spid="12"/>
                                        </p:tgtEl>
                                        <p:attrNameLst>
                                          <p:attrName>ppt_x</p:attrName>
                                        </p:attrNameLst>
                                      </p:cBhvr>
                                      <p:tavLst>
                                        <p:tav tm="0">
                                          <p:val>
                                            <p:strVal val="#ppt_x"/>
                                          </p:val>
                                        </p:tav>
                                        <p:tav tm="100000">
                                          <p:val>
                                            <p:strVal val="#ppt_x"/>
                                          </p:val>
                                        </p:tav>
                                      </p:tavLst>
                                    </p:anim>
                                    <p:anim calcmode="lin" valueType="num">
                                      <p:cBhvr>
                                        <p:cTn id="4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p:bldP spid="12"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374</TotalTime>
  <Words>293</Words>
  <Application>Microsoft Office PowerPoint</Application>
  <PresentationFormat>On-screen Show (4:3)</PresentationFormat>
  <Paragraphs>36</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Admin</cp:lastModifiedBy>
  <cp:revision>92</cp:revision>
  <dcterms:created xsi:type="dcterms:W3CDTF">2017-05-01T06:08:20Z</dcterms:created>
  <dcterms:modified xsi:type="dcterms:W3CDTF">2017-08-14T06:53:04Z</dcterms:modified>
</cp:coreProperties>
</file>