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2"/>
  </p:notesMasterIdLst>
  <p:sldIdLst>
    <p:sldId id="256" r:id="rId2"/>
    <p:sldId id="257" r:id="rId3"/>
    <p:sldId id="259" r:id="rId4"/>
    <p:sldId id="260" r:id="rId5"/>
    <p:sldId id="261" r:id="rId6"/>
    <p:sldId id="262" r:id="rId7"/>
    <p:sldId id="288"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9283" autoAdjust="0"/>
  </p:normalViewPr>
  <p:slideViewPr>
    <p:cSldViewPr>
      <p:cViewPr>
        <p:scale>
          <a:sx n="70" d="100"/>
          <a:sy n="70" d="100"/>
        </p:scale>
        <p:origin x="-138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768C7B4-C3A2-4C25-BC3B-6C596F9D588F}" type="datetimeFigureOut">
              <a:rPr lang="en-US"/>
              <a:pPr>
                <a:defRPr/>
              </a:pPr>
              <a:t>04/06/2012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B6F3588-4367-4C5C-AD7B-AB7006186AD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faculty.washington.edu/chudler/1020.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2BC3FC-C5D0-43BC-AC3F-4E06F16E5FFB}"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3691CF-3871-4333-9EDF-2E773CB4C68F}" type="slidenum">
              <a:rPr lang="en-US"/>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F5006D-3934-47A8-B4DF-FE636CEB1A07}" type="slidenum">
              <a:rPr lang="en-US"/>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025DC9-3CCC-4411-8372-1210EE69B33D}" type="slidenum">
              <a:rPr lang="en-US"/>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A29206-9946-4E54-80A7-A05332549399}" type="slidenum">
              <a:rPr lang="en-US"/>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298D3D6-6F3E-4095-8B2C-EAE166A68C06}" type="slidenum">
              <a:rPr lang="en-US"/>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B7BBA73-2109-4543-9D09-400405006171}" type="slidenum">
              <a:rPr lang="en-US"/>
              <a:pPr/>
              <a:t>18</a:t>
            </a:fld>
            <a:endParaRPr lang="en-US"/>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pPr>
              <a:lnSpc>
                <a:spcPct val="90000"/>
              </a:lnSpc>
            </a:pPr>
            <a:r>
              <a:rPr lang="en-US" sz="1000" dirty="0"/>
              <a:t>The continuous or resting rhythms of the brain, "brain waves", are categorized by frequency bands. Different brain wave frequencies correspond to behavioral and </a:t>
            </a:r>
            <a:r>
              <a:rPr lang="en-US" sz="1000" dirty="0" err="1"/>
              <a:t>attentional</a:t>
            </a:r>
            <a:r>
              <a:rPr lang="en-US" sz="1000" dirty="0"/>
              <a:t> states of the brain, and a traditional classification system has long been used to characterize these different EEG rhythms: </a:t>
            </a:r>
            <a:br>
              <a:rPr lang="en-US" sz="1000" dirty="0"/>
            </a:br>
            <a:endParaRPr lang="en-US" sz="1000" dirty="0"/>
          </a:p>
          <a:p>
            <a:pPr>
              <a:lnSpc>
                <a:spcPct val="90000"/>
              </a:lnSpc>
              <a:buFont typeface="Wingdings" pitchFamily="2" charset="2"/>
              <a:buNone/>
            </a:pPr>
            <a:r>
              <a:rPr lang="en-US" sz="1000" b="1" dirty="0"/>
              <a:t>Alpha waves</a:t>
            </a:r>
            <a:r>
              <a:rPr lang="en-US" sz="1000" dirty="0"/>
              <a:t> are between </a:t>
            </a:r>
            <a:r>
              <a:rPr lang="en-US" sz="1000" b="1" dirty="0"/>
              <a:t>8 and 13 Hz</a:t>
            </a:r>
            <a:r>
              <a:rPr lang="en-US" sz="1000" dirty="0"/>
              <a:t> with amplitude in the </a:t>
            </a:r>
            <a:r>
              <a:rPr lang="en-US" sz="1000" b="1" dirty="0"/>
              <a:t>range of 25 - 100 µV</a:t>
            </a:r>
            <a:r>
              <a:rPr lang="en-US" sz="1000" dirty="0"/>
              <a:t>. They appear mainly from the occipital and parietal brain regions and demonstrate reduced amplitude with afferent stimulation, especially light, and also with intentional visual imagery or mental effort. </a:t>
            </a:r>
          </a:p>
          <a:p>
            <a:pPr>
              <a:lnSpc>
                <a:spcPct val="90000"/>
              </a:lnSpc>
              <a:buFont typeface="Wingdings" pitchFamily="2" charset="2"/>
              <a:buNone/>
            </a:pPr>
            <a:r>
              <a:rPr lang="en-US" sz="1000" dirty="0"/>
              <a:t>Beta activity normally occurs in the range of 14 to 30 Hz, and can reach 50 Hz during intense mental activity. Beta arises mainly from the parietal and frontal areas and is associated with the normal alert mental state. </a:t>
            </a:r>
          </a:p>
          <a:p>
            <a:pPr>
              <a:lnSpc>
                <a:spcPct val="90000"/>
              </a:lnSpc>
              <a:buFont typeface="Wingdings" pitchFamily="2" charset="2"/>
              <a:buNone/>
            </a:pPr>
            <a:r>
              <a:rPr lang="en-US" sz="1000" dirty="0"/>
              <a:t>Theta waves occur in the 4 to 7 Hz range and arise from the temporal and parietal regions in children, but also occur in adults in response to emotional stress, especially frustration or disappointment.</a:t>
            </a:r>
          </a:p>
          <a:p>
            <a:pPr>
              <a:lnSpc>
                <a:spcPct val="90000"/>
              </a:lnSpc>
              <a:buFont typeface="Wingdings" pitchFamily="2" charset="2"/>
              <a:buNone/>
            </a:pPr>
            <a:r>
              <a:rPr lang="en-US" sz="1000" dirty="0"/>
              <a:t>Delta activity is inclusive of all brain waves below 3.5 Hz. Delta occurs in deep sleep, during infancy, and in patients with severe organic brain disease</a:t>
            </a:r>
          </a:p>
          <a:p>
            <a:pPr>
              <a:lnSpc>
                <a:spcPct val="90000"/>
              </a:lnSpc>
              <a:buFont typeface="Wingdings" pitchFamily="2" charset="2"/>
              <a:buNone/>
            </a:pPr>
            <a:r>
              <a:rPr lang="en-US" sz="1000" dirty="0"/>
              <a:t>Mu waves, also known the comb or wicket rhythm, appears in bursts at 9 - 11 Hz. This activity appears to be associated with the motor cortex and is diminished with movement or the intention to move.</a:t>
            </a:r>
          </a:p>
          <a:p>
            <a:pPr>
              <a:lnSpc>
                <a:spcPct val="90000"/>
              </a:lnSpc>
              <a:buFont typeface="Wingdings" pitchFamily="2" charset="2"/>
              <a:buNone/>
            </a:pPr>
            <a:r>
              <a:rPr lang="en-US" sz="1000" dirty="0"/>
              <a:t>Lambda waves are large electropositive sharp or saw-toothed waves that appear mainly from the occipital region and are associated with visual attention. </a:t>
            </a:r>
          </a:p>
          <a:p>
            <a:pPr>
              <a:lnSpc>
                <a:spcPct val="90000"/>
              </a:lnSpc>
              <a:buFont typeface="Wingdings" pitchFamily="2" charset="2"/>
              <a:buNone/>
            </a:pPr>
            <a:r>
              <a:rPr lang="en-US" sz="1000" dirty="0"/>
              <a:t>Vertex waves are electronegative waves of 100 µV amplitude which appear in normal individuals, especially children, in the absence of overt stimulation. These waves have been observed to have a higher incidence in patients with epilepsy or other encephalopathy. </a:t>
            </a:r>
          </a:p>
          <a:p>
            <a:pPr>
              <a:lnSpc>
                <a:spcPct val="90000"/>
              </a:lnSpc>
            </a:pPr>
            <a:endParaRPr lang="en-US" sz="10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2D9027E-B6E4-44BF-91A2-99AA93AC150E}" type="slidenum">
              <a:rPr lang="en-US"/>
              <a:pPr/>
              <a:t>19</a:t>
            </a:fld>
            <a:endParaRPr lang="en-US"/>
          </a:p>
        </p:txBody>
      </p:sp>
      <p:sp>
        <p:nvSpPr>
          <p:cNvPr id="174082" name="Rectangle 1026"/>
          <p:cNvSpPr>
            <a:spLocks noGrp="1" noRot="1" noChangeAspect="1" noChangeArrowheads="1" noTextEdit="1"/>
          </p:cNvSpPr>
          <p:nvPr>
            <p:ph type="sldImg"/>
          </p:nvPr>
        </p:nvSpPr>
        <p:spPr>
          <a:ln/>
        </p:spPr>
      </p:sp>
      <p:sp>
        <p:nvSpPr>
          <p:cNvPr id="174083" name="Rectangle 1027"/>
          <p:cNvSpPr>
            <a:spLocks noGrp="1" noChangeArrowheads="1"/>
          </p:cNvSpPr>
          <p:nvPr>
            <p:ph type="body" idx="1"/>
          </p:nvPr>
        </p:nvSpPr>
        <p:spPr/>
        <p:txBody>
          <a:bodyPr/>
          <a:lstStyle/>
          <a:p>
            <a:r>
              <a:rPr lang="en-US" dirty="0"/>
              <a:t>The listener wore headphones to hear the music, and a cap with EEG sensors on it to record neural activity. The 26 sensor electrodes were arranged according to the 10-20 standard for EEG placement. </a:t>
            </a:r>
            <a:r>
              <a:rPr lang="en-US" dirty="0">
                <a:hlinkClick r:id="rId3"/>
              </a:rPr>
              <a:t>faculty.washington.edu/</a:t>
            </a:r>
            <a:r>
              <a:rPr lang="en-US" dirty="0" err="1">
                <a:hlinkClick r:id="rId3"/>
              </a:rPr>
              <a:t>chudler</a:t>
            </a:r>
            <a:r>
              <a:rPr lang="en-US" dirty="0">
                <a:hlinkClick r:id="rId3"/>
              </a:rPr>
              <a:t>/1020.html</a:t>
            </a:r>
            <a:r>
              <a:rPr lang="en-US" dirty="0"/>
              <a:t>. The sensors are </a:t>
            </a:r>
            <a:r>
              <a:rPr lang="en-US" dirty="0" err="1"/>
              <a:t>labelled</a:t>
            </a:r>
            <a:r>
              <a:rPr lang="en-US" dirty="0"/>
              <a:t> by proximity over a regions of the brain (F=Front, T=Temporal, C=Central, P-Parietal, O=Occipital) followed by either a 'z' for the midline, or a number that increases as it moves further from the midline. Odd numbers (1,3,5) are on the left hemisphere and even numbers (2,4,6) on the right e.g. T4 is on the right temporal lobe, above the right ear. An additional 10 sensors were used to record heart-rate, skin conductance, eye movements, breathing and other data. The sensors were recorded as interleaved channels of signed 32 bit integers at a rate of 500 samples per second. The channels were separated into individually named files and converted to </a:t>
            </a:r>
            <a:r>
              <a:rPr lang="en-US" dirty="0" err="1"/>
              <a:t>ascii</a:t>
            </a:r>
            <a:r>
              <a:rPr lang="en-US" dirty="0"/>
              <a:t> format for simplicity of loading on different systems. </a:t>
            </a:r>
          </a:p>
          <a:p>
            <a:endParaRPr lang="en-US" dirty="0"/>
          </a:p>
          <a:p>
            <a:r>
              <a:rPr lang="en-US" dirty="0"/>
              <a:t>http://www.icad.org/websiteV2.0/Conferences/ICAD2004/concert_call.htm</a:t>
            </a:r>
          </a:p>
          <a:p>
            <a:endParaRPr lang="en-US" dirty="0"/>
          </a:p>
          <a:p>
            <a:r>
              <a:rPr lang="en-US" dirty="0"/>
              <a:t>http://faculty.washington.edu/chudler/1020.html</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ED8F25-572E-47BE-89A4-40BF04363848}" type="slidenum">
              <a:rPr lang="en-US"/>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B6998C-A54F-463B-AA77-60D51E4208C1}" type="slidenum">
              <a:rPr lang="de-DE"/>
              <a:pPr/>
              <a:t>28</a:t>
            </a:fld>
            <a:endParaRPr lang="de-DE"/>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517098-6404-4A7D-B685-48C2F548BB7D}" type="slidenum">
              <a:rPr lang="en-US">
                <a:latin typeface="Arial" pitchFamily="34" charset="0"/>
              </a:rPr>
              <a:pPr/>
              <a:t>29</a:t>
            </a:fld>
            <a:endParaRPr lang="en-US">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2BC3FC-C5D0-43BC-AC3F-4E06F16E5FFB}"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9132D1-F21A-4DF2-8B28-E2172BCC0548}"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84C339-558B-4B2C-B810-F69D5F86528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761721-43A6-4853-833F-96197F03B1C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B6F3588-4367-4C5C-AD7B-AB7006186AD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3F0915-A61D-49FF-A3CD-295A7D3649A7}"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327271-7F14-414C-BB16-E7257CECEA1B}"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8D71E7-2ABC-4EF6-A512-04438674E397}" type="slidenum">
              <a:rPr lang="en-US"/>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B895BA75-3398-402A-8073-1EDB6E65C283}" type="datetime2">
              <a:rPr lang="en-US" smtClean="0"/>
              <a:pPr>
                <a:defRPr/>
              </a:pPr>
              <a:t>Monday, June 04, 2012</a:t>
            </a:fld>
            <a:endParaRPr lang="en-US"/>
          </a:p>
        </p:txBody>
      </p:sp>
      <p:sp>
        <p:nvSpPr>
          <p:cNvPr id="7" name="Footer Placeholder 19"/>
          <p:cNvSpPr>
            <a:spLocks noGrp="1"/>
          </p:cNvSpPr>
          <p:nvPr>
            <p:ph type="ftr" sz="quarter" idx="11"/>
          </p:nvPr>
        </p:nvSpPr>
        <p:spPr/>
        <p:txBody>
          <a:bodyPr/>
          <a:lstStyle>
            <a:lvl1pPr>
              <a:defRPr/>
            </a:lvl1pPr>
            <a:extLst/>
          </a:lstStyle>
          <a:p>
            <a:pPr>
              <a:defRPr/>
            </a:pPr>
            <a:r>
              <a:rPr lang="en-US" smtClean="0"/>
              <a:t>BCI</a:t>
            </a: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634BE88C-6BE6-44D3-AC4B-9118A821AAD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52F772A-C503-46E7-866E-F2B673772BF4}" type="datetime2">
              <a:rPr lang="en-US" smtClean="0"/>
              <a:pPr>
                <a:defRPr/>
              </a:pPr>
              <a:t>Monday, June 04, 2012</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BCI</a:t>
            </a:r>
            <a:endParaRPr lang="en-US"/>
          </a:p>
        </p:txBody>
      </p:sp>
      <p:sp>
        <p:nvSpPr>
          <p:cNvPr id="6" name="Slide Number Placeholder 21"/>
          <p:cNvSpPr>
            <a:spLocks noGrp="1"/>
          </p:cNvSpPr>
          <p:nvPr>
            <p:ph type="sldNum" sz="quarter" idx="12"/>
          </p:nvPr>
        </p:nvSpPr>
        <p:spPr/>
        <p:txBody>
          <a:bodyPr/>
          <a:lstStyle>
            <a:lvl1pPr>
              <a:defRPr/>
            </a:lvl1pPr>
          </a:lstStyle>
          <a:p>
            <a:pPr>
              <a:defRPr/>
            </a:pPr>
            <a:fld id="{7D6C73EE-065C-4A0C-8495-2596BEF9EEF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71182100-A27B-4A31-96F1-D5A649C41087}" type="datetime2">
              <a:rPr lang="en-US" smtClean="0"/>
              <a:pPr>
                <a:defRPr/>
              </a:pPr>
              <a:t>Monday, June 04, 2012</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BCI</a:t>
            </a:r>
            <a:endParaRPr lang="en-US"/>
          </a:p>
        </p:txBody>
      </p:sp>
      <p:sp>
        <p:nvSpPr>
          <p:cNvPr id="6" name="Slide Number Placeholder 21"/>
          <p:cNvSpPr>
            <a:spLocks noGrp="1"/>
          </p:cNvSpPr>
          <p:nvPr>
            <p:ph type="sldNum" sz="quarter" idx="12"/>
          </p:nvPr>
        </p:nvSpPr>
        <p:spPr/>
        <p:txBody>
          <a:bodyPr/>
          <a:lstStyle>
            <a:lvl1pPr>
              <a:defRPr/>
            </a:lvl1pPr>
          </a:lstStyle>
          <a:p>
            <a:pPr>
              <a:defRPr/>
            </a:pPr>
            <a:fld id="{9126C701-2500-4145-B430-7E093306CE7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9"/>
          <p:cNvSpPr>
            <a:spLocks noGrp="1"/>
          </p:cNvSpPr>
          <p:nvPr>
            <p:ph type="dt" sz="half" idx="10"/>
          </p:nvPr>
        </p:nvSpPr>
        <p:spPr/>
        <p:txBody>
          <a:bodyPr/>
          <a:lstStyle>
            <a:lvl1pPr>
              <a:defRPr/>
            </a:lvl1pPr>
          </a:lstStyle>
          <a:p>
            <a:pPr>
              <a:defRPr/>
            </a:pPr>
            <a:fld id="{A57CCAC6-CEFD-4DA9-976A-154B993B312A}" type="datetime2">
              <a:rPr lang="en-US" smtClean="0"/>
              <a:pPr>
                <a:defRPr/>
              </a:pPr>
              <a:t>Monday, June 04, 2012</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smtClean="0"/>
              <a:t>BCI</a:t>
            </a:r>
            <a:endParaRPr lang="en-US"/>
          </a:p>
        </p:txBody>
      </p:sp>
      <p:sp>
        <p:nvSpPr>
          <p:cNvPr id="5" name="Slide Number Placeholder 17"/>
          <p:cNvSpPr>
            <a:spLocks noGrp="1"/>
          </p:cNvSpPr>
          <p:nvPr>
            <p:ph type="sldNum" sz="quarter" idx="12"/>
          </p:nvPr>
        </p:nvSpPr>
        <p:spPr/>
        <p:txBody>
          <a:bodyPr/>
          <a:lstStyle>
            <a:lvl1pPr>
              <a:defRPr/>
            </a:lvl1pPr>
          </a:lstStyle>
          <a:p>
            <a:pPr>
              <a:defRPr/>
            </a:pPr>
            <a:fld id="{3F7662C3-454E-4A41-84E0-468F166904A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p:spPr>
        <p:txBody>
          <a:bodyPr/>
          <a:lstStyle>
            <a:lvl1pPr>
              <a:defRPr/>
            </a:lvl1pPr>
          </a:lstStyle>
          <a:p>
            <a:fld id="{9300C644-03FA-4F5A-BA8E-DEFB8C3AD329}" type="datetime2">
              <a:rPr lang="en-US" smtClean="0"/>
              <a:pPr/>
              <a:t>Monday, June 04, 2012</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smtClean="0"/>
              <a:t>BCI</a:t>
            </a:r>
            <a:endParaRPr lang="en-US"/>
          </a:p>
        </p:txBody>
      </p:sp>
      <p:sp>
        <p:nvSpPr>
          <p:cNvPr id="7" name="Slide Number Placeholder 6"/>
          <p:cNvSpPr>
            <a:spLocks noGrp="1"/>
          </p:cNvSpPr>
          <p:nvPr>
            <p:ph type="sldNum" sz="quarter" idx="12"/>
          </p:nvPr>
        </p:nvSpPr>
        <p:spPr>
          <a:xfrm>
            <a:off x="6553200" y="6245225"/>
            <a:ext cx="1981200" cy="476250"/>
          </a:xfrm>
        </p:spPr>
        <p:txBody>
          <a:bodyPr/>
          <a:lstStyle>
            <a:lvl1pPr>
              <a:defRPr/>
            </a:lvl1pPr>
          </a:lstStyle>
          <a:p>
            <a:fld id="{5C5ECE59-2F40-4E9B-BFB1-A8AF1FA1A6C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0B1FAC3-9414-498B-9FED-C271AD589B9A}" type="datetime2">
              <a:rPr lang="en-US" smtClean="0"/>
              <a:pPr>
                <a:defRPr/>
              </a:pPr>
              <a:t>Monday, June 04, 2012</a:t>
            </a:fld>
            <a:endParaRPr lang="en-US"/>
          </a:p>
        </p:txBody>
      </p:sp>
      <p:sp>
        <p:nvSpPr>
          <p:cNvPr id="5" name="Footer Placeholder 9"/>
          <p:cNvSpPr>
            <a:spLocks noGrp="1"/>
          </p:cNvSpPr>
          <p:nvPr>
            <p:ph type="ftr" sz="quarter" idx="11"/>
          </p:nvPr>
        </p:nvSpPr>
        <p:spPr/>
        <p:txBody>
          <a:bodyPr/>
          <a:lstStyle>
            <a:lvl1pPr>
              <a:defRPr/>
            </a:lvl1pPr>
          </a:lstStyle>
          <a:p>
            <a:pPr>
              <a:defRPr/>
            </a:pPr>
            <a:r>
              <a:rPr lang="en-US" smtClean="0"/>
              <a:t>BCI</a:t>
            </a:r>
            <a:endParaRPr lang="en-US"/>
          </a:p>
        </p:txBody>
      </p:sp>
      <p:sp>
        <p:nvSpPr>
          <p:cNvPr id="6" name="Slide Number Placeholder 21"/>
          <p:cNvSpPr>
            <a:spLocks noGrp="1"/>
          </p:cNvSpPr>
          <p:nvPr>
            <p:ph type="sldNum" sz="quarter" idx="12"/>
          </p:nvPr>
        </p:nvSpPr>
        <p:spPr/>
        <p:txBody>
          <a:bodyPr/>
          <a:lstStyle>
            <a:lvl1pPr>
              <a:defRPr/>
            </a:lvl1pPr>
          </a:lstStyle>
          <a:p>
            <a:pPr>
              <a:defRPr/>
            </a:pPr>
            <a:fld id="{07486E83-A9DE-49A6-98E9-0FBFFD94F00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283DD8C3-75AA-431E-96AA-1087F84D0B5C}" type="datetime2">
              <a:rPr lang="en-US" smtClean="0"/>
              <a:pPr>
                <a:defRPr/>
              </a:pPr>
              <a:t>Monday, June 04, 2012</a:t>
            </a:fld>
            <a:endParaRPr lang="en-US"/>
          </a:p>
        </p:txBody>
      </p:sp>
      <p:sp>
        <p:nvSpPr>
          <p:cNvPr id="9" name="Footer Placeholder 4"/>
          <p:cNvSpPr>
            <a:spLocks noGrp="1"/>
          </p:cNvSpPr>
          <p:nvPr>
            <p:ph type="ftr" sz="quarter" idx="11"/>
          </p:nvPr>
        </p:nvSpPr>
        <p:spPr/>
        <p:txBody>
          <a:bodyPr/>
          <a:lstStyle>
            <a:lvl1pPr>
              <a:defRPr/>
            </a:lvl1pPr>
            <a:extLst/>
          </a:lstStyle>
          <a:p>
            <a:pPr>
              <a:defRPr/>
            </a:pPr>
            <a:r>
              <a:rPr lang="en-US" smtClean="0"/>
              <a:t>BCI</a:t>
            </a: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9506DA8B-951B-48E3-BAFD-DC91447E65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16CB4E56-131D-4DA8-89E7-93D63A0FD3A2}" type="datetime2">
              <a:rPr lang="en-US" smtClean="0"/>
              <a:pPr>
                <a:defRPr/>
              </a:pPr>
              <a:t>Monday, June 04, 2012</a:t>
            </a:fld>
            <a:endParaRPr lang="en-US"/>
          </a:p>
        </p:txBody>
      </p:sp>
      <p:sp>
        <p:nvSpPr>
          <p:cNvPr id="6" name="Footer Placeholder 9"/>
          <p:cNvSpPr>
            <a:spLocks noGrp="1"/>
          </p:cNvSpPr>
          <p:nvPr>
            <p:ph type="ftr" sz="quarter" idx="11"/>
          </p:nvPr>
        </p:nvSpPr>
        <p:spPr/>
        <p:txBody>
          <a:bodyPr/>
          <a:lstStyle>
            <a:lvl1pPr>
              <a:defRPr/>
            </a:lvl1pPr>
          </a:lstStyle>
          <a:p>
            <a:pPr>
              <a:defRPr/>
            </a:pPr>
            <a:r>
              <a:rPr lang="en-US" smtClean="0"/>
              <a:t>BCI</a:t>
            </a:r>
            <a:endParaRPr lang="en-US"/>
          </a:p>
        </p:txBody>
      </p:sp>
      <p:sp>
        <p:nvSpPr>
          <p:cNvPr id="7" name="Slide Number Placeholder 21"/>
          <p:cNvSpPr>
            <a:spLocks noGrp="1"/>
          </p:cNvSpPr>
          <p:nvPr>
            <p:ph type="sldNum" sz="quarter" idx="12"/>
          </p:nvPr>
        </p:nvSpPr>
        <p:spPr/>
        <p:txBody>
          <a:bodyPr/>
          <a:lstStyle>
            <a:lvl1pPr>
              <a:defRPr/>
            </a:lvl1pPr>
          </a:lstStyle>
          <a:p>
            <a:pPr>
              <a:defRPr/>
            </a:pPr>
            <a:fld id="{D3CB7289-B91F-476B-B91D-84716A5404A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B2FB123-1027-46E5-80BD-396FF567D61F}" type="datetime2">
              <a:rPr lang="en-US" smtClean="0"/>
              <a:pPr>
                <a:defRPr/>
              </a:pPr>
              <a:t>Monday, June 04, 2012</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BCI</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304AEDBA-C7CC-4333-9A41-F7034D667F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5456C72F-D478-412C-9D04-87F33F28C7C5}" type="datetime2">
              <a:rPr lang="en-US" smtClean="0"/>
              <a:pPr>
                <a:defRPr/>
              </a:pPr>
              <a:t>Monday, June 04, 2012</a:t>
            </a:fld>
            <a:endParaRPr lang="en-US"/>
          </a:p>
        </p:txBody>
      </p:sp>
      <p:sp>
        <p:nvSpPr>
          <p:cNvPr id="4" name="Footer Placeholder 9"/>
          <p:cNvSpPr>
            <a:spLocks noGrp="1"/>
          </p:cNvSpPr>
          <p:nvPr>
            <p:ph type="ftr" sz="quarter" idx="11"/>
          </p:nvPr>
        </p:nvSpPr>
        <p:spPr/>
        <p:txBody>
          <a:bodyPr/>
          <a:lstStyle>
            <a:lvl1pPr>
              <a:defRPr/>
            </a:lvl1pPr>
          </a:lstStyle>
          <a:p>
            <a:pPr>
              <a:defRPr/>
            </a:pPr>
            <a:r>
              <a:rPr lang="en-US" smtClean="0"/>
              <a:t>BCI</a:t>
            </a:r>
            <a:endParaRPr lang="en-US"/>
          </a:p>
        </p:txBody>
      </p:sp>
      <p:sp>
        <p:nvSpPr>
          <p:cNvPr id="5" name="Slide Number Placeholder 21"/>
          <p:cNvSpPr>
            <a:spLocks noGrp="1"/>
          </p:cNvSpPr>
          <p:nvPr>
            <p:ph type="sldNum" sz="quarter" idx="12"/>
          </p:nvPr>
        </p:nvSpPr>
        <p:spPr/>
        <p:txBody>
          <a:bodyPr/>
          <a:lstStyle>
            <a:lvl1pPr>
              <a:defRPr/>
            </a:lvl1pPr>
          </a:lstStyle>
          <a:p>
            <a:pPr>
              <a:defRPr/>
            </a:pPr>
            <a:fld id="{13C0D842-8056-4429-A06B-23599C33859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09327384-5EDF-48B8-B5E3-0D70612DE172}" type="datetime2">
              <a:rPr lang="en-US" smtClean="0"/>
              <a:pPr>
                <a:defRPr/>
              </a:pPr>
              <a:t>Monday, June 04, 2012</a:t>
            </a:fld>
            <a:endParaRPr lang="en-US"/>
          </a:p>
        </p:txBody>
      </p:sp>
      <p:sp>
        <p:nvSpPr>
          <p:cNvPr id="5" name="Footer Placeholder 2"/>
          <p:cNvSpPr>
            <a:spLocks noGrp="1"/>
          </p:cNvSpPr>
          <p:nvPr>
            <p:ph type="ftr" sz="quarter" idx="11"/>
          </p:nvPr>
        </p:nvSpPr>
        <p:spPr/>
        <p:txBody>
          <a:bodyPr/>
          <a:lstStyle>
            <a:lvl1pPr>
              <a:defRPr/>
            </a:lvl1pPr>
            <a:extLst/>
          </a:lstStyle>
          <a:p>
            <a:pPr>
              <a:defRPr/>
            </a:pPr>
            <a:r>
              <a:rPr lang="en-US" smtClean="0"/>
              <a:t>BCI</a:t>
            </a: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1910ADD6-B25E-48C4-A6E0-93C59D7F605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E5F46484-223D-446B-B195-8C3F73710781}" type="datetime2">
              <a:rPr lang="en-US" smtClean="0"/>
              <a:pPr>
                <a:defRPr/>
              </a:pPr>
              <a:t>Monday, June 04, 2012</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BCI</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C8C686F4-B032-484D-82DB-ECD8B98697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82F22EFF-AB85-429A-853E-6E1D39D94F7B}" type="datetime2">
              <a:rPr lang="en-US" smtClean="0"/>
              <a:pPr>
                <a:defRPr/>
              </a:pPr>
              <a:t>Monday, June 04, 2012</a:t>
            </a:fld>
            <a:endParaRPr lang="en-US"/>
          </a:p>
        </p:txBody>
      </p:sp>
      <p:sp>
        <p:nvSpPr>
          <p:cNvPr id="9" name="Footer Placeholder 5"/>
          <p:cNvSpPr>
            <a:spLocks noGrp="1"/>
          </p:cNvSpPr>
          <p:nvPr>
            <p:ph type="ftr" sz="quarter" idx="11"/>
          </p:nvPr>
        </p:nvSpPr>
        <p:spPr/>
        <p:txBody>
          <a:bodyPr/>
          <a:lstStyle>
            <a:lvl1pPr>
              <a:defRPr/>
            </a:lvl1pPr>
            <a:extLst/>
          </a:lstStyle>
          <a:p>
            <a:pPr>
              <a:defRPr/>
            </a:pPr>
            <a:r>
              <a:rPr lang="en-US" smtClean="0"/>
              <a:t>BCI</a:t>
            </a: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974D0B54-02D7-408A-B4CD-7F5951860C6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ECE1C933-087C-487F-B17A-5F4427E286C2}" type="datetime2">
              <a:rPr lang="en-US" smtClean="0"/>
              <a:pPr>
                <a:defRPr/>
              </a:pPr>
              <a:t>Monday, June 04, 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r>
              <a:rPr lang="en-US" smtClean="0"/>
              <a:t>BCI</a:t>
            </a: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F5CDE569-14F7-41F4-8012-19CF3A701BAE}"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68" r:id="rId1"/>
    <p:sldLayoutId id="2147483863" r:id="rId2"/>
    <p:sldLayoutId id="2147483869" r:id="rId3"/>
    <p:sldLayoutId id="2147483864" r:id="rId4"/>
    <p:sldLayoutId id="2147483870" r:id="rId5"/>
    <p:sldLayoutId id="2147483865" r:id="rId6"/>
    <p:sldLayoutId id="2147483871" r:id="rId7"/>
    <p:sldLayoutId id="2147483872" r:id="rId8"/>
    <p:sldLayoutId id="2147483873" r:id="rId9"/>
    <p:sldLayoutId id="2147483866" r:id="rId10"/>
    <p:sldLayoutId id="2147483867" r:id="rId11"/>
    <p:sldLayoutId id="2147483874" r:id="rId12"/>
    <p:sldLayoutId id="2147483875" r:id="rId13"/>
  </p:sldLayoutIdLst>
  <p:hf hdr="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95400" y="304800"/>
            <a:ext cx="7543800" cy="2431435"/>
          </a:xfrm>
          <a:prstGeom prst="rect">
            <a:avLst/>
          </a:prstGeom>
          <a:noFill/>
        </p:spPr>
        <p:txBody>
          <a:bodyPr wrap="square" rtlCol="0">
            <a:spAutoFit/>
          </a:bodyPr>
          <a:lstStyle/>
          <a:p>
            <a:pPr algn="ctr"/>
            <a:r>
              <a:rPr lang="en-US" sz="2400" dirty="0" smtClean="0">
                <a:latin typeface="Engravers MT" pitchFamily="18" charset="0"/>
              </a:rPr>
              <a:t>A</a:t>
            </a:r>
          </a:p>
          <a:p>
            <a:pPr algn="ctr"/>
            <a:endParaRPr lang="en-US" sz="2400" dirty="0" smtClean="0">
              <a:latin typeface="Engravers MT" pitchFamily="18" charset="0"/>
            </a:endParaRPr>
          </a:p>
          <a:p>
            <a:pPr algn="ctr"/>
            <a:r>
              <a:rPr lang="en-US" sz="2400" dirty="0" smtClean="0">
                <a:latin typeface="Engravers MT" pitchFamily="18" charset="0"/>
              </a:rPr>
              <a:t>Presentation</a:t>
            </a:r>
          </a:p>
          <a:p>
            <a:pPr algn="ctr"/>
            <a:endParaRPr lang="en-US" sz="2400" dirty="0" smtClean="0">
              <a:latin typeface="Engravers MT" pitchFamily="18" charset="0"/>
            </a:endParaRPr>
          </a:p>
          <a:p>
            <a:pPr algn="ctr"/>
            <a:r>
              <a:rPr lang="en-US" sz="2400" dirty="0" smtClean="0">
                <a:latin typeface="Engravers MT" pitchFamily="18" charset="0"/>
              </a:rPr>
              <a:t>On </a:t>
            </a:r>
          </a:p>
          <a:p>
            <a:pPr algn="ctr"/>
            <a:endParaRPr lang="en-US" sz="3200" dirty="0" smtClean="0">
              <a:latin typeface="Engravers MT" pitchFamily="18" charset="0"/>
            </a:endParaRPr>
          </a:p>
        </p:txBody>
      </p:sp>
      <p:sp>
        <p:nvSpPr>
          <p:cNvPr id="4" name="Rectangle 3"/>
          <p:cNvSpPr/>
          <p:nvPr/>
        </p:nvSpPr>
        <p:spPr>
          <a:xfrm>
            <a:off x="1197635" y="2209800"/>
            <a:ext cx="7946365" cy="1754326"/>
          </a:xfrm>
          <a:prstGeom prst="rect">
            <a:avLst/>
          </a:prstGeom>
          <a:noFill/>
        </p:spPr>
        <p:txBody>
          <a:bodyPr wrap="squar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Brain-Computer Interfacing</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219200" y="5473005"/>
            <a:ext cx="7924800" cy="1384995"/>
          </a:xfrm>
          <a:prstGeom prst="rect">
            <a:avLst/>
          </a:prstGeom>
          <a:noFill/>
        </p:spPr>
        <p:txBody>
          <a:bodyPr wrap="square" rtlCol="0">
            <a:spAutoFit/>
          </a:bodyPr>
          <a:lstStyle/>
          <a:p>
            <a:r>
              <a:rPr lang="en-US" sz="2800" dirty="0" smtClean="0"/>
              <a:t>                                                 Prepared by   </a:t>
            </a:r>
          </a:p>
          <a:p>
            <a:r>
              <a:rPr lang="en-US" sz="2800" dirty="0" smtClean="0"/>
              <a:t>                                                 </a:t>
            </a:r>
            <a:r>
              <a:rPr lang="en-US" sz="2800" dirty="0" err="1" smtClean="0"/>
              <a:t>Mr.Rushi</a:t>
            </a:r>
            <a:r>
              <a:rPr lang="en-US" sz="2800" dirty="0" smtClean="0"/>
              <a:t> </a:t>
            </a:r>
            <a:r>
              <a:rPr lang="en-US" sz="2800" dirty="0" err="1" smtClean="0"/>
              <a:t>Prajapati</a:t>
            </a:r>
            <a:endParaRPr lang="en-US" sz="2800" dirty="0" smtClean="0"/>
          </a:p>
          <a:p>
            <a:r>
              <a:rPr lang="en-US" sz="2800" dirty="0" smtClean="0"/>
              <a:t> </a:t>
            </a:r>
            <a:r>
              <a:rPr lang="en-US" sz="2800" dirty="0" smtClean="0"/>
              <a:t>                                                A.I.E.T. </a:t>
            </a:r>
            <a:r>
              <a:rPr lang="en-US" sz="2800" dirty="0" err="1" smtClean="0"/>
              <a:t>Jaipur</a:t>
            </a:r>
            <a:endParaRPr lang="en-US" sz="2800" dirty="0"/>
          </a:p>
        </p:txBody>
      </p:sp>
      <p:pic>
        <p:nvPicPr>
          <p:cNvPr id="6" name="Picture 9" descr="untitled.bmp"/>
          <p:cNvPicPr>
            <a:picLocks noChangeAspect="1"/>
          </p:cNvPicPr>
          <p:nvPr/>
        </p:nvPicPr>
        <p:blipFill>
          <a:blip r:embed="rId3"/>
          <a:srcRect/>
          <a:stretch>
            <a:fillRect/>
          </a:stretch>
        </p:blipFill>
        <p:spPr bwMode="auto">
          <a:xfrm>
            <a:off x="3505200" y="3962400"/>
            <a:ext cx="3048000" cy="1570038"/>
          </a:xfrm>
          <a:prstGeom prst="rect">
            <a:avLst/>
          </a:prstGeom>
          <a:noFill/>
          <a:ln w="9525">
            <a:noFill/>
            <a:miter lim="800000"/>
            <a:headEnd/>
            <a:tailEnd/>
          </a:ln>
        </p:spPr>
      </p:pic>
      <p:sp>
        <p:nvSpPr>
          <p:cNvPr id="10" name="Date Placeholder 9"/>
          <p:cNvSpPr>
            <a:spLocks noGrp="1"/>
          </p:cNvSpPr>
          <p:nvPr>
            <p:ph type="dt" sz="half" idx="10"/>
          </p:nvPr>
        </p:nvSpPr>
        <p:spPr/>
        <p:txBody>
          <a:bodyPr/>
          <a:lstStyle/>
          <a:p>
            <a:pPr>
              <a:defRPr/>
            </a:pPr>
            <a:fld id="{C8B1DCA0-DB43-47D0-AB10-E591804B3F18}" type="datetime2">
              <a:rPr lang="en-US" smtClean="0"/>
              <a:pPr>
                <a:defRPr/>
              </a:pPr>
              <a:t>Monday, June 04, 2012</a:t>
            </a:fld>
            <a:endParaRPr lang="en-US"/>
          </a:p>
        </p:txBody>
      </p:sp>
      <p:sp>
        <p:nvSpPr>
          <p:cNvPr id="11" name="Slide Number Placeholder 10"/>
          <p:cNvSpPr>
            <a:spLocks noGrp="1"/>
          </p:cNvSpPr>
          <p:nvPr>
            <p:ph type="sldNum" sz="quarter" idx="12"/>
          </p:nvPr>
        </p:nvSpPr>
        <p:spPr/>
        <p:txBody>
          <a:bodyPr/>
          <a:lstStyle/>
          <a:p>
            <a:pPr>
              <a:defRPr/>
            </a:pPr>
            <a:fld id="{634BE88C-6BE6-44D3-AC4B-9118A821AAD2}" type="slidenum">
              <a:rPr lang="en-US" smtClean="0"/>
              <a:pPr>
                <a:defRPr/>
              </a:pPr>
              <a:t>1</a:t>
            </a:fld>
            <a:endParaRPr lang="en-US" dirty="0"/>
          </a:p>
        </p:txBody>
      </p:sp>
      <p:sp>
        <p:nvSpPr>
          <p:cNvPr id="12" name="Footer Placeholder 11"/>
          <p:cNvSpPr>
            <a:spLocks noGrp="1"/>
          </p:cNvSpPr>
          <p:nvPr>
            <p:ph type="ftr" sz="quarter" idx="11"/>
          </p:nvPr>
        </p:nvSpPr>
        <p:spPr/>
        <p:txBody>
          <a:bodyPr/>
          <a:lstStyle/>
          <a:p>
            <a:pPr>
              <a:defRPr/>
            </a:pPr>
            <a:r>
              <a:rPr lang="en-US" dirty="0" smtClean="0"/>
              <a:t>BCI</a:t>
            </a:r>
            <a:endParaRPr lang="en-US"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219200" y="1600200"/>
            <a:ext cx="4419600" cy="4648200"/>
          </a:xfrm>
          <a:prstGeom prst="rect">
            <a:avLst/>
          </a:prstGeom>
          <a:noFill/>
          <a:ln w="9525">
            <a:noFill/>
            <a:miter lim="800000"/>
            <a:headEnd/>
            <a:tailEnd/>
          </a:ln>
        </p:spPr>
      </p:pic>
      <p:sp>
        <p:nvSpPr>
          <p:cNvPr id="4" name="Rectangle 3"/>
          <p:cNvSpPr/>
          <p:nvPr/>
        </p:nvSpPr>
        <p:spPr>
          <a:xfrm>
            <a:off x="304800" y="533400"/>
            <a:ext cx="4095993" cy="646331"/>
          </a:xfrm>
          <a:prstGeom prst="rect">
            <a:avLst/>
          </a:prstGeom>
        </p:spPr>
        <p:txBody>
          <a:bodyPr wrap="none">
            <a:spAutoFit/>
          </a:bodyPr>
          <a:lstStyle/>
          <a:p>
            <a:pPr algn="ctr"/>
            <a:r>
              <a:rPr lang="en-US" sz="3600" dirty="0" smtClean="0">
                <a:latin typeface="Algerian" pitchFamily="82" charset="0"/>
              </a:rPr>
              <a:t>      </a:t>
            </a:r>
            <a:r>
              <a:rPr lang="en-US" sz="3600" u="sng" dirty="0" smtClean="0">
                <a:latin typeface="Algerian" pitchFamily="82" charset="0"/>
              </a:rPr>
              <a:t>Invasive BCI S</a:t>
            </a:r>
            <a:endParaRPr lang="en-US" sz="3600" u="sng" dirty="0">
              <a:latin typeface="Algerian" pitchFamily="82" charset="0"/>
            </a:endParaRPr>
          </a:p>
        </p:txBody>
      </p:sp>
      <p:sp>
        <p:nvSpPr>
          <p:cNvPr id="5" name="TextBox 4"/>
          <p:cNvSpPr txBox="1"/>
          <p:nvPr/>
        </p:nvSpPr>
        <p:spPr>
          <a:xfrm>
            <a:off x="5638800" y="1600200"/>
            <a:ext cx="3505200" cy="3046988"/>
          </a:xfrm>
          <a:prstGeom prst="rect">
            <a:avLst/>
          </a:prstGeom>
          <a:noFill/>
        </p:spPr>
        <p:txBody>
          <a:bodyPr wrap="square" rtlCol="0">
            <a:spAutoFit/>
          </a:bodyPr>
          <a:lstStyle/>
          <a:p>
            <a:pPr>
              <a:buFont typeface="Wingdings" pitchFamily="2" charset="2"/>
              <a:buChar char="Ø"/>
            </a:pPr>
            <a:r>
              <a:rPr lang="en-US" sz="2400" dirty="0" smtClean="0"/>
              <a:t>Electrode inserted directly into grey matter</a:t>
            </a:r>
          </a:p>
          <a:p>
            <a:pPr>
              <a:buFont typeface="Wingdings" pitchFamily="2" charset="2"/>
              <a:buChar char="Ø"/>
            </a:pPr>
            <a:endParaRPr lang="en-US" sz="2400" dirty="0" smtClean="0"/>
          </a:p>
          <a:p>
            <a:pPr>
              <a:buFont typeface="Wingdings" pitchFamily="2" charset="2"/>
              <a:buChar char="Ø"/>
            </a:pPr>
            <a:r>
              <a:rPr lang="en-US" sz="2400" dirty="0" smtClean="0"/>
              <a:t>Highest quality signal can obtain</a:t>
            </a:r>
          </a:p>
          <a:p>
            <a:pPr>
              <a:buFont typeface="Wingdings" pitchFamily="2" charset="2"/>
              <a:buChar char="Ø"/>
            </a:pPr>
            <a:endParaRPr lang="en-US" sz="2400" dirty="0" smtClean="0"/>
          </a:p>
          <a:p>
            <a:pPr>
              <a:buFont typeface="Wingdings" pitchFamily="2" charset="2"/>
              <a:buChar char="Ø"/>
            </a:pPr>
            <a:r>
              <a:rPr lang="en-US" sz="2400" dirty="0" smtClean="0"/>
              <a:t>But are prone to scar-tissue build-up</a:t>
            </a:r>
            <a:endParaRPr lang="en-US" sz="2400" dirty="0"/>
          </a:p>
        </p:txBody>
      </p:sp>
      <p:sp>
        <p:nvSpPr>
          <p:cNvPr id="9" name="Date Placeholder 8"/>
          <p:cNvSpPr>
            <a:spLocks noGrp="1"/>
          </p:cNvSpPr>
          <p:nvPr>
            <p:ph type="dt" sz="half" idx="10"/>
          </p:nvPr>
        </p:nvSpPr>
        <p:spPr/>
        <p:txBody>
          <a:bodyPr/>
          <a:lstStyle/>
          <a:p>
            <a:pPr>
              <a:defRPr/>
            </a:pPr>
            <a:fld id="{75CF6F17-DCB8-4319-924F-9F8A8A832B30}"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1910ADD6-B25E-48C4-A6E0-93C59D7F605E}" type="slidenum">
              <a:rPr lang="en-US" smtClean="0"/>
              <a:pPr>
                <a:defRPr/>
              </a:pPr>
              <a:t>10</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90600" y="228600"/>
            <a:ext cx="8458200" cy="1143000"/>
          </a:xfrm>
        </p:spPr>
        <p:txBody>
          <a:bodyPr>
            <a:noAutofit/>
          </a:bodyPr>
          <a:lstStyle/>
          <a:p>
            <a:pPr eaLnBrk="1" hangingPunct="1"/>
            <a:r>
              <a:rPr lang="en-US" sz="3600" u="sng" dirty="0" smtClean="0">
                <a:solidFill>
                  <a:schemeClr val="tx1"/>
                </a:solidFill>
                <a:latin typeface="Algerian" pitchFamily="82" charset="0"/>
              </a:rPr>
              <a:t>Sensors Used in BCI-Microelectrodes</a:t>
            </a:r>
          </a:p>
        </p:txBody>
      </p:sp>
      <p:sp>
        <p:nvSpPr>
          <p:cNvPr id="18435" name="Rectangle 8"/>
          <p:cNvSpPr>
            <a:spLocks/>
          </p:cNvSpPr>
          <p:nvPr/>
        </p:nvSpPr>
        <p:spPr bwMode="auto">
          <a:xfrm>
            <a:off x="533400" y="5715000"/>
            <a:ext cx="8229600" cy="685800"/>
          </a:xfrm>
          <a:prstGeom prst="rect">
            <a:avLst/>
          </a:prstGeom>
          <a:noFill/>
          <a:ln w="9525">
            <a:noFill/>
            <a:miter lim="800000"/>
            <a:headEnd/>
            <a:tailEnd/>
          </a:ln>
        </p:spPr>
        <p:txBody>
          <a:bodyPr lIns="0" rIns="0" bIns="0" anchor="b"/>
          <a:lstStyle/>
          <a:p>
            <a:pPr algn="ctr"/>
            <a:r>
              <a:rPr lang="en-US" sz="3200" dirty="0">
                <a:solidFill>
                  <a:schemeClr val="tx2"/>
                </a:solidFill>
                <a:latin typeface="Calibri" pitchFamily="34" charset="0"/>
              </a:rPr>
              <a:t>Silicon Microelectrode</a:t>
            </a:r>
          </a:p>
        </p:txBody>
      </p:sp>
      <p:pic>
        <p:nvPicPr>
          <p:cNvPr id="18436" name="Picture 9" descr="UEA"/>
          <p:cNvPicPr>
            <a:picLocks noChangeAspect="1" noChangeArrowheads="1"/>
          </p:cNvPicPr>
          <p:nvPr/>
        </p:nvPicPr>
        <p:blipFill>
          <a:blip r:embed="rId3"/>
          <a:srcRect/>
          <a:stretch>
            <a:fillRect/>
          </a:stretch>
        </p:blipFill>
        <p:spPr bwMode="auto">
          <a:xfrm>
            <a:off x="1524000" y="1600200"/>
            <a:ext cx="6142038" cy="4114800"/>
          </a:xfrm>
          <a:prstGeom prst="rect">
            <a:avLst/>
          </a:prstGeom>
          <a:noFill/>
          <a:ln w="9525">
            <a:noFill/>
            <a:miter lim="800000"/>
            <a:headEnd/>
            <a:tailEnd/>
          </a:ln>
        </p:spPr>
      </p:pic>
      <p:sp>
        <p:nvSpPr>
          <p:cNvPr id="8" name="Date Placeholder 7"/>
          <p:cNvSpPr>
            <a:spLocks noGrp="1"/>
          </p:cNvSpPr>
          <p:nvPr>
            <p:ph type="dt" sz="half" idx="10"/>
          </p:nvPr>
        </p:nvSpPr>
        <p:spPr/>
        <p:txBody>
          <a:bodyPr/>
          <a:lstStyle/>
          <a:p>
            <a:pPr>
              <a:defRPr/>
            </a:pPr>
            <a:fld id="{CFB5047D-2B27-4D3A-A50B-2FEC805073C7}"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11</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p:cNvSpPr>
          <p:nvPr/>
        </p:nvSpPr>
        <p:spPr bwMode="auto">
          <a:xfrm>
            <a:off x="914400" y="3810000"/>
            <a:ext cx="3352800" cy="2667000"/>
          </a:xfrm>
          <a:prstGeom prst="rect">
            <a:avLst/>
          </a:prstGeom>
          <a:noFill/>
          <a:ln w="9525">
            <a:noFill/>
            <a:miter lim="800000"/>
            <a:headEnd/>
            <a:tailEnd/>
          </a:ln>
        </p:spPr>
        <p:txBody>
          <a:bodyPr/>
          <a:lstStyle/>
          <a:p>
            <a:pPr marL="273050" indent="-273050">
              <a:spcBef>
                <a:spcPct val="20000"/>
              </a:spcBef>
              <a:buClr>
                <a:schemeClr val="tx1"/>
              </a:buClr>
              <a:buSzPct val="95000"/>
              <a:buFont typeface="Wingdings" pitchFamily="2" charset="2"/>
              <a:buChar char="Ø"/>
            </a:pPr>
            <a:r>
              <a:rPr lang="en-US" sz="2800" dirty="0">
                <a:cs typeface="Arial" pitchFamily="34" charset="0"/>
              </a:rPr>
              <a:t>Wire-type</a:t>
            </a:r>
          </a:p>
          <a:p>
            <a:pPr marL="273050" indent="-273050">
              <a:spcBef>
                <a:spcPct val="20000"/>
              </a:spcBef>
              <a:buClr>
                <a:schemeClr val="tx1"/>
              </a:buClr>
              <a:buSzPct val="95000"/>
              <a:buFont typeface="Wingdings" pitchFamily="2" charset="2"/>
              <a:buChar char="Ø"/>
            </a:pPr>
            <a:r>
              <a:rPr lang="en-US" sz="2800" dirty="0">
                <a:cs typeface="Arial" pitchFamily="34" charset="0"/>
              </a:rPr>
              <a:t>Silicon-based</a:t>
            </a:r>
          </a:p>
          <a:p>
            <a:pPr marL="273050" indent="-273050">
              <a:spcBef>
                <a:spcPct val="20000"/>
              </a:spcBef>
              <a:buClr>
                <a:schemeClr val="tx1"/>
              </a:buClr>
              <a:buSzPct val="95000"/>
              <a:buFont typeface="Wingdings" pitchFamily="2" charset="2"/>
              <a:buChar char="Ø"/>
            </a:pPr>
            <a:r>
              <a:rPr lang="en-US" sz="2800" dirty="0">
                <a:cs typeface="Arial" pitchFamily="34" charset="0"/>
              </a:rPr>
              <a:t>Ceramic-based </a:t>
            </a:r>
          </a:p>
          <a:p>
            <a:pPr marL="273050" indent="-273050">
              <a:spcBef>
                <a:spcPct val="20000"/>
              </a:spcBef>
              <a:buClr>
                <a:schemeClr val="tx1"/>
              </a:buClr>
              <a:buSzPct val="95000"/>
              <a:buFont typeface="Wingdings" pitchFamily="2" charset="2"/>
              <a:buChar char="Ø"/>
            </a:pPr>
            <a:r>
              <a:rPr lang="en-US" sz="2800" dirty="0">
                <a:cs typeface="Arial" pitchFamily="34" charset="0"/>
              </a:rPr>
              <a:t>Polyimide-based</a:t>
            </a:r>
            <a:r>
              <a:rPr lang="en-US" sz="2800" dirty="0">
                <a:latin typeface="Constantia" pitchFamily="18" charset="0"/>
              </a:rPr>
              <a:t>. </a:t>
            </a:r>
          </a:p>
        </p:txBody>
      </p:sp>
      <p:pic>
        <p:nvPicPr>
          <p:cNvPr id="19459" name="Picture 2" descr="untitled"/>
          <p:cNvPicPr>
            <a:picLocks noChangeAspect="1" noChangeArrowheads="1"/>
          </p:cNvPicPr>
          <p:nvPr/>
        </p:nvPicPr>
        <p:blipFill>
          <a:blip r:embed="rId3"/>
          <a:srcRect/>
          <a:stretch>
            <a:fillRect/>
          </a:stretch>
        </p:blipFill>
        <p:spPr bwMode="auto">
          <a:xfrm>
            <a:off x="4267200" y="1828800"/>
            <a:ext cx="4572000" cy="3100388"/>
          </a:xfrm>
          <a:prstGeom prst="rect">
            <a:avLst/>
          </a:prstGeom>
          <a:noFill/>
          <a:ln w="9525">
            <a:noFill/>
            <a:miter lim="800000"/>
            <a:headEnd/>
            <a:tailEnd/>
          </a:ln>
        </p:spPr>
      </p:pic>
      <p:sp>
        <p:nvSpPr>
          <p:cNvPr id="19460" name="Rectangle 5"/>
          <p:cNvSpPr>
            <a:spLocks noChangeArrowheads="1"/>
          </p:cNvSpPr>
          <p:nvPr/>
        </p:nvSpPr>
        <p:spPr bwMode="auto">
          <a:xfrm>
            <a:off x="4800600" y="5410200"/>
            <a:ext cx="3962400" cy="701675"/>
          </a:xfrm>
          <a:prstGeom prst="rect">
            <a:avLst/>
          </a:prstGeom>
          <a:noFill/>
          <a:ln w="9525">
            <a:noFill/>
            <a:miter lim="800000"/>
            <a:headEnd/>
            <a:tailEnd/>
          </a:ln>
        </p:spPr>
        <p:txBody>
          <a:bodyPr>
            <a:spAutoFit/>
          </a:bodyPr>
          <a:lstStyle/>
          <a:p>
            <a:r>
              <a:rPr lang="en-US" sz="2000" b="1">
                <a:latin typeface="Constantia" pitchFamily="18" charset="0"/>
              </a:rPr>
              <a:t>Diagram of silicon-based ACREO microelectrode arrays</a:t>
            </a:r>
            <a:endParaRPr lang="en-US" sz="2000">
              <a:latin typeface="Constantia" pitchFamily="18" charset="0"/>
            </a:endParaRPr>
          </a:p>
        </p:txBody>
      </p:sp>
      <p:sp>
        <p:nvSpPr>
          <p:cNvPr id="19461" name="Text Box 10"/>
          <p:cNvSpPr txBox="1">
            <a:spLocks noChangeArrowheads="1"/>
          </p:cNvSpPr>
          <p:nvPr/>
        </p:nvSpPr>
        <p:spPr bwMode="auto">
          <a:xfrm>
            <a:off x="990600" y="1295400"/>
            <a:ext cx="3429000" cy="2441575"/>
          </a:xfrm>
          <a:prstGeom prst="rect">
            <a:avLst/>
          </a:prstGeom>
          <a:noFill/>
          <a:ln w="9525">
            <a:noFill/>
            <a:miter lim="800000"/>
            <a:headEnd/>
            <a:tailEnd/>
          </a:ln>
        </p:spPr>
        <p:txBody>
          <a:bodyPr>
            <a:spAutoFit/>
          </a:bodyPr>
          <a:lstStyle/>
          <a:p>
            <a:pPr>
              <a:spcBef>
                <a:spcPct val="50000"/>
              </a:spcBef>
            </a:pPr>
            <a:r>
              <a:rPr lang="en-US" sz="2800" dirty="0"/>
              <a:t>Microelectrodes are used to capture electrical/magnetic signals of the brain</a:t>
            </a:r>
            <a:r>
              <a:rPr lang="en-US" sz="2800" dirty="0">
                <a:solidFill>
                  <a:srgbClr val="009999"/>
                </a:solidFill>
              </a:rPr>
              <a:t>.</a:t>
            </a:r>
          </a:p>
          <a:p>
            <a:pPr>
              <a:spcBef>
                <a:spcPct val="50000"/>
              </a:spcBef>
            </a:pPr>
            <a:r>
              <a:rPr lang="en-US" sz="2800" u="sng" dirty="0"/>
              <a:t>Types:</a:t>
            </a:r>
          </a:p>
        </p:txBody>
      </p:sp>
      <p:sp>
        <p:nvSpPr>
          <p:cNvPr id="19462" name="Rectangle 17"/>
          <p:cNvSpPr>
            <a:spLocks noChangeArrowheads="1"/>
          </p:cNvSpPr>
          <p:nvPr/>
        </p:nvSpPr>
        <p:spPr bwMode="auto">
          <a:xfrm>
            <a:off x="990600" y="381000"/>
            <a:ext cx="4283545" cy="646331"/>
          </a:xfrm>
          <a:prstGeom prst="rect">
            <a:avLst/>
          </a:prstGeom>
          <a:noFill/>
          <a:ln w="9525">
            <a:noFill/>
            <a:miter lim="800000"/>
            <a:headEnd/>
            <a:tailEnd/>
          </a:ln>
        </p:spPr>
        <p:txBody>
          <a:bodyPr wrap="none">
            <a:spAutoFit/>
          </a:bodyPr>
          <a:lstStyle/>
          <a:p>
            <a:r>
              <a:rPr lang="en-US" sz="3600" u="sng" dirty="0">
                <a:latin typeface="Algerian" pitchFamily="82" charset="0"/>
              </a:rPr>
              <a:t>Microelectrodes</a:t>
            </a:r>
          </a:p>
        </p:txBody>
      </p:sp>
      <p:sp>
        <p:nvSpPr>
          <p:cNvPr id="10" name="Date Placeholder 9"/>
          <p:cNvSpPr>
            <a:spLocks noGrp="1"/>
          </p:cNvSpPr>
          <p:nvPr>
            <p:ph type="dt" sz="half" idx="10"/>
          </p:nvPr>
        </p:nvSpPr>
        <p:spPr/>
        <p:txBody>
          <a:bodyPr/>
          <a:lstStyle/>
          <a:p>
            <a:pPr>
              <a:defRPr/>
            </a:pPr>
            <a:fld id="{A57F4A09-4C9A-4149-8E88-4E185F31129F}" type="datetime2">
              <a:rPr lang="en-US" smtClean="0"/>
              <a:pPr>
                <a:defRPr/>
              </a:pPr>
              <a:t>Monday, June 04, 2012</a:t>
            </a:fld>
            <a:endParaRPr lang="en-US"/>
          </a:p>
        </p:txBody>
      </p:sp>
      <p:sp>
        <p:nvSpPr>
          <p:cNvPr id="11" name="Slide Number Placeholder 10"/>
          <p:cNvSpPr>
            <a:spLocks noGrp="1"/>
          </p:cNvSpPr>
          <p:nvPr>
            <p:ph type="sldNum" sz="quarter" idx="12"/>
          </p:nvPr>
        </p:nvSpPr>
        <p:spPr/>
        <p:txBody>
          <a:bodyPr/>
          <a:lstStyle/>
          <a:p>
            <a:pPr>
              <a:defRPr/>
            </a:pPr>
            <a:fld id="{07486E83-A9DE-49A6-98E9-0FBFFD94F00C}" type="slidenum">
              <a:rPr lang="en-US" smtClean="0"/>
              <a:pPr>
                <a:defRPr/>
              </a:pPr>
              <a:t>12</a:t>
            </a:fld>
            <a:endParaRPr lang="en-US"/>
          </a:p>
        </p:txBody>
      </p:sp>
      <p:sp>
        <p:nvSpPr>
          <p:cNvPr id="12" name="Footer Placeholder 11"/>
          <p:cNvSpPr>
            <a:spLocks noGrp="1"/>
          </p:cNvSpPr>
          <p:nvPr>
            <p:ph type="ftr" sz="quarter" idx="11"/>
          </p:nvPr>
        </p:nvSpPr>
        <p:spPr/>
        <p:txBody>
          <a:bodyPr/>
          <a:lstStyle/>
          <a:p>
            <a:pPr>
              <a:defRPr/>
            </a:pPr>
            <a:r>
              <a:rPr lang="en-US" smtClean="0"/>
              <a:t>BCI</a:t>
            </a:r>
            <a:endParaRPr lang="en-US"/>
          </a:p>
        </p:txBody>
      </p:sp>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p:cNvPicPr>
            <a:picLocks noGrp="1" noChangeAspect="1" noChangeArrowheads="1"/>
          </p:cNvPicPr>
          <p:nvPr>
            <p:ph/>
          </p:nvPr>
        </p:nvPicPr>
        <p:blipFill>
          <a:blip r:embed="rId3"/>
          <a:srcRect/>
          <a:stretch>
            <a:fillRect/>
          </a:stretch>
        </p:blipFill>
        <p:spPr>
          <a:xfrm>
            <a:off x="1066800" y="609600"/>
            <a:ext cx="7543800" cy="4343400"/>
          </a:xfrm>
        </p:spPr>
      </p:pic>
      <p:sp>
        <p:nvSpPr>
          <p:cNvPr id="20483" name="Rectangle 7"/>
          <p:cNvSpPr>
            <a:spLocks noChangeArrowheads="1"/>
          </p:cNvSpPr>
          <p:nvPr/>
        </p:nvSpPr>
        <p:spPr bwMode="auto">
          <a:xfrm>
            <a:off x="1066800" y="5257800"/>
            <a:ext cx="7315200" cy="1477328"/>
          </a:xfrm>
          <a:prstGeom prst="rect">
            <a:avLst/>
          </a:prstGeom>
          <a:noFill/>
          <a:ln w="9525">
            <a:noFill/>
            <a:miter lim="800000"/>
            <a:headEnd/>
            <a:tailEnd/>
          </a:ln>
        </p:spPr>
        <p:txBody>
          <a:bodyPr wrap="square" anchor="ctr">
            <a:spAutoFit/>
          </a:bodyPr>
          <a:lstStyle/>
          <a:p>
            <a:r>
              <a:rPr lang="en-US" dirty="0" err="1"/>
              <a:t>Microwires</a:t>
            </a:r>
            <a:r>
              <a:rPr lang="en-US" dirty="0"/>
              <a:t> emerging from the green and orange tubes connect to two arrays of 16 microelectrodes embedded in a small mat of clear, rubbery silicone - the larger, numbered electrodes are part of the patient’s original surgery (Photo: University of Utah Department of Neurosurgery) </a:t>
            </a:r>
          </a:p>
        </p:txBody>
      </p:sp>
      <p:sp>
        <p:nvSpPr>
          <p:cNvPr id="7" name="Date Placeholder 6"/>
          <p:cNvSpPr>
            <a:spLocks noGrp="1"/>
          </p:cNvSpPr>
          <p:nvPr>
            <p:ph type="dt" sz="half" idx="10"/>
          </p:nvPr>
        </p:nvSpPr>
        <p:spPr/>
        <p:txBody>
          <a:bodyPr/>
          <a:lstStyle/>
          <a:p>
            <a:pPr>
              <a:defRPr/>
            </a:pPr>
            <a:fld id="{A3AA196F-5597-4744-ACDF-0E5817962BCA}" type="datetime2">
              <a:rPr lang="en-US" smtClean="0"/>
              <a:pPr>
                <a:defRPr/>
              </a:pPr>
              <a:t>Monday, June 04, 2012</a:t>
            </a:fld>
            <a:endParaRPr lang="en-US"/>
          </a:p>
        </p:txBody>
      </p:sp>
      <p:sp>
        <p:nvSpPr>
          <p:cNvPr id="8" name="Slide Number Placeholder 7"/>
          <p:cNvSpPr>
            <a:spLocks noGrp="1"/>
          </p:cNvSpPr>
          <p:nvPr>
            <p:ph type="sldNum" sz="quarter" idx="12"/>
          </p:nvPr>
        </p:nvSpPr>
        <p:spPr/>
        <p:txBody>
          <a:bodyPr/>
          <a:lstStyle/>
          <a:p>
            <a:pPr>
              <a:defRPr/>
            </a:pPr>
            <a:fld id="{3F7662C3-454E-4A41-84E0-468F166904A8}" type="slidenum">
              <a:rPr lang="en-US" smtClean="0"/>
              <a:pPr>
                <a:defRPr/>
              </a:pPr>
              <a:t>13</a:t>
            </a:fld>
            <a:endParaRPr lang="en-US"/>
          </a:p>
        </p:txBody>
      </p:sp>
      <p:sp>
        <p:nvSpPr>
          <p:cNvPr id="9" name="Footer Placeholder 8"/>
          <p:cNvSpPr>
            <a:spLocks noGrp="1"/>
          </p:cNvSpPr>
          <p:nvPr>
            <p:ph type="ftr" sz="quarter" idx="11"/>
          </p:nvPr>
        </p:nvSpPr>
        <p:spPr/>
        <p:txBody>
          <a:bodyPr/>
          <a:lstStyle/>
          <a:p>
            <a:pPr>
              <a:defRPr/>
            </a:pPr>
            <a:r>
              <a:rPr lang="en-US" smtClean="0"/>
              <a:t>BCI</a:t>
            </a:r>
            <a:endParaRPr lang="en-US"/>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990600" y="1447800"/>
            <a:ext cx="7499350" cy="4800600"/>
          </a:xfrm>
        </p:spPr>
        <p:txBody>
          <a:bodyPr/>
          <a:lstStyle/>
          <a:p>
            <a:pPr eaLnBrk="1" hangingPunct="1">
              <a:buClrTx/>
              <a:buFont typeface="Wingdings" pitchFamily="2" charset="2"/>
              <a:buChar char="Ø"/>
            </a:pPr>
            <a:r>
              <a:rPr lang="en-US" sz="2400" dirty="0" smtClean="0">
                <a:latin typeface="Arial" pitchFamily="34" charset="0"/>
                <a:cs typeface="Arial" pitchFamily="34" charset="0"/>
              </a:rPr>
              <a:t>Implanted inside the skull but rest outside the grey matter of the brain</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Produce better resolution signals than non-invasive BCIs where the bone tissue of the cranium deflects and deforms signals </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Carry lower risk of forming scar-tissue in the brain than fully-invasive BCIs</a:t>
            </a:r>
            <a:r>
              <a:rPr lang="en-US" sz="2400" dirty="0" smtClean="0">
                <a:solidFill>
                  <a:srgbClr val="3D9D92"/>
                </a:solidFill>
                <a:latin typeface="Arial" pitchFamily="34" charset="0"/>
                <a:cs typeface="Arial" pitchFamily="34" charset="0"/>
              </a:rPr>
              <a:t>.</a:t>
            </a:r>
          </a:p>
          <a:p>
            <a:pPr eaLnBrk="1" hangingPunct="1">
              <a:buClrTx/>
              <a:buFont typeface="Wingdings" pitchFamily="2" charset="2"/>
              <a:buChar char="Ø"/>
            </a:pPr>
            <a:endParaRPr lang="en-US" sz="2400" dirty="0" smtClean="0">
              <a:solidFill>
                <a:srgbClr val="3D9D92"/>
              </a:solidFill>
              <a:latin typeface="Arial" pitchFamily="34" charset="0"/>
              <a:cs typeface="Arial" pitchFamily="34" charset="0"/>
            </a:endParaRPr>
          </a:p>
        </p:txBody>
      </p:sp>
      <p:sp>
        <p:nvSpPr>
          <p:cNvPr id="28675" name="Title 1"/>
          <p:cNvSpPr>
            <a:spLocks/>
          </p:cNvSpPr>
          <p:nvPr/>
        </p:nvSpPr>
        <p:spPr bwMode="auto">
          <a:xfrm>
            <a:off x="-457200" y="-228600"/>
            <a:ext cx="8229600" cy="1143000"/>
          </a:xfrm>
          <a:prstGeom prst="rect">
            <a:avLst/>
          </a:prstGeom>
          <a:noFill/>
          <a:ln w="9525">
            <a:noFill/>
            <a:miter lim="800000"/>
            <a:headEnd/>
            <a:tailEnd/>
          </a:ln>
        </p:spPr>
        <p:txBody>
          <a:bodyPr lIns="0" rIns="0" bIns="0" anchor="b"/>
          <a:lstStyle/>
          <a:p>
            <a:pPr algn="ctr"/>
            <a:r>
              <a:rPr lang="en-US" sz="3600" dirty="0" smtClean="0">
                <a:latin typeface="Algerian" pitchFamily="82" charset="0"/>
              </a:rPr>
              <a:t>     </a:t>
            </a:r>
            <a:r>
              <a:rPr lang="en-US" sz="3600" u="sng" dirty="0" smtClean="0">
                <a:latin typeface="Algerian" pitchFamily="82" charset="0"/>
              </a:rPr>
              <a:t>Partially </a:t>
            </a:r>
            <a:r>
              <a:rPr lang="en-US" sz="3600" u="sng" dirty="0">
                <a:latin typeface="Algerian" pitchFamily="82" charset="0"/>
              </a:rPr>
              <a:t>Invasive BCIs</a:t>
            </a:r>
          </a:p>
        </p:txBody>
      </p:sp>
      <p:sp>
        <p:nvSpPr>
          <p:cNvPr id="7" name="Date Placeholder 6"/>
          <p:cNvSpPr>
            <a:spLocks noGrp="1"/>
          </p:cNvSpPr>
          <p:nvPr>
            <p:ph type="dt" sz="half" idx="10"/>
          </p:nvPr>
        </p:nvSpPr>
        <p:spPr/>
        <p:txBody>
          <a:bodyPr/>
          <a:lstStyle/>
          <a:p>
            <a:pPr>
              <a:defRPr/>
            </a:pPr>
            <a:fld id="{48841ADF-A562-4BE7-A832-4ABD0A5981C2}" type="datetime2">
              <a:rPr lang="en-US" smtClean="0"/>
              <a:pPr>
                <a:defRPr/>
              </a:pPr>
              <a:t>Monday, June 04, 2012</a:t>
            </a:fld>
            <a:endParaRPr lang="en-US"/>
          </a:p>
        </p:txBody>
      </p:sp>
      <p:sp>
        <p:nvSpPr>
          <p:cNvPr id="8" name="Slide Number Placeholder 7"/>
          <p:cNvSpPr>
            <a:spLocks noGrp="1"/>
          </p:cNvSpPr>
          <p:nvPr>
            <p:ph type="sldNum" sz="quarter" idx="12"/>
          </p:nvPr>
        </p:nvSpPr>
        <p:spPr/>
        <p:txBody>
          <a:bodyPr/>
          <a:lstStyle/>
          <a:p>
            <a:pPr>
              <a:defRPr/>
            </a:pPr>
            <a:fld id="{07486E83-A9DE-49A6-98E9-0FBFFD94F00C}" type="slidenum">
              <a:rPr lang="en-US" smtClean="0"/>
              <a:pPr>
                <a:defRPr/>
              </a:pPr>
              <a:t>14</a:t>
            </a:fld>
            <a:endParaRPr lang="en-US"/>
          </a:p>
        </p:txBody>
      </p:sp>
      <p:sp>
        <p:nvSpPr>
          <p:cNvPr id="9" name="Footer Placeholder 8"/>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781050"/>
          </a:xfrm>
        </p:spPr>
        <p:txBody>
          <a:bodyPr>
            <a:normAutofit fontScale="90000"/>
          </a:bodyPr>
          <a:lstStyle/>
          <a:p>
            <a:pPr eaLnBrk="1" fontAlgn="auto" hangingPunct="1">
              <a:spcAft>
                <a:spcPts val="0"/>
              </a:spcAft>
              <a:defRPr/>
            </a:pPr>
            <a:r>
              <a:rPr lang="en-US" b="1" dirty="0" smtClean="0"/>
              <a:t/>
            </a:r>
            <a:br>
              <a:rPr lang="en-US" b="1" dirty="0" smtClean="0"/>
            </a:br>
            <a:r>
              <a:rPr lang="en-US" b="1" dirty="0" smtClean="0"/>
              <a:t/>
            </a:r>
            <a:br>
              <a:rPr lang="en-US" b="1" dirty="0" smtClean="0"/>
            </a:br>
            <a:r>
              <a:rPr lang="en-US" b="1" dirty="0" smtClean="0"/>
              <a:t/>
            </a:r>
            <a:br>
              <a:rPr lang="en-US" b="1" dirty="0" smtClean="0"/>
            </a:br>
            <a:r>
              <a:rPr lang="en-US" dirty="0" smtClean="0"/>
              <a:t/>
            </a:r>
            <a:br>
              <a:rPr lang="en-US" dirty="0" smtClean="0"/>
            </a:br>
            <a:endParaRPr lang="en-US" dirty="0"/>
          </a:p>
        </p:txBody>
      </p:sp>
      <p:sp>
        <p:nvSpPr>
          <p:cNvPr id="29699" name="Content Placeholder 2"/>
          <p:cNvSpPr>
            <a:spLocks noGrp="1"/>
          </p:cNvSpPr>
          <p:nvPr>
            <p:ph idx="1"/>
          </p:nvPr>
        </p:nvSpPr>
        <p:spPr>
          <a:xfrm>
            <a:off x="990600" y="1828800"/>
            <a:ext cx="3657600" cy="4389437"/>
          </a:xfrm>
        </p:spPr>
        <p:txBody>
          <a:bodyPr/>
          <a:lstStyle/>
          <a:p>
            <a:pPr eaLnBrk="1" hangingPunct="1">
              <a:buClrTx/>
              <a:buFont typeface="Wingdings" pitchFamily="2" charset="2"/>
              <a:buChar char="Ø"/>
            </a:pPr>
            <a:r>
              <a:rPr lang="en-US" sz="2400" dirty="0" smtClean="0">
                <a:latin typeface="Arial" pitchFamily="34" charset="0"/>
                <a:cs typeface="Arial" pitchFamily="34" charset="0"/>
              </a:rPr>
              <a:t>low signal quality due to electrodes are not directly interact with neurons</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It is safest as no surgery required.</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EEG is widely used for this technique</a:t>
            </a:r>
          </a:p>
          <a:p>
            <a:pPr eaLnBrk="1" hangingPunct="1">
              <a:buClrTx/>
              <a:buFont typeface="Wingdings" pitchFamily="2" charset="2"/>
              <a:buChar char="Ø"/>
            </a:pPr>
            <a:endParaRPr lang="en-US" sz="2400" b="1" dirty="0" smtClean="0"/>
          </a:p>
          <a:p>
            <a:pPr eaLnBrk="1" hangingPunct="1">
              <a:buClrTx/>
              <a:buNone/>
            </a:pPr>
            <a:endParaRPr lang="en-US" sz="2400" b="1" dirty="0" smtClean="0"/>
          </a:p>
        </p:txBody>
      </p:sp>
      <p:pic>
        <p:nvPicPr>
          <p:cNvPr id="29700" name="Picture 8" descr="computer_interface"/>
          <p:cNvPicPr>
            <a:picLocks noChangeAspect="1" noChangeArrowheads="1"/>
          </p:cNvPicPr>
          <p:nvPr/>
        </p:nvPicPr>
        <p:blipFill>
          <a:blip r:embed="rId3"/>
          <a:srcRect/>
          <a:stretch>
            <a:fillRect/>
          </a:stretch>
        </p:blipFill>
        <p:spPr bwMode="auto">
          <a:xfrm>
            <a:off x="4495800" y="1981200"/>
            <a:ext cx="3333750" cy="3657600"/>
          </a:xfrm>
          <a:prstGeom prst="rect">
            <a:avLst/>
          </a:prstGeom>
          <a:noFill/>
          <a:ln w="9525">
            <a:noFill/>
            <a:miter lim="800000"/>
            <a:headEnd/>
            <a:tailEnd/>
          </a:ln>
        </p:spPr>
      </p:pic>
      <p:sp>
        <p:nvSpPr>
          <p:cNvPr id="29701" name="Title 1"/>
          <p:cNvSpPr>
            <a:spLocks/>
          </p:cNvSpPr>
          <p:nvPr/>
        </p:nvSpPr>
        <p:spPr bwMode="auto">
          <a:xfrm>
            <a:off x="1066800" y="0"/>
            <a:ext cx="8229600" cy="1143000"/>
          </a:xfrm>
          <a:prstGeom prst="rect">
            <a:avLst/>
          </a:prstGeom>
          <a:noFill/>
          <a:ln w="9525">
            <a:noFill/>
            <a:miter lim="800000"/>
            <a:headEnd/>
            <a:tailEnd/>
          </a:ln>
        </p:spPr>
        <p:txBody>
          <a:bodyPr lIns="0" rIns="0" bIns="0" anchor="b"/>
          <a:lstStyle/>
          <a:p>
            <a:r>
              <a:rPr lang="en-US" sz="3600" u="sng" dirty="0">
                <a:latin typeface="Algerian" pitchFamily="82" charset="0"/>
              </a:rPr>
              <a:t>Non-Invasive BCIs</a:t>
            </a:r>
          </a:p>
        </p:txBody>
      </p:sp>
      <p:sp>
        <p:nvSpPr>
          <p:cNvPr id="9" name="Date Placeholder 8"/>
          <p:cNvSpPr>
            <a:spLocks noGrp="1"/>
          </p:cNvSpPr>
          <p:nvPr>
            <p:ph type="dt" sz="half" idx="10"/>
          </p:nvPr>
        </p:nvSpPr>
        <p:spPr/>
        <p:txBody>
          <a:bodyPr/>
          <a:lstStyle/>
          <a:p>
            <a:pPr>
              <a:defRPr/>
            </a:pPr>
            <a:fld id="{B92FAFC7-5B5E-4AC5-85A5-8DCA37AAB1CA}"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07486E83-A9DE-49A6-98E9-0FBFFD94F00C}" type="slidenum">
              <a:rPr lang="en-US" smtClean="0"/>
              <a:pPr>
                <a:defRPr/>
              </a:pPr>
              <a:t>15</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a:xfrm>
            <a:off x="914400" y="0"/>
            <a:ext cx="8229600" cy="1143000"/>
          </a:xfrm>
        </p:spPr>
        <p:txBody>
          <a:bodyPr>
            <a:normAutofit/>
          </a:bodyPr>
          <a:lstStyle/>
          <a:p>
            <a:pPr eaLnBrk="1" hangingPunct="1">
              <a:defRPr/>
            </a:pPr>
            <a:r>
              <a:rPr lang="en-US" sz="3600" u="sng" dirty="0" smtClean="0">
                <a:solidFill>
                  <a:schemeClr val="tx1"/>
                </a:solidFill>
                <a:effectLst>
                  <a:outerShdw blurRad="38100" dist="38100" dir="2700000" algn="tl">
                    <a:srgbClr val="C0C0C0"/>
                  </a:outerShdw>
                </a:effectLst>
                <a:latin typeface="Algerian" pitchFamily="82" charset="0"/>
              </a:rPr>
              <a:t>EEG Technique for BCI</a:t>
            </a:r>
          </a:p>
        </p:txBody>
      </p:sp>
      <p:sp>
        <p:nvSpPr>
          <p:cNvPr id="30723" name="Rectangle 3"/>
          <p:cNvSpPr>
            <a:spLocks noGrp="1"/>
          </p:cNvSpPr>
          <p:nvPr>
            <p:ph type="body" idx="1"/>
          </p:nvPr>
        </p:nvSpPr>
        <p:spPr>
          <a:xfrm>
            <a:off x="914400" y="1066800"/>
            <a:ext cx="4419600" cy="5380038"/>
          </a:xfrm>
        </p:spPr>
        <p:txBody>
          <a:bodyPr/>
          <a:lstStyle/>
          <a:p>
            <a:pPr eaLnBrk="1" hangingPunct="1">
              <a:buClrTx/>
              <a:buFont typeface="Wingdings" pitchFamily="2" charset="2"/>
              <a:buChar char="Ø"/>
            </a:pPr>
            <a:r>
              <a:rPr lang="en-US" sz="2400" dirty="0" smtClean="0">
                <a:latin typeface="Arial" pitchFamily="34" charset="0"/>
                <a:cs typeface="Arial" pitchFamily="34" charset="0"/>
              </a:rPr>
              <a:t>Electrodes attached to the scalp</a:t>
            </a:r>
          </a:p>
          <a:p>
            <a:pPr eaLnBrk="1" hangingPunct="1">
              <a:buClrTx/>
              <a:buNone/>
            </a:pPr>
            <a:r>
              <a:rPr lang="en-US" sz="2400" dirty="0" smtClean="0">
                <a:latin typeface="Arial" pitchFamily="34" charset="0"/>
                <a:cs typeface="Arial" pitchFamily="34" charset="0"/>
              </a:rPr>
              <a:t> </a:t>
            </a:r>
          </a:p>
          <a:p>
            <a:pPr eaLnBrk="1" hangingPunct="1">
              <a:buClrTx/>
              <a:buFont typeface="Wingdings" pitchFamily="2" charset="2"/>
              <a:buChar char="Ø"/>
            </a:pPr>
            <a:r>
              <a:rPr lang="en-US" sz="2400" dirty="0" smtClean="0">
                <a:latin typeface="Arial" pitchFamily="34" charset="0"/>
                <a:cs typeface="Arial" pitchFamily="34" charset="0"/>
              </a:rPr>
              <a:t>Electric signals of the brain are amplified.</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Transmitted to the computer</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Software converts them into technical control signals ( computer commands)</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These computer commands controls the computer.</a:t>
            </a:r>
          </a:p>
        </p:txBody>
      </p:sp>
      <p:pic>
        <p:nvPicPr>
          <p:cNvPr id="30724" name="Picture 4"/>
          <p:cNvPicPr>
            <a:picLocks noChangeAspect="1" noChangeArrowheads="1"/>
          </p:cNvPicPr>
          <p:nvPr/>
        </p:nvPicPr>
        <p:blipFill>
          <a:blip r:embed="rId3"/>
          <a:srcRect/>
          <a:stretch>
            <a:fillRect/>
          </a:stretch>
        </p:blipFill>
        <p:spPr bwMode="auto">
          <a:xfrm>
            <a:off x="5410200" y="1600200"/>
            <a:ext cx="3733800" cy="4513263"/>
          </a:xfrm>
          <a:prstGeom prst="rect">
            <a:avLst/>
          </a:prstGeom>
          <a:noFill/>
          <a:ln w="9525">
            <a:noFill/>
            <a:miter lim="800000"/>
            <a:headEnd/>
            <a:tailEnd/>
          </a:ln>
        </p:spPr>
      </p:pic>
      <p:sp>
        <p:nvSpPr>
          <p:cNvPr id="8" name="Date Placeholder 7"/>
          <p:cNvSpPr>
            <a:spLocks noGrp="1"/>
          </p:cNvSpPr>
          <p:nvPr>
            <p:ph type="dt" sz="half" idx="10"/>
          </p:nvPr>
        </p:nvSpPr>
        <p:spPr/>
        <p:txBody>
          <a:bodyPr/>
          <a:lstStyle/>
          <a:p>
            <a:pPr>
              <a:defRPr/>
            </a:pPr>
            <a:fld id="{502D820F-1587-4BA2-A8CE-F111F8762B5B}"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16</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914400" y="192088"/>
            <a:ext cx="2731838" cy="646331"/>
          </a:xfrm>
          <a:prstGeom prst="rect">
            <a:avLst/>
          </a:prstGeom>
          <a:noFill/>
          <a:ln w="9525">
            <a:noFill/>
            <a:miter lim="800000"/>
            <a:headEnd/>
            <a:tailEnd/>
          </a:ln>
        </p:spPr>
        <p:txBody>
          <a:bodyPr wrap="none" anchor="ctr">
            <a:spAutoFit/>
          </a:bodyPr>
          <a:lstStyle/>
          <a:p>
            <a:pPr algn="just">
              <a:tabLst>
                <a:tab pos="355600" algn="l"/>
              </a:tabLst>
            </a:pPr>
            <a:r>
              <a:rPr lang="en-US" sz="3600" u="sng" dirty="0">
                <a:latin typeface="Algerian" pitchFamily="82" charset="0"/>
              </a:rPr>
              <a:t>EEG </a:t>
            </a:r>
            <a:r>
              <a:rPr lang="en-US" sz="3600" u="sng" dirty="0" smtClean="0">
                <a:latin typeface="Algerian" pitchFamily="82" charset="0"/>
              </a:rPr>
              <a:t>WAVES</a:t>
            </a:r>
            <a:endParaRPr lang="en-US" sz="3600" u="sng" dirty="0">
              <a:latin typeface="Algerian" pitchFamily="82" charset="0"/>
            </a:endParaRPr>
          </a:p>
        </p:txBody>
      </p:sp>
      <p:sp>
        <p:nvSpPr>
          <p:cNvPr id="14339" name="Rectangle 4"/>
          <p:cNvSpPr>
            <a:spLocks noChangeArrowheads="1"/>
          </p:cNvSpPr>
          <p:nvPr/>
        </p:nvSpPr>
        <p:spPr bwMode="auto">
          <a:xfrm>
            <a:off x="990600" y="1295400"/>
            <a:ext cx="7924800" cy="523875"/>
          </a:xfrm>
          <a:prstGeom prst="rect">
            <a:avLst/>
          </a:prstGeom>
          <a:noFill/>
          <a:ln w="9525">
            <a:noFill/>
            <a:miter lim="800000"/>
            <a:headEnd/>
            <a:tailEnd/>
          </a:ln>
        </p:spPr>
        <p:txBody>
          <a:bodyPr>
            <a:spAutoFit/>
          </a:bodyPr>
          <a:lstStyle/>
          <a:p>
            <a:pPr algn="just"/>
            <a:r>
              <a:rPr lang="en-US" sz="2800" dirty="0">
                <a:cs typeface="Arial" pitchFamily="34" charset="0"/>
              </a:rPr>
              <a:t>      There are 5 major types of EEG waves</a:t>
            </a:r>
          </a:p>
        </p:txBody>
      </p:sp>
      <p:sp>
        <p:nvSpPr>
          <p:cNvPr id="14340" name="Rectangle 6"/>
          <p:cNvSpPr>
            <a:spLocks noChangeArrowheads="1"/>
          </p:cNvSpPr>
          <p:nvPr/>
        </p:nvSpPr>
        <p:spPr bwMode="auto">
          <a:xfrm>
            <a:off x="990600" y="1981200"/>
            <a:ext cx="7924800" cy="4400550"/>
          </a:xfrm>
          <a:prstGeom prst="rect">
            <a:avLst/>
          </a:prstGeom>
          <a:noFill/>
          <a:ln w="9525">
            <a:noFill/>
            <a:miter lim="800000"/>
            <a:headEnd/>
            <a:tailEnd/>
          </a:ln>
        </p:spPr>
        <p:txBody>
          <a:bodyPr>
            <a:spAutoFit/>
          </a:bodyPr>
          <a:lstStyle/>
          <a:p>
            <a:pPr marL="514350" indent="-514350" algn="just">
              <a:buFontTx/>
              <a:buAutoNum type="arabicPeriod"/>
            </a:pPr>
            <a:r>
              <a:rPr lang="en-US" sz="2800">
                <a:cs typeface="Arial" pitchFamily="34" charset="0"/>
              </a:rPr>
              <a:t>Delta Waves</a:t>
            </a:r>
          </a:p>
          <a:p>
            <a:pPr marL="514350" indent="-514350" algn="just">
              <a:buFont typeface="Gill Sans MT" pitchFamily="34" charset="0"/>
              <a:buAutoNum type="arabicPeriod"/>
            </a:pPr>
            <a:endParaRPr lang="en-US" sz="2800">
              <a:cs typeface="Arial" pitchFamily="34" charset="0"/>
            </a:endParaRPr>
          </a:p>
          <a:p>
            <a:pPr marL="514350" indent="-514350" algn="just">
              <a:buFontTx/>
              <a:buAutoNum type="arabicPeriod"/>
            </a:pPr>
            <a:r>
              <a:rPr lang="en-US" sz="2800">
                <a:cs typeface="Arial" pitchFamily="34" charset="0"/>
              </a:rPr>
              <a:t>Theta Waves</a:t>
            </a:r>
          </a:p>
          <a:p>
            <a:pPr marL="514350" indent="-514350" algn="just">
              <a:buFont typeface="Gill Sans MT" pitchFamily="34" charset="0"/>
              <a:buAutoNum type="arabicPeriod"/>
            </a:pPr>
            <a:endParaRPr lang="en-US" sz="2800">
              <a:cs typeface="Arial" pitchFamily="34" charset="0"/>
            </a:endParaRPr>
          </a:p>
          <a:p>
            <a:pPr marL="514350" indent="-514350" algn="just">
              <a:buFontTx/>
              <a:buAutoNum type="arabicPeriod"/>
            </a:pPr>
            <a:r>
              <a:rPr lang="en-US" sz="2800">
                <a:cs typeface="Arial" pitchFamily="34" charset="0"/>
              </a:rPr>
              <a:t>Alpha Waves</a:t>
            </a:r>
          </a:p>
          <a:p>
            <a:pPr marL="514350" indent="-514350" algn="just">
              <a:buFont typeface="Gill Sans MT" pitchFamily="34" charset="0"/>
              <a:buAutoNum type="arabicPeriod"/>
            </a:pPr>
            <a:endParaRPr lang="en-US" sz="2800">
              <a:cs typeface="Arial" pitchFamily="34" charset="0"/>
            </a:endParaRPr>
          </a:p>
          <a:p>
            <a:pPr marL="514350" indent="-514350" algn="just">
              <a:buFontTx/>
              <a:buAutoNum type="arabicPeriod"/>
            </a:pPr>
            <a:r>
              <a:rPr lang="en-US" sz="2800">
                <a:cs typeface="Arial" pitchFamily="34" charset="0"/>
              </a:rPr>
              <a:t>Beta Waves</a:t>
            </a:r>
          </a:p>
          <a:p>
            <a:pPr marL="514350" indent="-514350" algn="just">
              <a:buFont typeface="Gill Sans MT" pitchFamily="34" charset="0"/>
              <a:buAutoNum type="arabicPeriod"/>
            </a:pPr>
            <a:endParaRPr lang="en-US" sz="2800">
              <a:cs typeface="Arial" pitchFamily="34" charset="0"/>
            </a:endParaRPr>
          </a:p>
          <a:p>
            <a:pPr marL="514350" indent="-514350" algn="just">
              <a:buFontTx/>
              <a:buAutoNum type="arabicPeriod"/>
            </a:pPr>
            <a:r>
              <a:rPr lang="en-US" sz="2800">
                <a:cs typeface="Arial" pitchFamily="34" charset="0"/>
              </a:rPr>
              <a:t>Gamma Waves</a:t>
            </a:r>
          </a:p>
          <a:p>
            <a:pPr marL="514350" indent="-514350" algn="just">
              <a:buFont typeface="Gill Sans MT" pitchFamily="34" charset="0"/>
              <a:buAutoNum type="arabicPeriod"/>
            </a:pPr>
            <a:endParaRPr lang="en-US" sz="2800">
              <a:cs typeface="Arial" pitchFamily="34" charset="0"/>
            </a:endParaRPr>
          </a:p>
        </p:txBody>
      </p:sp>
      <p:pic>
        <p:nvPicPr>
          <p:cNvPr id="14341" name="Picture 2"/>
          <p:cNvPicPr>
            <a:picLocks noChangeAspect="1" noChangeArrowheads="1"/>
          </p:cNvPicPr>
          <p:nvPr/>
        </p:nvPicPr>
        <p:blipFill>
          <a:blip r:embed="rId2"/>
          <a:srcRect/>
          <a:stretch>
            <a:fillRect/>
          </a:stretch>
        </p:blipFill>
        <p:spPr bwMode="auto">
          <a:xfrm>
            <a:off x="4572000" y="1981200"/>
            <a:ext cx="3886200" cy="4111625"/>
          </a:xfrm>
          <a:prstGeom prst="rect">
            <a:avLst/>
          </a:prstGeom>
          <a:noFill/>
          <a:ln w="9525">
            <a:noFill/>
            <a:miter lim="800000"/>
            <a:headEnd/>
            <a:tailEnd/>
          </a:ln>
        </p:spPr>
      </p:pic>
      <p:sp>
        <p:nvSpPr>
          <p:cNvPr id="9" name="Date Placeholder 8"/>
          <p:cNvSpPr>
            <a:spLocks noGrp="1"/>
          </p:cNvSpPr>
          <p:nvPr>
            <p:ph type="dt" sz="half" idx="10"/>
          </p:nvPr>
        </p:nvSpPr>
        <p:spPr/>
        <p:txBody>
          <a:bodyPr/>
          <a:lstStyle/>
          <a:p>
            <a:pPr>
              <a:defRPr/>
            </a:pPr>
            <a:fld id="{F18AFC0E-2044-43D0-95AC-DDB078EA65CF}"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07486E83-A9DE-49A6-98E9-0FBFFD94F00C}" type="slidenum">
              <a:rPr lang="en-US" smtClean="0"/>
              <a:pPr>
                <a:defRPr/>
              </a:pPr>
              <a:t>17</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990600" y="228600"/>
            <a:ext cx="8001000" cy="1216025"/>
          </a:xfrm>
        </p:spPr>
        <p:txBody>
          <a:bodyPr>
            <a:normAutofit/>
          </a:bodyPr>
          <a:lstStyle/>
          <a:p>
            <a:r>
              <a:rPr lang="en-US" sz="3600" u="sng" dirty="0">
                <a:solidFill>
                  <a:schemeClr val="tx1"/>
                </a:solidFill>
                <a:latin typeface="Algerian" pitchFamily="82" charset="0"/>
              </a:rPr>
              <a:t>Continuous Brain Waves</a:t>
            </a:r>
          </a:p>
        </p:txBody>
      </p:sp>
      <p:sp>
        <p:nvSpPr>
          <p:cNvPr id="160771" name="Rectangle 3"/>
          <p:cNvSpPr>
            <a:spLocks noGrp="1" noChangeArrowheads="1"/>
          </p:cNvSpPr>
          <p:nvPr>
            <p:ph type="body" sz="half" idx="1"/>
          </p:nvPr>
        </p:nvSpPr>
        <p:spPr>
          <a:xfrm>
            <a:off x="990600" y="1371600"/>
            <a:ext cx="7967662" cy="304800"/>
          </a:xfrm>
        </p:spPr>
        <p:txBody>
          <a:bodyPr/>
          <a:lstStyle/>
          <a:p>
            <a:pPr>
              <a:lnSpc>
                <a:spcPct val="80000"/>
              </a:lnSpc>
              <a:buClrTx/>
              <a:buFont typeface="Wingdings" pitchFamily="2" charset="2"/>
              <a:buChar char="Ø"/>
            </a:pPr>
            <a:r>
              <a:rPr lang="en-US" sz="1600" dirty="0"/>
              <a:t>Generally grouped by frequency: (amplitudes are about 100µV max)</a:t>
            </a:r>
          </a:p>
        </p:txBody>
      </p:sp>
      <p:graphicFrame>
        <p:nvGraphicFramePr>
          <p:cNvPr id="161038" name="Group 270"/>
          <p:cNvGraphicFramePr>
            <a:graphicFrameLocks noGrp="1"/>
          </p:cNvGraphicFramePr>
          <p:nvPr>
            <p:ph sz="half" idx="2"/>
          </p:nvPr>
        </p:nvGraphicFramePr>
        <p:xfrm>
          <a:off x="990600" y="2133600"/>
          <a:ext cx="7848600" cy="4078224"/>
        </p:xfrm>
        <a:graphic>
          <a:graphicData uri="http://schemas.openxmlformats.org/drawingml/2006/table">
            <a:tbl>
              <a:tblPr/>
              <a:tblGrid>
                <a:gridCol w="990600"/>
                <a:gridCol w="1295400"/>
                <a:gridCol w="2133600"/>
                <a:gridCol w="3429000"/>
              </a:tblGrid>
              <a:tr h="2286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dirty="0" smtClean="0">
                          <a:ln>
                            <a:noFill/>
                          </a:ln>
                          <a:solidFill>
                            <a:schemeClr val="tx1"/>
                          </a:solidFill>
                          <a:effectLst/>
                          <a:latin typeface="Verdana" pitchFamily="34"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Location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Use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dirty="0" smtClean="0">
                          <a:ln>
                            <a:noFill/>
                          </a:ln>
                          <a:solidFill>
                            <a:schemeClr val="tx1"/>
                          </a:solidFill>
                          <a:effectLst/>
                          <a:latin typeface="Verdana" pitchFamily="34" charset="0"/>
                        </a:rPr>
                        <a:t>Delta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&lt;4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everywhere</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occur during sleep, coma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Theta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4-7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Verdana" pitchFamily="34" charset="0"/>
                        </a:rPr>
                        <a:t>temporal and parietal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correlated with emotional stress</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(frustration &amp; disappointment)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Alpha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8-12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occipital and parietal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reduce amplitude with sensory stimulation or </a:t>
                      </a:r>
                      <a:r>
                        <a:rPr kumimoji="0" lang="en-US" sz="1400" b="1" i="0" u="none" strike="noStrike" cap="none" normalizeH="0" baseline="0" smtClean="0">
                          <a:ln>
                            <a:noFill/>
                          </a:ln>
                          <a:solidFill>
                            <a:schemeClr val="tx1"/>
                          </a:solidFill>
                          <a:effectLst/>
                          <a:latin typeface="Verdana" pitchFamily="34" charset="0"/>
                        </a:rPr>
                        <a:t>mental imagery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Beta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12-36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parietal and frontal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can increase amplitude during intense </a:t>
                      </a:r>
                      <a:r>
                        <a:rPr kumimoji="0" lang="en-US" sz="1400" b="1" i="0" u="none" strike="noStrike" cap="none" normalizeH="0" baseline="0" smtClean="0">
                          <a:ln>
                            <a:noFill/>
                          </a:ln>
                          <a:solidFill>
                            <a:schemeClr val="tx1"/>
                          </a:solidFill>
                          <a:effectLst/>
                          <a:latin typeface="Verdana" pitchFamily="34" charset="0"/>
                        </a:rPr>
                        <a:t>mental activity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Mu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9-11 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frontal (motor cortex)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diminishes with movement or </a:t>
                      </a:r>
                      <a:r>
                        <a:rPr kumimoji="0" lang="en-US" sz="1400" b="1" i="0" u="none" strike="noStrike" cap="none" normalizeH="0" baseline="0" smtClean="0">
                          <a:ln>
                            <a:noFill/>
                          </a:ln>
                          <a:solidFill>
                            <a:schemeClr val="tx1"/>
                          </a:solidFill>
                          <a:effectLst/>
                          <a:latin typeface="Verdana" pitchFamily="34" charset="0"/>
                        </a:rPr>
                        <a:t>intention of movement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Lambda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sharp, jagged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occipital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Verdana" pitchFamily="34" charset="0"/>
                        </a:rPr>
                        <a:t>correlated with visual attention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1" i="0" u="none" strike="noStrike" cap="none" normalizeH="0" baseline="0" smtClean="0">
                          <a:ln>
                            <a:noFill/>
                          </a:ln>
                          <a:solidFill>
                            <a:schemeClr val="tx1"/>
                          </a:solidFill>
                          <a:effectLst/>
                          <a:latin typeface="Verdana" pitchFamily="34" charset="0"/>
                        </a:rPr>
                        <a:t>Vertex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Verdana" pitchFamily="34" charset="0"/>
                        </a:rPr>
                        <a:t>higher incidence in patients with epilepsy or encephalopathy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Date Placeholder 7"/>
          <p:cNvSpPr>
            <a:spLocks noGrp="1"/>
          </p:cNvSpPr>
          <p:nvPr>
            <p:ph type="dt" sz="half" idx="10"/>
          </p:nvPr>
        </p:nvSpPr>
        <p:spPr/>
        <p:txBody>
          <a:bodyPr/>
          <a:lstStyle/>
          <a:p>
            <a:fld id="{5948E9A9-C716-4B99-8CAB-56E6A97425D5}" type="datetime2">
              <a:rPr lang="en-US" smtClean="0"/>
              <a:pPr/>
              <a:t>Monday, June 04, 2012</a:t>
            </a:fld>
            <a:endParaRPr lang="en-US"/>
          </a:p>
        </p:txBody>
      </p:sp>
      <p:sp>
        <p:nvSpPr>
          <p:cNvPr id="9" name="Slide Number Placeholder 8"/>
          <p:cNvSpPr>
            <a:spLocks noGrp="1"/>
          </p:cNvSpPr>
          <p:nvPr>
            <p:ph type="sldNum" sz="quarter" idx="12"/>
          </p:nvPr>
        </p:nvSpPr>
        <p:spPr/>
        <p:txBody>
          <a:bodyPr/>
          <a:lstStyle/>
          <a:p>
            <a:fld id="{5C5ECE59-2F40-4E9B-BFB1-A8AF1FA1A6C7}" type="slidenum">
              <a:rPr lang="en-US" smtClean="0"/>
              <a:pPr/>
              <a:t>18</a:t>
            </a:fld>
            <a:endParaRPr lang="en-US"/>
          </a:p>
        </p:txBody>
      </p:sp>
      <p:sp>
        <p:nvSpPr>
          <p:cNvPr id="10" name="Footer Placeholder 9"/>
          <p:cNvSpPr>
            <a:spLocks noGrp="1"/>
          </p:cNvSpPr>
          <p:nvPr>
            <p:ph type="ftr" sz="quarter" idx="11"/>
          </p:nvPr>
        </p:nvSpPr>
        <p:spPr/>
        <p:txBody>
          <a:bodyPr/>
          <a:lstStyle/>
          <a:p>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990600" y="304800"/>
            <a:ext cx="7499350" cy="1143000"/>
          </a:xfrm>
        </p:spPr>
        <p:txBody>
          <a:bodyPr>
            <a:normAutofit/>
          </a:bodyPr>
          <a:lstStyle/>
          <a:p>
            <a:r>
              <a:rPr lang="en-US" sz="3600" u="sng" dirty="0">
                <a:solidFill>
                  <a:schemeClr val="tx1"/>
                </a:solidFill>
                <a:latin typeface="Algerian" pitchFamily="82" charset="0"/>
              </a:rPr>
              <a:t>Electrode Placement</a:t>
            </a:r>
          </a:p>
        </p:txBody>
      </p:sp>
      <p:sp>
        <p:nvSpPr>
          <p:cNvPr id="173059" name="Rectangle 3"/>
          <p:cNvSpPr>
            <a:spLocks noGrp="1" noChangeArrowheads="1"/>
          </p:cNvSpPr>
          <p:nvPr>
            <p:ph type="body" idx="1"/>
          </p:nvPr>
        </p:nvSpPr>
        <p:spPr>
          <a:xfrm>
            <a:off x="990600" y="1676400"/>
            <a:ext cx="4691062" cy="4267200"/>
          </a:xfrm>
        </p:spPr>
        <p:txBody>
          <a:bodyPr/>
          <a:lstStyle/>
          <a:p>
            <a:pPr>
              <a:buClrTx/>
              <a:buFont typeface="Wingdings" pitchFamily="2" charset="2"/>
              <a:buChar char="Ø"/>
            </a:pPr>
            <a:r>
              <a:rPr lang="en-US" sz="2400" dirty="0"/>
              <a:t>Standard “10-20 System”</a:t>
            </a:r>
          </a:p>
          <a:p>
            <a:pPr>
              <a:buClrTx/>
              <a:buFont typeface="Wingdings" pitchFamily="2" charset="2"/>
              <a:buChar char="Ø"/>
            </a:pPr>
            <a:r>
              <a:rPr lang="en-US" sz="2400" dirty="0"/>
              <a:t>Spaced apart 10-20%</a:t>
            </a:r>
          </a:p>
          <a:p>
            <a:pPr>
              <a:buClrTx/>
              <a:buFont typeface="Wingdings" pitchFamily="2" charset="2"/>
              <a:buChar char="Ø"/>
            </a:pPr>
            <a:r>
              <a:rPr lang="en-US" sz="2400" dirty="0"/>
              <a:t>Letter for region</a:t>
            </a:r>
          </a:p>
          <a:p>
            <a:pPr lvl="1">
              <a:buClrTx/>
              <a:buFont typeface="Arial" pitchFamily="34" charset="0"/>
              <a:buChar char="•"/>
            </a:pPr>
            <a:r>
              <a:rPr lang="en-US" sz="2400" dirty="0"/>
              <a:t>F - Frontal Lobe</a:t>
            </a:r>
          </a:p>
          <a:p>
            <a:pPr lvl="1">
              <a:buClrTx/>
              <a:buFont typeface="Arial" pitchFamily="34" charset="0"/>
              <a:buChar char="•"/>
            </a:pPr>
            <a:r>
              <a:rPr lang="en-US" sz="2400" dirty="0"/>
              <a:t>T - Temporal Lobe</a:t>
            </a:r>
          </a:p>
          <a:p>
            <a:pPr lvl="1">
              <a:buClrTx/>
              <a:buFont typeface="Arial" pitchFamily="34" charset="0"/>
              <a:buChar char="•"/>
            </a:pPr>
            <a:r>
              <a:rPr lang="en-US" sz="2400" dirty="0"/>
              <a:t>C - Center</a:t>
            </a:r>
          </a:p>
          <a:p>
            <a:pPr lvl="1">
              <a:buClrTx/>
              <a:buFont typeface="Arial" pitchFamily="34" charset="0"/>
              <a:buChar char="•"/>
            </a:pPr>
            <a:r>
              <a:rPr lang="en-US" sz="2400" dirty="0"/>
              <a:t>O - Occipital Lobe</a:t>
            </a:r>
          </a:p>
          <a:p>
            <a:pPr>
              <a:buClrTx/>
              <a:buFont typeface="Wingdings" pitchFamily="2" charset="2"/>
              <a:buChar char="Ø"/>
            </a:pPr>
            <a:r>
              <a:rPr lang="en-US" sz="2400" dirty="0"/>
              <a:t>Number for exact position</a:t>
            </a:r>
          </a:p>
          <a:p>
            <a:pPr lvl="1">
              <a:buClrTx/>
              <a:buFont typeface="Arial" pitchFamily="34" charset="0"/>
              <a:buChar char="•"/>
            </a:pPr>
            <a:r>
              <a:rPr lang="en-US" sz="2400" dirty="0"/>
              <a:t>Odd numbers - left</a:t>
            </a:r>
          </a:p>
          <a:p>
            <a:pPr lvl="1">
              <a:buClrTx/>
              <a:buFont typeface="Arial" pitchFamily="34" charset="0"/>
              <a:buChar char="•"/>
            </a:pPr>
            <a:r>
              <a:rPr lang="en-US" sz="2400" dirty="0"/>
              <a:t>Even numbers - right</a:t>
            </a:r>
          </a:p>
        </p:txBody>
      </p:sp>
      <p:pic>
        <p:nvPicPr>
          <p:cNvPr id="173063" name="Picture 7" descr="1020br"/>
          <p:cNvPicPr>
            <a:picLocks noChangeAspect="1" noChangeArrowheads="1"/>
          </p:cNvPicPr>
          <p:nvPr/>
        </p:nvPicPr>
        <p:blipFill>
          <a:blip r:embed="rId3"/>
          <a:srcRect/>
          <a:stretch>
            <a:fillRect/>
          </a:stretch>
        </p:blipFill>
        <p:spPr bwMode="auto">
          <a:xfrm>
            <a:off x="5334000" y="1905000"/>
            <a:ext cx="3505200" cy="3384550"/>
          </a:xfrm>
          <a:prstGeom prst="rect">
            <a:avLst/>
          </a:prstGeom>
          <a:noFill/>
        </p:spPr>
      </p:pic>
      <p:sp>
        <p:nvSpPr>
          <p:cNvPr id="8" name="Date Placeholder 7"/>
          <p:cNvSpPr>
            <a:spLocks noGrp="1"/>
          </p:cNvSpPr>
          <p:nvPr>
            <p:ph type="dt" sz="half" idx="10"/>
          </p:nvPr>
        </p:nvSpPr>
        <p:spPr/>
        <p:txBody>
          <a:bodyPr/>
          <a:lstStyle/>
          <a:p>
            <a:pPr>
              <a:defRPr/>
            </a:pPr>
            <a:fld id="{394D792F-F707-46F9-98BF-86F7F53EB5F2}"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19</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28600"/>
            <a:ext cx="8153400" cy="6894195"/>
          </a:xfrm>
          <a:prstGeom prst="rect">
            <a:avLst/>
          </a:prstGeom>
          <a:noFill/>
        </p:spPr>
        <p:txBody>
          <a:bodyPr wrap="square" rtlCol="0">
            <a:spAutoFit/>
          </a:bodyPr>
          <a:lstStyle/>
          <a:p>
            <a:r>
              <a:rPr lang="en-US" sz="3600" u="sng" dirty="0" smtClean="0">
                <a:latin typeface="Algerian" pitchFamily="82" charset="0"/>
              </a:rPr>
              <a:t>Scope of presentation</a:t>
            </a:r>
            <a:endParaRPr lang="en-US" sz="1200" u="sng" dirty="0" smtClean="0">
              <a:latin typeface="Algerian" pitchFamily="82" charset="0"/>
            </a:endParaRPr>
          </a:p>
          <a:p>
            <a:endParaRPr lang="en-US" sz="3600" dirty="0" smtClean="0">
              <a:latin typeface="Algerian" pitchFamily="82" charset="0"/>
            </a:endParaRPr>
          </a:p>
          <a:p>
            <a:pPr>
              <a:buFont typeface="Wingdings" pitchFamily="2" charset="2"/>
              <a:buChar char="Ø"/>
            </a:pPr>
            <a:r>
              <a:rPr lang="en-US" sz="3200" dirty="0" smtClean="0"/>
              <a:t>Basic Idea</a:t>
            </a:r>
          </a:p>
          <a:p>
            <a:pPr>
              <a:buFont typeface="Wingdings" pitchFamily="2" charset="2"/>
              <a:buChar char="Ø"/>
            </a:pPr>
            <a:r>
              <a:rPr lang="en-US" sz="3200" dirty="0" smtClean="0"/>
              <a:t>Generic BCI system</a:t>
            </a:r>
          </a:p>
          <a:p>
            <a:pPr>
              <a:buFont typeface="Wingdings" pitchFamily="2" charset="2"/>
              <a:buChar char="Ø"/>
            </a:pPr>
            <a:r>
              <a:rPr lang="en-US" sz="3200" dirty="0" smtClean="0"/>
              <a:t>Types of BCI system</a:t>
            </a:r>
          </a:p>
          <a:p>
            <a:pPr>
              <a:buFont typeface="Wingdings" pitchFamily="2" charset="2"/>
              <a:buChar char="Ø"/>
            </a:pPr>
            <a:r>
              <a:rPr lang="en-US" sz="3200" dirty="0" smtClean="0"/>
              <a:t>EEG technique</a:t>
            </a:r>
          </a:p>
          <a:p>
            <a:pPr>
              <a:buFont typeface="Wingdings" pitchFamily="2" charset="2"/>
              <a:buChar char="Ø"/>
            </a:pPr>
            <a:r>
              <a:rPr lang="en-US" sz="3200" dirty="0" smtClean="0"/>
              <a:t>Applications</a:t>
            </a:r>
          </a:p>
          <a:p>
            <a:pPr>
              <a:buFont typeface="Wingdings" pitchFamily="2" charset="2"/>
              <a:buChar char="Ø"/>
            </a:pPr>
            <a:r>
              <a:rPr lang="en-US" sz="3200" dirty="0" smtClean="0"/>
              <a:t>Advantages</a:t>
            </a:r>
          </a:p>
          <a:p>
            <a:pPr>
              <a:buFont typeface="Wingdings" pitchFamily="2" charset="2"/>
              <a:buChar char="Ø"/>
            </a:pPr>
            <a:r>
              <a:rPr lang="en-US" sz="3200" dirty="0" smtClean="0"/>
              <a:t>Disadvantages</a:t>
            </a:r>
          </a:p>
          <a:p>
            <a:pPr>
              <a:buFont typeface="Wingdings" pitchFamily="2" charset="2"/>
              <a:buChar char="Ø"/>
            </a:pPr>
            <a:r>
              <a:rPr lang="en-US" sz="3200" dirty="0" smtClean="0"/>
              <a:t>BCI Innovators</a:t>
            </a:r>
          </a:p>
          <a:p>
            <a:pPr>
              <a:buFont typeface="Wingdings" pitchFamily="2" charset="2"/>
              <a:buChar char="Ø"/>
            </a:pPr>
            <a:r>
              <a:rPr lang="en-US" sz="3200" dirty="0" smtClean="0"/>
              <a:t>Future developments</a:t>
            </a:r>
          </a:p>
          <a:p>
            <a:pPr>
              <a:buFont typeface="Wingdings" pitchFamily="2" charset="2"/>
              <a:buChar char="Ø"/>
            </a:pPr>
            <a:endParaRPr lang="en-US" sz="3200" dirty="0" smtClean="0"/>
          </a:p>
          <a:p>
            <a:endParaRPr lang="en-US" sz="3200" dirty="0" smtClean="0"/>
          </a:p>
          <a:p>
            <a:endParaRPr lang="en-US" dirty="0" smtClean="0"/>
          </a:p>
        </p:txBody>
      </p:sp>
      <p:sp>
        <p:nvSpPr>
          <p:cNvPr id="6" name="Date Placeholder 5"/>
          <p:cNvSpPr>
            <a:spLocks noGrp="1"/>
          </p:cNvSpPr>
          <p:nvPr>
            <p:ph type="dt" sz="half" idx="10"/>
          </p:nvPr>
        </p:nvSpPr>
        <p:spPr/>
        <p:txBody>
          <a:bodyPr/>
          <a:lstStyle/>
          <a:p>
            <a:pPr>
              <a:defRPr/>
            </a:pPr>
            <a:fld id="{8B7EFA02-1B83-4CBD-B2E4-699F52BBD70F}" type="datetime2">
              <a:rPr lang="en-US" smtClean="0"/>
              <a:pPr>
                <a:defRPr/>
              </a:pPr>
              <a:t>Monday, June 04, 2012</a:t>
            </a:fld>
            <a:endParaRPr lang="en-US"/>
          </a:p>
        </p:txBody>
      </p:sp>
      <p:sp>
        <p:nvSpPr>
          <p:cNvPr id="7" name="Slide Number Placeholder 6"/>
          <p:cNvSpPr>
            <a:spLocks noGrp="1"/>
          </p:cNvSpPr>
          <p:nvPr>
            <p:ph type="sldNum" sz="quarter" idx="12"/>
          </p:nvPr>
        </p:nvSpPr>
        <p:spPr/>
        <p:txBody>
          <a:bodyPr/>
          <a:lstStyle/>
          <a:p>
            <a:pPr>
              <a:defRPr/>
            </a:pPr>
            <a:fld id="{634BE88C-6BE6-44D3-AC4B-9118A821AAD2}" type="slidenum">
              <a:rPr lang="en-US" smtClean="0"/>
              <a:pPr>
                <a:defRPr/>
              </a:pPr>
              <a:t>2</a:t>
            </a:fld>
            <a:endParaRPr lang="en-US"/>
          </a:p>
        </p:txBody>
      </p:sp>
      <p:sp>
        <p:nvSpPr>
          <p:cNvPr id="8" name="Footer Placeholder 7"/>
          <p:cNvSpPr>
            <a:spLocks noGrp="1"/>
          </p:cNvSpPr>
          <p:nvPr>
            <p:ph type="ftr" sz="quarter" idx="11"/>
          </p:nvPr>
        </p:nvSpPr>
        <p:spPr/>
        <p:txBody>
          <a:bodyPr/>
          <a:lstStyle/>
          <a:p>
            <a:pPr>
              <a:defRPr/>
            </a:pPr>
            <a:r>
              <a:rPr lang="en-US" smtClean="0"/>
              <a:t>BCI</a:t>
            </a:r>
            <a:endParaRPr lang="en-US"/>
          </a:p>
        </p:txBody>
      </p:sp>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990600" y="228600"/>
            <a:ext cx="7499350" cy="1143000"/>
          </a:xfrm>
        </p:spPr>
        <p:txBody>
          <a:bodyPr>
            <a:normAutofit/>
          </a:bodyPr>
          <a:lstStyle/>
          <a:p>
            <a:r>
              <a:rPr lang="en-US" sz="3600" u="sng" dirty="0">
                <a:solidFill>
                  <a:schemeClr val="tx1"/>
                </a:solidFill>
                <a:latin typeface="Algerian" pitchFamily="82" charset="0"/>
              </a:rPr>
              <a:t>Electrode Placement</a:t>
            </a:r>
          </a:p>
        </p:txBody>
      </p:sp>
      <p:sp>
        <p:nvSpPr>
          <p:cNvPr id="176131" name="Rectangle 3"/>
          <p:cNvSpPr>
            <a:spLocks noGrp="1" noChangeArrowheads="1"/>
          </p:cNvSpPr>
          <p:nvPr>
            <p:ph type="body" idx="1"/>
          </p:nvPr>
        </p:nvSpPr>
        <p:spPr/>
        <p:txBody>
          <a:bodyPr/>
          <a:lstStyle/>
          <a:p>
            <a:pPr>
              <a:buClrTx/>
              <a:buFont typeface="Wingdings" pitchFamily="2" charset="2"/>
              <a:buChar char="Ø"/>
            </a:pPr>
            <a:r>
              <a:rPr lang="en-US" dirty="0"/>
              <a:t>A more detailed view:</a:t>
            </a:r>
          </a:p>
        </p:txBody>
      </p:sp>
      <p:pic>
        <p:nvPicPr>
          <p:cNvPr id="176133" name="Picture 5" descr="1020side"/>
          <p:cNvPicPr>
            <a:picLocks noChangeAspect="1" noChangeArrowheads="1"/>
          </p:cNvPicPr>
          <p:nvPr/>
        </p:nvPicPr>
        <p:blipFill>
          <a:blip r:embed="rId2"/>
          <a:srcRect/>
          <a:stretch>
            <a:fillRect/>
          </a:stretch>
        </p:blipFill>
        <p:spPr bwMode="auto">
          <a:xfrm>
            <a:off x="1066800" y="2362200"/>
            <a:ext cx="3257550" cy="3233738"/>
          </a:xfrm>
          <a:prstGeom prst="rect">
            <a:avLst/>
          </a:prstGeom>
          <a:noFill/>
        </p:spPr>
      </p:pic>
      <p:pic>
        <p:nvPicPr>
          <p:cNvPr id="176135" name="Picture 7" descr="1020top"/>
          <p:cNvPicPr>
            <a:picLocks noChangeAspect="1" noChangeArrowheads="1"/>
          </p:cNvPicPr>
          <p:nvPr/>
        </p:nvPicPr>
        <p:blipFill>
          <a:blip r:embed="rId3"/>
          <a:srcRect/>
          <a:stretch>
            <a:fillRect/>
          </a:stretch>
        </p:blipFill>
        <p:spPr bwMode="auto">
          <a:xfrm>
            <a:off x="4800600" y="2362200"/>
            <a:ext cx="3148013" cy="3276600"/>
          </a:xfrm>
          <a:prstGeom prst="rect">
            <a:avLst/>
          </a:prstGeom>
          <a:noFill/>
        </p:spPr>
      </p:pic>
      <p:sp>
        <p:nvSpPr>
          <p:cNvPr id="9" name="Date Placeholder 8"/>
          <p:cNvSpPr>
            <a:spLocks noGrp="1"/>
          </p:cNvSpPr>
          <p:nvPr>
            <p:ph type="dt" sz="half" idx="10"/>
          </p:nvPr>
        </p:nvSpPr>
        <p:spPr/>
        <p:txBody>
          <a:bodyPr/>
          <a:lstStyle/>
          <a:p>
            <a:pPr>
              <a:defRPr/>
            </a:pPr>
            <a:fld id="{925417DF-EA9D-443A-959C-EC5460BA0352}"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07486E83-A9DE-49A6-98E9-0FBFFD94F00C}" type="slidenum">
              <a:rPr lang="en-US" smtClean="0"/>
              <a:pPr>
                <a:defRPr/>
              </a:pPr>
              <a:t>20</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314027"/>
            <a:ext cx="7848600" cy="7749814"/>
          </a:xfrm>
          <a:prstGeom prst="rect">
            <a:avLst/>
          </a:prstGeom>
          <a:noFill/>
        </p:spPr>
        <p:txBody>
          <a:bodyPr wrap="square" rtlCol="0">
            <a:spAutoFit/>
          </a:bodyPr>
          <a:lstStyle/>
          <a:p>
            <a:r>
              <a:rPr lang="en-US" sz="3600" u="sng" dirty="0" smtClean="0">
                <a:latin typeface="Algerian" pitchFamily="82" charset="0"/>
              </a:rPr>
              <a:t>Area of implementation</a:t>
            </a:r>
          </a:p>
          <a:p>
            <a:endParaRPr lang="en-US" dirty="0" smtClean="0"/>
          </a:p>
          <a:p>
            <a:endParaRPr lang="en-US" dirty="0" smtClean="0"/>
          </a:p>
          <a:p>
            <a:endParaRPr lang="en-US" dirty="0" smtClean="0"/>
          </a:p>
          <a:p>
            <a:pPr>
              <a:buFont typeface="Wingdings" pitchFamily="2" charset="2"/>
              <a:buChar char="v"/>
            </a:pPr>
            <a:r>
              <a:rPr lang="en-US" sz="3200" dirty="0" smtClean="0"/>
              <a:t>Medical science</a:t>
            </a:r>
          </a:p>
          <a:p>
            <a:r>
              <a:rPr lang="en-US" sz="2400" dirty="0" smtClean="0"/>
              <a:t>            </a:t>
            </a:r>
          </a:p>
          <a:p>
            <a:pPr lvl="1" indent="-342900">
              <a:lnSpc>
                <a:spcPct val="95000"/>
              </a:lnSpc>
              <a:buClr>
                <a:srgbClr val="000000"/>
              </a:buClr>
              <a:buSzPct val="100000"/>
              <a:buFont typeface="Wingdings" pitchFamily="2" charset="2"/>
              <a:buChar char="Ø"/>
            </a:pPr>
            <a:r>
              <a:rPr lang="en-US" sz="2400" dirty="0" smtClean="0">
                <a:solidFill>
                  <a:srgbClr val="000000"/>
                </a:solidFill>
                <a:latin typeface="Arial" pitchFamily="34" charset="0"/>
              </a:rPr>
              <a:t>Enabling disabled people</a:t>
            </a:r>
            <a:endParaRPr lang="en-US" sz="2400" dirty="0" smtClean="0"/>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Vision and hearing</a:t>
            </a:r>
          </a:p>
          <a:p>
            <a:pPr marL="857250" lvl="2" indent="-285750">
              <a:lnSpc>
                <a:spcPct val="95000"/>
              </a:lnSpc>
              <a:buClr>
                <a:srgbClr val="000000"/>
              </a:buClr>
              <a:buSzPct val="80000"/>
              <a:buFont typeface="Courier New" pitchFamily="49" charset="0"/>
              <a:buChar char="o"/>
            </a:pPr>
            <a:endParaRPr lang="en-US" sz="2400" dirty="0" smtClean="0"/>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Paralysis treatment</a:t>
            </a:r>
          </a:p>
          <a:p>
            <a:pPr marL="857250" lvl="2" indent="-285750">
              <a:lnSpc>
                <a:spcPct val="95000"/>
              </a:lnSpc>
              <a:buClr>
                <a:srgbClr val="000000"/>
              </a:buClr>
              <a:buSzPct val="80000"/>
              <a:buFont typeface="Courier New" pitchFamily="49" charset="0"/>
              <a:buChar char="o"/>
            </a:pPr>
            <a:endParaRPr lang="en-US" sz="2400" dirty="0" smtClean="0"/>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Prosthetic devices (legs, hands etc)</a:t>
            </a:r>
          </a:p>
          <a:p>
            <a:pPr marL="857250" lvl="2" indent="-285750">
              <a:lnSpc>
                <a:spcPct val="95000"/>
              </a:lnSpc>
              <a:buClr>
                <a:srgbClr val="000000"/>
              </a:buClr>
              <a:buSzPct val="80000"/>
              <a:buFont typeface="Courier New" pitchFamily="49" charset="0"/>
              <a:buChar char="o"/>
            </a:pPr>
            <a:endParaRPr lang="en-US" sz="2400" dirty="0" smtClean="0">
              <a:solidFill>
                <a:srgbClr val="000000"/>
              </a:solidFill>
              <a:latin typeface="Arial" pitchFamily="34" charset="0"/>
            </a:endParaRPr>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Provide a means of communication to completely paralyzed patients</a:t>
            </a:r>
          </a:p>
          <a:p>
            <a:pPr marL="857250" lvl="2" indent="-285750">
              <a:lnSpc>
                <a:spcPct val="95000"/>
              </a:lnSpc>
              <a:buClr>
                <a:srgbClr val="000000"/>
              </a:buClr>
              <a:buSzPct val="80000"/>
              <a:buFont typeface="Courier New" pitchFamily="49" charset="0"/>
              <a:buChar char="o"/>
            </a:pPr>
            <a:endParaRPr lang="en-US" sz="2400" dirty="0" smtClean="0">
              <a:solidFill>
                <a:srgbClr val="000000"/>
              </a:solidFill>
              <a:latin typeface="Arial" pitchFamily="34" charset="0"/>
            </a:endParaRPr>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Surgically implanted devices used as replacement</a:t>
            </a:r>
            <a:endParaRPr lang="en-US" sz="2400" dirty="0" smtClean="0"/>
          </a:p>
          <a:p>
            <a:pPr marL="857250" lvl="2" indent="-285750">
              <a:lnSpc>
                <a:spcPct val="95000"/>
              </a:lnSpc>
              <a:buClr>
                <a:srgbClr val="000000"/>
              </a:buClr>
              <a:buSzPct val="100000"/>
              <a:buFontTx/>
              <a:buChar char=" "/>
            </a:pPr>
            <a:r>
              <a:rPr lang="en-US" sz="2400" dirty="0" smtClean="0">
                <a:solidFill>
                  <a:srgbClr val="000000"/>
                </a:solidFill>
                <a:latin typeface="Arial" pitchFamily="34" charset="0"/>
              </a:rPr>
              <a:t>for paralyzed patients</a:t>
            </a:r>
            <a:endParaRPr lang="en-US" sz="2400" dirty="0" smtClean="0"/>
          </a:p>
          <a:p>
            <a:endParaRPr lang="en-US" sz="2400" dirty="0" smtClean="0"/>
          </a:p>
          <a:p>
            <a:endParaRPr lang="en-US" dirty="0" smtClean="0"/>
          </a:p>
          <a:p>
            <a:endParaRPr lang="en-US" dirty="0" smtClean="0"/>
          </a:p>
          <a:p>
            <a:endParaRPr lang="en-US" dirty="0" smtClean="0"/>
          </a:p>
        </p:txBody>
      </p:sp>
      <p:sp>
        <p:nvSpPr>
          <p:cNvPr id="6" name="Date Placeholder 5"/>
          <p:cNvSpPr>
            <a:spLocks noGrp="1"/>
          </p:cNvSpPr>
          <p:nvPr>
            <p:ph type="dt" sz="half" idx="10"/>
          </p:nvPr>
        </p:nvSpPr>
        <p:spPr/>
        <p:txBody>
          <a:bodyPr/>
          <a:lstStyle/>
          <a:p>
            <a:pPr>
              <a:defRPr/>
            </a:pPr>
            <a:fld id="{4FDF37C4-740F-4BE7-91E7-800FC06BB4EE}" type="datetime2">
              <a:rPr lang="en-US" smtClean="0"/>
              <a:pPr>
                <a:defRPr/>
              </a:pPr>
              <a:t>Monday, June 04, 2012</a:t>
            </a:fld>
            <a:endParaRPr lang="en-US"/>
          </a:p>
        </p:txBody>
      </p:sp>
      <p:sp>
        <p:nvSpPr>
          <p:cNvPr id="7" name="Slide Number Placeholder 6"/>
          <p:cNvSpPr>
            <a:spLocks noGrp="1"/>
          </p:cNvSpPr>
          <p:nvPr>
            <p:ph type="sldNum" sz="quarter" idx="12"/>
          </p:nvPr>
        </p:nvSpPr>
        <p:spPr/>
        <p:txBody>
          <a:bodyPr/>
          <a:lstStyle/>
          <a:p>
            <a:pPr>
              <a:defRPr/>
            </a:pPr>
            <a:fld id="{1910ADD6-B25E-48C4-A6E0-93C59D7F605E}" type="slidenum">
              <a:rPr lang="en-US" smtClean="0"/>
              <a:pPr>
                <a:defRPr/>
              </a:pPr>
              <a:t>21</a:t>
            </a:fld>
            <a:endParaRPr lang="en-US"/>
          </a:p>
        </p:txBody>
      </p:sp>
      <p:sp>
        <p:nvSpPr>
          <p:cNvPr id="8" name="Footer Placeholder 7"/>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219200"/>
            <a:ext cx="7772400" cy="5164491"/>
          </a:xfrm>
          <a:prstGeom prst="rect">
            <a:avLst/>
          </a:prstGeom>
        </p:spPr>
        <p:txBody>
          <a:bodyPr wrap="square">
            <a:spAutoFit/>
          </a:bodyPr>
          <a:lstStyle/>
          <a:p>
            <a:pPr>
              <a:buFont typeface="Wingdings" pitchFamily="2" charset="2"/>
              <a:buChar char="v"/>
            </a:pPr>
            <a:r>
              <a:rPr lang="en-US" sz="3200" dirty="0" smtClean="0">
                <a:cs typeface="Arial" pitchFamily="34" charset="0"/>
              </a:rPr>
              <a:t>General application</a:t>
            </a:r>
          </a:p>
          <a:p>
            <a:endParaRPr lang="en-US" dirty="0" smtClean="0"/>
          </a:p>
          <a:p>
            <a:endParaRPr lang="en-US" dirty="0" smtClean="0"/>
          </a:p>
          <a:p>
            <a:pPr>
              <a:buFont typeface="Wingdings" pitchFamily="2" charset="2"/>
              <a:buChar char="Ø"/>
            </a:pPr>
            <a:r>
              <a:rPr lang="en-US" sz="2400" dirty="0" smtClean="0"/>
              <a:t>Control a robot </a:t>
            </a:r>
          </a:p>
          <a:p>
            <a:pPr>
              <a:buFont typeface="Wingdings" pitchFamily="2" charset="2"/>
              <a:buChar char="Ø"/>
            </a:pPr>
            <a:endParaRPr lang="en-US" sz="2400" dirty="0" smtClean="0"/>
          </a:p>
          <a:p>
            <a:pPr>
              <a:buFont typeface="Wingdings" pitchFamily="2" charset="2"/>
              <a:buChar char="Ø"/>
            </a:pPr>
            <a:r>
              <a:rPr lang="en-US" sz="2400" dirty="0" smtClean="0"/>
              <a:t>Playing games</a:t>
            </a:r>
          </a:p>
          <a:p>
            <a:pPr>
              <a:buFont typeface="Wingdings" pitchFamily="2" charset="2"/>
              <a:buChar char="Ø"/>
            </a:pPr>
            <a:endParaRPr lang="en-US" sz="2400" dirty="0" smtClean="0"/>
          </a:p>
          <a:p>
            <a:pPr>
              <a:buFont typeface="Wingdings" pitchFamily="2" charset="2"/>
              <a:buChar char="Ø"/>
            </a:pPr>
            <a:r>
              <a:rPr lang="en-US" sz="2400" dirty="0" smtClean="0"/>
              <a:t>For physically weak persons to handle the computer</a:t>
            </a:r>
          </a:p>
          <a:p>
            <a:pPr>
              <a:buFont typeface="Wingdings" pitchFamily="2" charset="2"/>
              <a:buChar char="Ø"/>
            </a:pPr>
            <a:endParaRPr lang="en-US" sz="2400" dirty="0" smtClean="0"/>
          </a:p>
          <a:p>
            <a:pPr>
              <a:buFont typeface="Wingdings" pitchFamily="2" charset="2"/>
              <a:buChar char="Ø"/>
            </a:pPr>
            <a:r>
              <a:rPr lang="en-US" sz="2400" dirty="0" smtClean="0"/>
              <a:t>Cursor control</a:t>
            </a:r>
          </a:p>
          <a:p>
            <a:pPr>
              <a:buFont typeface="Wingdings" pitchFamily="2" charset="2"/>
              <a:buChar char="Ø"/>
            </a:pPr>
            <a:endParaRPr lang="en-US" sz="2400" dirty="0" smtClean="0"/>
          </a:p>
          <a:p>
            <a:pPr marL="857250" lvl="2" indent="-285750">
              <a:lnSpc>
                <a:spcPct val="95000"/>
              </a:lnSpc>
              <a:buClr>
                <a:srgbClr val="000000"/>
              </a:buClr>
              <a:buSzPct val="80000"/>
              <a:buFont typeface="Courier New" pitchFamily="49" charset="0"/>
              <a:buChar char="o"/>
            </a:pPr>
            <a:r>
              <a:rPr lang="en-US" sz="2400" dirty="0" smtClean="0">
                <a:solidFill>
                  <a:srgbClr val="000000"/>
                </a:solidFill>
                <a:latin typeface="Arial" pitchFamily="34" charset="0"/>
              </a:rPr>
              <a:t>Allow those with poor muscle control to</a:t>
            </a:r>
            <a:endParaRPr lang="en-US" sz="2400" dirty="0" smtClean="0"/>
          </a:p>
          <a:p>
            <a:pPr marL="857250" lvl="2" indent="-285750">
              <a:lnSpc>
                <a:spcPct val="95000"/>
              </a:lnSpc>
              <a:buClr>
                <a:srgbClr val="000000"/>
              </a:buClr>
              <a:buSzPct val="100000"/>
              <a:buFont typeface="Courier New" pitchFamily="49" charset="0"/>
              <a:buChar char="o"/>
            </a:pPr>
            <a:r>
              <a:rPr lang="en-US" sz="2400" dirty="0" smtClean="0">
                <a:solidFill>
                  <a:srgbClr val="000000"/>
                </a:solidFill>
                <a:latin typeface="Arial" pitchFamily="34" charset="0"/>
              </a:rPr>
              <a:t>communicate and control physical devices</a:t>
            </a:r>
            <a:endParaRPr lang="en-US" sz="2400" dirty="0" smtClean="0"/>
          </a:p>
          <a:p>
            <a:pPr>
              <a:buFont typeface="Courier New" pitchFamily="49" charset="0"/>
              <a:buChar char="o"/>
            </a:pPr>
            <a:endParaRPr lang="en-US" sz="2400" dirty="0" smtClean="0"/>
          </a:p>
        </p:txBody>
      </p:sp>
      <p:sp>
        <p:nvSpPr>
          <p:cNvPr id="6" name="Date Placeholder 5"/>
          <p:cNvSpPr>
            <a:spLocks noGrp="1"/>
          </p:cNvSpPr>
          <p:nvPr>
            <p:ph type="dt" sz="half" idx="10"/>
          </p:nvPr>
        </p:nvSpPr>
        <p:spPr/>
        <p:txBody>
          <a:bodyPr/>
          <a:lstStyle/>
          <a:p>
            <a:pPr>
              <a:defRPr/>
            </a:pPr>
            <a:fld id="{5BE1728D-796E-4404-B057-7999BB14D4FB}" type="datetime2">
              <a:rPr lang="en-US" smtClean="0"/>
              <a:pPr>
                <a:defRPr/>
              </a:pPr>
              <a:t>Monday, June 04, 2012</a:t>
            </a:fld>
            <a:endParaRPr lang="en-US"/>
          </a:p>
        </p:txBody>
      </p:sp>
      <p:sp>
        <p:nvSpPr>
          <p:cNvPr id="7" name="Slide Number Placeholder 6"/>
          <p:cNvSpPr>
            <a:spLocks noGrp="1"/>
          </p:cNvSpPr>
          <p:nvPr>
            <p:ph type="sldNum" sz="quarter" idx="12"/>
          </p:nvPr>
        </p:nvSpPr>
        <p:spPr/>
        <p:txBody>
          <a:bodyPr/>
          <a:lstStyle/>
          <a:p>
            <a:pPr>
              <a:defRPr/>
            </a:pPr>
            <a:fld id="{1910ADD6-B25E-48C4-A6E0-93C59D7F605E}" type="slidenum">
              <a:rPr lang="en-US" smtClean="0"/>
              <a:pPr>
                <a:defRPr/>
              </a:pPr>
              <a:t>22</a:t>
            </a:fld>
            <a:endParaRPr lang="en-US"/>
          </a:p>
        </p:txBody>
      </p:sp>
      <p:sp>
        <p:nvSpPr>
          <p:cNvPr id="8" name="Footer Placeholder 7"/>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00003FF4-E177-1D80-90FB809EC5880000_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477000" y="0"/>
            <a:ext cx="2667000" cy="3389313"/>
          </a:xfrm>
          <a:prstGeom prst="rect">
            <a:avLst/>
          </a:prstGeom>
          <a:noFill/>
          <a:extLst>
            <a:ext uri="{909E8E84-426E-40DD-AFC4-6F175D3DCCD1}">
              <a14:hiddenFill xmlns="" xmlns:a14="http://schemas.microsoft.com/office/drawing/2010/main">
                <a:solidFill>
                  <a:srgbClr val="FFFFFF"/>
                </a:solidFill>
              </a14:hiddenFill>
            </a:ext>
          </a:extLst>
        </p:spPr>
      </p:pic>
      <p:pic>
        <p:nvPicPr>
          <p:cNvPr id="3" name="Picture 4"/>
          <p:cNvPicPr>
            <a:picLocks noChangeAspect="1" noChangeArrowheads="1"/>
          </p:cNvPicPr>
          <p:nvPr/>
        </p:nvPicPr>
        <p:blipFill>
          <a:blip r:embed="rId3"/>
          <a:srcRect/>
          <a:stretch>
            <a:fillRect/>
          </a:stretch>
        </p:blipFill>
        <p:spPr bwMode="auto">
          <a:xfrm>
            <a:off x="1066800" y="2307518"/>
            <a:ext cx="5257800" cy="4550482"/>
          </a:xfrm>
          <a:prstGeom prst="rect">
            <a:avLst/>
          </a:prstGeom>
          <a:noFill/>
          <a:ln w="9525">
            <a:noFill/>
            <a:miter lim="800000"/>
            <a:headEnd/>
            <a:tailEnd/>
          </a:ln>
        </p:spPr>
      </p:pic>
      <p:sp>
        <p:nvSpPr>
          <p:cNvPr id="4" name="TextBox 3"/>
          <p:cNvSpPr txBox="1"/>
          <p:nvPr/>
        </p:nvSpPr>
        <p:spPr>
          <a:xfrm>
            <a:off x="1143000" y="381000"/>
            <a:ext cx="4648200" cy="1200329"/>
          </a:xfrm>
          <a:prstGeom prst="rect">
            <a:avLst/>
          </a:prstGeom>
          <a:noFill/>
        </p:spPr>
        <p:txBody>
          <a:bodyPr wrap="square" rtlCol="0">
            <a:spAutoFit/>
          </a:bodyPr>
          <a:lstStyle/>
          <a:p>
            <a:r>
              <a:rPr lang="en-US" sz="3600" u="sng" dirty="0" smtClean="0">
                <a:latin typeface="Algerian" pitchFamily="82" charset="0"/>
              </a:rPr>
              <a:t>Example of BCI application</a:t>
            </a:r>
            <a:endParaRPr lang="en-US" sz="3600" u="sng" dirty="0">
              <a:latin typeface="Algerian" pitchFamily="82" charset="0"/>
            </a:endParaRPr>
          </a:p>
        </p:txBody>
      </p:sp>
      <p:sp>
        <p:nvSpPr>
          <p:cNvPr id="5" name="TextBox 4"/>
          <p:cNvSpPr txBox="1"/>
          <p:nvPr/>
        </p:nvSpPr>
        <p:spPr>
          <a:xfrm>
            <a:off x="6477000" y="3962400"/>
            <a:ext cx="2286000" cy="1938992"/>
          </a:xfrm>
          <a:prstGeom prst="rect">
            <a:avLst/>
          </a:prstGeom>
          <a:noFill/>
        </p:spPr>
        <p:txBody>
          <a:bodyPr wrap="square" rtlCol="0">
            <a:spAutoFit/>
          </a:bodyPr>
          <a:lstStyle/>
          <a:p>
            <a:r>
              <a:rPr lang="en-US" sz="2400" dirty="0" smtClean="0"/>
              <a:t>A </a:t>
            </a:r>
            <a:r>
              <a:rPr lang="en-US" sz="2400" dirty="0" err="1" smtClean="0"/>
              <a:t>phsically</a:t>
            </a:r>
            <a:r>
              <a:rPr lang="en-US" sz="2400" dirty="0" smtClean="0"/>
              <a:t> handicapped man operates a BCI wheelchair</a:t>
            </a:r>
            <a:endParaRPr lang="en-US" sz="2400" dirty="0"/>
          </a:p>
        </p:txBody>
      </p:sp>
      <p:sp>
        <p:nvSpPr>
          <p:cNvPr id="9" name="Date Placeholder 8"/>
          <p:cNvSpPr>
            <a:spLocks noGrp="1"/>
          </p:cNvSpPr>
          <p:nvPr>
            <p:ph type="dt" sz="half" idx="10"/>
          </p:nvPr>
        </p:nvSpPr>
        <p:spPr/>
        <p:txBody>
          <a:bodyPr/>
          <a:lstStyle/>
          <a:p>
            <a:pPr>
              <a:defRPr/>
            </a:pPr>
            <a:fld id="{89D49FB4-AB61-4E8C-A472-DF01FAA3C13E}"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1910ADD6-B25E-48C4-A6E0-93C59D7F605E}" type="slidenum">
              <a:rPr lang="en-US" smtClean="0"/>
              <a:pPr>
                <a:defRPr/>
              </a:pPr>
              <a:t>23</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pic>
        <p:nvPicPr>
          <p:cNvPr id="13314" name="Picture 2" descr="http://www.scientificamerican.com/media/inline/blog/Image/StephenHawking_starchild.jpg"/>
          <p:cNvPicPr>
            <a:picLocks noChangeAspect="1" noChangeArrowheads="1"/>
          </p:cNvPicPr>
          <p:nvPr/>
        </p:nvPicPr>
        <p:blipFill>
          <a:blip r:embed="rId4"/>
          <a:srcRect/>
          <a:stretch>
            <a:fillRect/>
          </a:stretch>
        </p:blipFill>
        <p:spPr bwMode="auto">
          <a:xfrm>
            <a:off x="5181600" y="1"/>
            <a:ext cx="1466850" cy="2285999"/>
          </a:xfrm>
          <a:prstGeom prst="rect">
            <a:avLst/>
          </a:prstGeom>
          <a:noFill/>
        </p:spPr>
      </p:pic>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4"/>
          <p:cNvSpPr>
            <a:spLocks noChangeArrowheads="1"/>
          </p:cNvSpPr>
          <p:nvPr/>
        </p:nvSpPr>
        <p:spPr bwMode="auto">
          <a:xfrm>
            <a:off x="1066800" y="5486400"/>
            <a:ext cx="3352800" cy="830997"/>
          </a:xfrm>
          <a:prstGeom prst="rect">
            <a:avLst/>
          </a:prstGeom>
          <a:noFill/>
          <a:ln w="9525">
            <a:noFill/>
            <a:miter lim="800000"/>
            <a:headEnd/>
            <a:tailEnd/>
          </a:ln>
        </p:spPr>
        <p:txBody>
          <a:bodyPr>
            <a:spAutoFit/>
          </a:bodyPr>
          <a:lstStyle/>
          <a:p>
            <a:r>
              <a:rPr lang="en-US" sz="2400" dirty="0" smtClean="0">
                <a:cs typeface="Arial" pitchFamily="34" charset="0"/>
              </a:rPr>
              <a:t>A single handed man interfaced with BCI</a:t>
            </a:r>
            <a:endParaRPr lang="en-US" sz="2400" dirty="0">
              <a:cs typeface="Arial" pitchFamily="34" charset="0"/>
            </a:endParaRPr>
          </a:p>
        </p:txBody>
      </p:sp>
      <p:pic>
        <p:nvPicPr>
          <p:cNvPr id="43012" name="Picture 7"/>
          <p:cNvPicPr>
            <a:picLocks noChangeAspect="1" noChangeArrowheads="1"/>
          </p:cNvPicPr>
          <p:nvPr/>
        </p:nvPicPr>
        <p:blipFill>
          <a:blip r:embed="rId3"/>
          <a:srcRect/>
          <a:stretch>
            <a:fillRect/>
          </a:stretch>
        </p:blipFill>
        <p:spPr bwMode="auto">
          <a:xfrm>
            <a:off x="5257800" y="1143000"/>
            <a:ext cx="3200400" cy="2362200"/>
          </a:xfrm>
          <a:prstGeom prst="rect">
            <a:avLst/>
          </a:prstGeom>
          <a:noFill/>
          <a:ln w="9525">
            <a:noFill/>
            <a:miter lim="800000"/>
            <a:headEnd/>
            <a:tailEnd/>
          </a:ln>
        </p:spPr>
      </p:pic>
      <p:sp>
        <p:nvSpPr>
          <p:cNvPr id="43013" name="Text Box 8"/>
          <p:cNvSpPr txBox="1">
            <a:spLocks noChangeArrowheads="1"/>
          </p:cNvSpPr>
          <p:nvPr/>
        </p:nvSpPr>
        <p:spPr bwMode="auto">
          <a:xfrm>
            <a:off x="5334000" y="3810000"/>
            <a:ext cx="2971800" cy="1938992"/>
          </a:xfrm>
          <a:prstGeom prst="rect">
            <a:avLst/>
          </a:prstGeom>
          <a:noFill/>
          <a:ln w="9525">
            <a:noFill/>
            <a:miter lim="800000"/>
            <a:headEnd/>
            <a:tailEnd/>
          </a:ln>
        </p:spPr>
        <p:txBody>
          <a:bodyPr>
            <a:spAutoFit/>
          </a:bodyPr>
          <a:lstStyle/>
          <a:p>
            <a:pPr>
              <a:spcBef>
                <a:spcPct val="50000"/>
              </a:spcBef>
            </a:pPr>
            <a:r>
              <a:rPr lang="en-US" sz="2400" dirty="0">
                <a:cs typeface="Arial" pitchFamily="34" charset="0"/>
              </a:rPr>
              <a:t>Japanese student walking in the virtual world with the character controlled by his brain waves</a:t>
            </a:r>
            <a:r>
              <a:rPr lang="en-US" sz="2400" b="1" dirty="0">
                <a:cs typeface="Arial" pitchFamily="34" charset="0"/>
              </a:rPr>
              <a:t>.</a:t>
            </a:r>
          </a:p>
        </p:txBody>
      </p:sp>
      <p:sp>
        <p:nvSpPr>
          <p:cNvPr id="43014" name="Rectangle 10"/>
          <p:cNvSpPr>
            <a:spLocks/>
          </p:cNvSpPr>
          <p:nvPr/>
        </p:nvSpPr>
        <p:spPr bwMode="auto">
          <a:xfrm>
            <a:off x="1066800" y="-152400"/>
            <a:ext cx="8229600" cy="1143000"/>
          </a:xfrm>
          <a:prstGeom prst="rect">
            <a:avLst/>
          </a:prstGeom>
          <a:noFill/>
          <a:ln w="9525">
            <a:noFill/>
            <a:miter lim="800000"/>
            <a:headEnd/>
            <a:tailEnd/>
          </a:ln>
        </p:spPr>
        <p:txBody>
          <a:bodyPr lIns="0" rIns="0" bIns="0" anchor="b"/>
          <a:lstStyle/>
          <a:p>
            <a:r>
              <a:rPr lang="en-US" sz="3600" u="sng" dirty="0" smtClean="0">
                <a:latin typeface="Algerian" pitchFamily="82" charset="0"/>
              </a:rPr>
              <a:t>More examples</a:t>
            </a:r>
            <a:endParaRPr lang="en-US" sz="3600" u="sng" dirty="0">
              <a:latin typeface="Algerian" pitchFamily="82" charset="0"/>
            </a:endParaRPr>
          </a:p>
        </p:txBody>
      </p:sp>
      <p:pic>
        <p:nvPicPr>
          <p:cNvPr id="7" name="Picture 4"/>
          <p:cNvPicPr>
            <a:picLocks noChangeAspect="1" noChangeArrowheads="1"/>
          </p:cNvPicPr>
          <p:nvPr/>
        </p:nvPicPr>
        <p:blipFill>
          <a:blip r:embed="rId4"/>
          <a:srcRect/>
          <a:stretch>
            <a:fillRect/>
          </a:stretch>
        </p:blipFill>
        <p:spPr bwMode="auto">
          <a:xfrm>
            <a:off x="1143000" y="1066800"/>
            <a:ext cx="3581400" cy="4267200"/>
          </a:xfrm>
          <a:prstGeom prst="rect">
            <a:avLst/>
          </a:prstGeom>
          <a:noFill/>
        </p:spPr>
      </p:pic>
      <p:sp>
        <p:nvSpPr>
          <p:cNvPr id="11" name="Date Placeholder 10"/>
          <p:cNvSpPr>
            <a:spLocks noGrp="1"/>
          </p:cNvSpPr>
          <p:nvPr>
            <p:ph type="dt" sz="half" idx="10"/>
          </p:nvPr>
        </p:nvSpPr>
        <p:spPr/>
        <p:txBody>
          <a:bodyPr/>
          <a:lstStyle/>
          <a:p>
            <a:pPr>
              <a:defRPr/>
            </a:pPr>
            <a:fld id="{18CDEB90-DA14-40B1-942A-900254A8FAAD}" type="datetime2">
              <a:rPr lang="en-US" smtClean="0"/>
              <a:pPr>
                <a:defRPr/>
              </a:pPr>
              <a:t>Monday, June 04, 2012</a:t>
            </a:fld>
            <a:endParaRPr lang="en-US"/>
          </a:p>
        </p:txBody>
      </p:sp>
      <p:sp>
        <p:nvSpPr>
          <p:cNvPr id="12" name="Slide Number Placeholder 11"/>
          <p:cNvSpPr>
            <a:spLocks noGrp="1"/>
          </p:cNvSpPr>
          <p:nvPr>
            <p:ph type="sldNum" sz="quarter" idx="12"/>
          </p:nvPr>
        </p:nvSpPr>
        <p:spPr/>
        <p:txBody>
          <a:bodyPr/>
          <a:lstStyle/>
          <a:p>
            <a:pPr>
              <a:defRPr/>
            </a:pPr>
            <a:fld id="{07486E83-A9DE-49A6-98E9-0FBFFD94F00C}" type="slidenum">
              <a:rPr lang="en-US" smtClean="0"/>
              <a:pPr>
                <a:defRPr/>
              </a:pPr>
              <a:t>24</a:t>
            </a:fld>
            <a:endParaRPr lang="en-US"/>
          </a:p>
        </p:txBody>
      </p:sp>
      <p:sp>
        <p:nvSpPr>
          <p:cNvPr id="13" name="Footer Placeholder 12"/>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533400"/>
            <a:ext cx="3316935" cy="618631"/>
          </a:xfrm>
          <a:prstGeom prst="rect">
            <a:avLst/>
          </a:prstGeom>
        </p:spPr>
        <p:txBody>
          <a:bodyPr wrap="none">
            <a:spAutoFit/>
          </a:bodyPr>
          <a:lstStyle/>
          <a:p>
            <a:pPr algn="ctr">
              <a:lnSpc>
                <a:spcPct val="95000"/>
              </a:lnSpc>
            </a:pPr>
            <a:r>
              <a:rPr lang="en-US" sz="3600" u="sng" dirty="0" smtClean="0">
                <a:latin typeface="Algerian" pitchFamily="82" charset="0"/>
              </a:rPr>
              <a:t>ADVANTAGES</a:t>
            </a:r>
            <a:r>
              <a:rPr lang="en-US" sz="3600" dirty="0" smtClean="0">
                <a:latin typeface="Algerian" pitchFamily="82" charset="0"/>
              </a:rPr>
              <a:t> </a:t>
            </a:r>
            <a:endParaRPr lang="en-US" sz="3600" dirty="0">
              <a:latin typeface="Algerian" pitchFamily="82" charset="0"/>
            </a:endParaRPr>
          </a:p>
        </p:txBody>
      </p:sp>
      <p:sp>
        <p:nvSpPr>
          <p:cNvPr id="3" name="Rectangle 2"/>
          <p:cNvSpPr/>
          <p:nvPr/>
        </p:nvSpPr>
        <p:spPr>
          <a:xfrm>
            <a:off x="990600" y="1600200"/>
            <a:ext cx="7848600" cy="4171142"/>
          </a:xfrm>
          <a:prstGeom prst="rect">
            <a:avLst/>
          </a:prstGeom>
        </p:spPr>
        <p:txBody>
          <a:bodyPr wrap="square">
            <a:spAutoFit/>
          </a:bodyPr>
          <a:lstStyle/>
          <a:p>
            <a:pPr lvl="1" indent="-342900">
              <a:lnSpc>
                <a:spcPct val="95000"/>
              </a:lnSpc>
              <a:buClr>
                <a:srgbClr val="000000"/>
              </a:buClr>
              <a:buSzPct val="100000"/>
              <a:buFontTx/>
              <a:buChar char="•"/>
            </a:pPr>
            <a:r>
              <a:rPr lang="en-US" sz="2400" dirty="0" smtClean="0">
                <a:solidFill>
                  <a:srgbClr val="000000"/>
                </a:solidFill>
                <a:latin typeface="Arial" pitchFamily="34" charset="0"/>
              </a:rPr>
              <a:t>BCIs will help creating a Direct communication between a human or animal brain and computers.</a:t>
            </a:r>
          </a:p>
          <a:p>
            <a:pPr>
              <a:lnSpc>
                <a:spcPct val="95000"/>
              </a:lnSpc>
            </a:pPr>
            <a:endParaRPr lang="en-US" sz="2400" dirty="0" smtClean="0">
              <a:solidFill>
                <a:srgbClr val="000000"/>
              </a:solidFill>
              <a:latin typeface="Arial" pitchFamily="34" charset="0"/>
            </a:endParaRPr>
          </a:p>
          <a:p>
            <a:pPr lvl="1" indent="-342900">
              <a:lnSpc>
                <a:spcPct val="95000"/>
              </a:lnSpc>
              <a:buClr>
                <a:srgbClr val="000000"/>
              </a:buClr>
              <a:buSzPct val="100000"/>
              <a:buFontTx/>
              <a:buChar char="•"/>
            </a:pPr>
            <a:r>
              <a:rPr lang="en-US" sz="2400" dirty="0" smtClean="0">
                <a:solidFill>
                  <a:srgbClr val="000000"/>
                </a:solidFill>
                <a:latin typeface="Arial" pitchFamily="34" charset="0"/>
              </a:rPr>
              <a:t>Also it provides better living, more features, more advancement in technologies etc.</a:t>
            </a:r>
          </a:p>
          <a:p>
            <a:pPr lvl="1" indent="-342900">
              <a:lnSpc>
                <a:spcPct val="95000"/>
              </a:lnSpc>
              <a:buClr>
                <a:srgbClr val="000000"/>
              </a:buClr>
              <a:buSzPct val="100000"/>
              <a:buFontTx/>
              <a:buChar char="•"/>
            </a:pPr>
            <a:endParaRPr lang="en-US" sz="2400" dirty="0" smtClean="0">
              <a:solidFill>
                <a:srgbClr val="000000"/>
              </a:solidFill>
              <a:latin typeface="Arial" pitchFamily="34" charset="0"/>
            </a:endParaRPr>
          </a:p>
          <a:p>
            <a:pPr lvl="1" indent="-342900">
              <a:lnSpc>
                <a:spcPct val="95000"/>
              </a:lnSpc>
              <a:buClr>
                <a:srgbClr val="000000"/>
              </a:buClr>
              <a:buSzPct val="100000"/>
              <a:buFontTx/>
              <a:buChar char="•"/>
            </a:pPr>
            <a:r>
              <a:rPr lang="en-US" sz="2400" dirty="0" smtClean="0">
                <a:solidFill>
                  <a:srgbClr val="000000"/>
                </a:solidFill>
              </a:rPr>
              <a:t>High Precision (can be used reliably)</a:t>
            </a:r>
            <a:endParaRPr lang="en-US" sz="2400" dirty="0" smtClean="0"/>
          </a:p>
          <a:p>
            <a:pPr>
              <a:lnSpc>
                <a:spcPct val="95000"/>
              </a:lnSpc>
            </a:pPr>
            <a:endParaRPr lang="en-US" sz="2400" dirty="0" smtClean="0">
              <a:solidFill>
                <a:srgbClr val="000000"/>
              </a:solidFill>
            </a:endParaRPr>
          </a:p>
          <a:p>
            <a:pPr lvl="1" indent="-342900">
              <a:lnSpc>
                <a:spcPct val="95000"/>
              </a:lnSpc>
              <a:buClr>
                <a:srgbClr val="000000"/>
              </a:buClr>
              <a:buSzPct val="100000"/>
              <a:buFontTx/>
              <a:buChar char="•"/>
            </a:pPr>
            <a:r>
              <a:rPr lang="en-US" sz="2400" dirty="0" smtClean="0">
                <a:solidFill>
                  <a:srgbClr val="000000"/>
                </a:solidFill>
              </a:rPr>
              <a:t>Low bandwidth</a:t>
            </a:r>
          </a:p>
          <a:p>
            <a:pPr>
              <a:lnSpc>
                <a:spcPct val="95000"/>
              </a:lnSpc>
            </a:pPr>
            <a:endParaRPr lang="en-US" dirty="0" smtClean="0"/>
          </a:p>
          <a:p>
            <a:pPr lvl="1" indent="-342900">
              <a:lnSpc>
                <a:spcPct val="95000"/>
              </a:lnSpc>
              <a:buClr>
                <a:srgbClr val="000000"/>
              </a:buClr>
              <a:buSzPct val="100000"/>
              <a:buFontTx/>
              <a:buChar char=" "/>
            </a:pPr>
            <a:endParaRPr lang="en-US" dirty="0" smtClean="0"/>
          </a:p>
          <a:p>
            <a:pPr>
              <a:lnSpc>
                <a:spcPct val="95000"/>
              </a:lnSpc>
            </a:pPr>
            <a:endParaRPr lang="en-US" sz="2700" dirty="0">
              <a:solidFill>
                <a:srgbClr val="000000"/>
              </a:solidFill>
              <a:latin typeface="Arial" pitchFamily="34" charset="0"/>
            </a:endParaRPr>
          </a:p>
        </p:txBody>
      </p:sp>
      <p:sp>
        <p:nvSpPr>
          <p:cNvPr id="7" name="Date Placeholder 6"/>
          <p:cNvSpPr>
            <a:spLocks noGrp="1"/>
          </p:cNvSpPr>
          <p:nvPr>
            <p:ph type="dt" sz="half" idx="10"/>
          </p:nvPr>
        </p:nvSpPr>
        <p:spPr/>
        <p:txBody>
          <a:bodyPr/>
          <a:lstStyle/>
          <a:p>
            <a:pPr>
              <a:defRPr/>
            </a:pPr>
            <a:fld id="{F3FAD882-E08D-4D12-A40C-5F6520057177}" type="datetime2">
              <a:rPr lang="en-US" smtClean="0"/>
              <a:pPr>
                <a:defRPr/>
              </a:pPr>
              <a:t>Monday, June 04, 2012</a:t>
            </a:fld>
            <a:endParaRPr lang="en-US"/>
          </a:p>
        </p:txBody>
      </p:sp>
      <p:sp>
        <p:nvSpPr>
          <p:cNvPr id="8" name="Slide Number Placeholder 7"/>
          <p:cNvSpPr>
            <a:spLocks noGrp="1"/>
          </p:cNvSpPr>
          <p:nvPr>
            <p:ph type="sldNum" sz="quarter" idx="12"/>
          </p:nvPr>
        </p:nvSpPr>
        <p:spPr/>
        <p:txBody>
          <a:bodyPr/>
          <a:lstStyle/>
          <a:p>
            <a:pPr>
              <a:defRPr/>
            </a:pPr>
            <a:fld id="{1910ADD6-B25E-48C4-A6E0-93C59D7F605E}" type="slidenum">
              <a:rPr lang="en-US" smtClean="0"/>
              <a:pPr>
                <a:defRPr/>
              </a:pPr>
              <a:t>25</a:t>
            </a:fld>
            <a:endParaRPr lang="en-US"/>
          </a:p>
        </p:txBody>
      </p:sp>
      <p:sp>
        <p:nvSpPr>
          <p:cNvPr id="9" name="Footer Placeholder 8"/>
          <p:cNvSpPr>
            <a:spLocks noGrp="1"/>
          </p:cNvSpPr>
          <p:nvPr>
            <p:ph type="ftr" sz="quarter" idx="11"/>
          </p:nvPr>
        </p:nvSpPr>
        <p:spPr/>
        <p:txBody>
          <a:bodyPr/>
          <a:lstStyle/>
          <a:p>
            <a:pPr>
              <a:defRPr/>
            </a:pPr>
            <a:r>
              <a:rPr lang="en-US" smtClean="0"/>
              <a:t>BCI</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914401" y="420688"/>
            <a:ext cx="7162800" cy="1200329"/>
          </a:xfrm>
          <a:prstGeom prst="rect">
            <a:avLst/>
          </a:prstGeom>
          <a:noFill/>
          <a:ln w="9525">
            <a:noFill/>
            <a:miter lim="800000"/>
            <a:headEnd/>
            <a:tailEnd/>
          </a:ln>
        </p:spPr>
        <p:txBody>
          <a:bodyPr wrap="square" anchor="ctr">
            <a:spAutoFit/>
          </a:bodyPr>
          <a:lstStyle/>
          <a:p>
            <a:pPr algn="just">
              <a:tabLst>
                <a:tab pos="355600" algn="l"/>
              </a:tabLst>
            </a:pPr>
            <a:r>
              <a:rPr lang="en-US" sz="3600" u="sng" dirty="0">
                <a:latin typeface="Algerian" pitchFamily="82" charset="0"/>
              </a:rPr>
              <a:t>Difficulty in Implementation of BCI:</a:t>
            </a:r>
          </a:p>
        </p:txBody>
      </p:sp>
      <p:sp>
        <p:nvSpPr>
          <p:cNvPr id="19459" name="Rectangle 4"/>
          <p:cNvSpPr>
            <a:spLocks noChangeArrowheads="1"/>
          </p:cNvSpPr>
          <p:nvPr/>
        </p:nvSpPr>
        <p:spPr bwMode="auto">
          <a:xfrm>
            <a:off x="990600" y="2286000"/>
            <a:ext cx="7772400" cy="4216539"/>
          </a:xfrm>
          <a:prstGeom prst="rect">
            <a:avLst/>
          </a:prstGeom>
          <a:noFill/>
          <a:ln w="9525">
            <a:noFill/>
            <a:miter lim="800000"/>
            <a:headEnd/>
            <a:tailEnd/>
          </a:ln>
        </p:spPr>
        <p:txBody>
          <a:bodyPr>
            <a:spAutoFit/>
          </a:bodyPr>
          <a:lstStyle/>
          <a:p>
            <a:pPr marL="514350" indent="-514350" algn="just">
              <a:buFont typeface="Wingdings" pitchFamily="2" charset="2"/>
              <a:buChar char="Ø"/>
            </a:pPr>
            <a:r>
              <a:rPr lang="en-US" sz="2400" dirty="0" smtClean="0">
                <a:cs typeface="Arial" pitchFamily="34" charset="0"/>
              </a:rPr>
              <a:t>COST require </a:t>
            </a:r>
            <a:r>
              <a:rPr lang="en-US" sz="2400" dirty="0">
                <a:cs typeface="Arial" pitchFamily="34" charset="0"/>
              </a:rPr>
              <a:t>for BCI is very high</a:t>
            </a:r>
            <a:r>
              <a:rPr lang="en-US" sz="2400" dirty="0" smtClean="0">
                <a:cs typeface="Arial" pitchFamily="34" charset="0"/>
              </a:rPr>
              <a:t>.</a:t>
            </a:r>
          </a:p>
          <a:p>
            <a:pPr marL="514350" indent="-514350" algn="just"/>
            <a:endParaRPr lang="en-US" sz="2400" dirty="0">
              <a:cs typeface="Arial" pitchFamily="34" charset="0"/>
            </a:endParaRPr>
          </a:p>
          <a:p>
            <a:pPr marL="514350" indent="-514350" algn="just">
              <a:buFont typeface="Wingdings" pitchFamily="2" charset="2"/>
              <a:buChar char="Ø"/>
            </a:pPr>
            <a:r>
              <a:rPr lang="en-US" sz="2400" dirty="0">
                <a:cs typeface="Arial" pitchFamily="34" charset="0"/>
              </a:rPr>
              <a:t>It is </a:t>
            </a:r>
            <a:r>
              <a:rPr lang="en-US" sz="2400" dirty="0" err="1" smtClean="0">
                <a:cs typeface="Arial" pitchFamily="34" charset="0"/>
              </a:rPr>
              <a:t>RISKy</a:t>
            </a:r>
            <a:r>
              <a:rPr lang="en-US" sz="2400" dirty="0">
                <a:cs typeface="Arial" pitchFamily="34" charset="0"/>
              </a:rPr>
              <a:t>, because it operates with brain</a:t>
            </a:r>
            <a:r>
              <a:rPr lang="en-US" sz="2400" dirty="0" smtClean="0">
                <a:cs typeface="Arial" pitchFamily="34" charset="0"/>
              </a:rPr>
              <a:t>.</a:t>
            </a:r>
          </a:p>
          <a:p>
            <a:pPr marL="514350" indent="-514350" algn="just">
              <a:buFont typeface="Wingdings" pitchFamily="2" charset="2"/>
              <a:buChar char="Ø"/>
            </a:pPr>
            <a:endParaRPr lang="en-US" sz="2400" dirty="0">
              <a:cs typeface="Arial" pitchFamily="34" charset="0"/>
            </a:endParaRPr>
          </a:p>
          <a:p>
            <a:pPr marL="514350" indent="-514350" algn="just">
              <a:buFont typeface="Wingdings" pitchFamily="2" charset="2"/>
              <a:buChar char="Ø"/>
            </a:pPr>
            <a:r>
              <a:rPr lang="en-US" sz="2400" dirty="0">
                <a:cs typeface="Arial" pitchFamily="34" charset="0"/>
              </a:rPr>
              <a:t>Effective BCI technique requires invasive method</a:t>
            </a:r>
            <a:r>
              <a:rPr lang="en-US" sz="2400" dirty="0" smtClean="0">
                <a:cs typeface="Arial" pitchFamily="34" charset="0"/>
              </a:rPr>
              <a:t>.</a:t>
            </a:r>
          </a:p>
          <a:p>
            <a:pPr marL="514350" indent="-514350" algn="just">
              <a:buFont typeface="Wingdings" pitchFamily="2" charset="2"/>
              <a:buChar char="Ø"/>
            </a:pPr>
            <a:endParaRPr lang="en-US" sz="2400" dirty="0">
              <a:cs typeface="Arial" pitchFamily="34" charset="0"/>
            </a:endParaRPr>
          </a:p>
          <a:p>
            <a:pPr marL="514350" indent="-514350" algn="just">
              <a:buFont typeface="Wingdings" pitchFamily="2" charset="2"/>
              <a:buChar char="Ø"/>
            </a:pPr>
            <a:r>
              <a:rPr lang="en-US" sz="2400" dirty="0">
                <a:cs typeface="Arial" pitchFamily="34" charset="0"/>
              </a:rPr>
              <a:t>Requires magnetically shielded room and special kind of helmet</a:t>
            </a:r>
            <a:r>
              <a:rPr lang="en-US" sz="2400" dirty="0" smtClean="0">
                <a:cs typeface="Arial" pitchFamily="34" charset="0"/>
              </a:rPr>
              <a:t>.</a:t>
            </a:r>
          </a:p>
          <a:p>
            <a:pPr marL="514350" indent="-514350" algn="just">
              <a:buFont typeface="Wingdings" pitchFamily="2" charset="2"/>
              <a:buChar char="Ø"/>
            </a:pPr>
            <a:endParaRPr lang="en-US" sz="2400" dirty="0" smtClean="0">
              <a:cs typeface="Arial" pitchFamily="34" charset="0"/>
            </a:endParaRPr>
          </a:p>
          <a:p>
            <a:pPr marL="514350" indent="-514350" algn="just">
              <a:buFont typeface="Wingdings" pitchFamily="2" charset="2"/>
              <a:buChar char="Ø"/>
            </a:pPr>
            <a:r>
              <a:rPr lang="en-US" sz="2400" dirty="0" smtClean="0">
                <a:cs typeface="Arial" pitchFamily="34" charset="0"/>
              </a:rPr>
              <a:t>It is SLOW</a:t>
            </a:r>
          </a:p>
          <a:p>
            <a:pPr marL="514350" indent="-514350" algn="just"/>
            <a:endParaRPr lang="en-US" sz="2800" dirty="0">
              <a:cs typeface="Arial" pitchFamily="34" charset="0"/>
            </a:endParaRPr>
          </a:p>
        </p:txBody>
      </p:sp>
      <p:sp>
        <p:nvSpPr>
          <p:cNvPr id="7" name="Date Placeholder 6"/>
          <p:cNvSpPr>
            <a:spLocks noGrp="1"/>
          </p:cNvSpPr>
          <p:nvPr>
            <p:ph type="dt" sz="half" idx="10"/>
          </p:nvPr>
        </p:nvSpPr>
        <p:spPr/>
        <p:txBody>
          <a:bodyPr/>
          <a:lstStyle/>
          <a:p>
            <a:pPr>
              <a:defRPr/>
            </a:pPr>
            <a:fld id="{DB1B3716-35D9-4AF5-8C93-4CFDED6C0425}" type="datetime2">
              <a:rPr lang="en-US" smtClean="0"/>
              <a:pPr>
                <a:defRPr/>
              </a:pPr>
              <a:t>Monday, June 04, 2012</a:t>
            </a:fld>
            <a:endParaRPr lang="en-US"/>
          </a:p>
        </p:txBody>
      </p:sp>
      <p:sp>
        <p:nvSpPr>
          <p:cNvPr id="8" name="Slide Number Placeholder 7"/>
          <p:cNvSpPr>
            <a:spLocks noGrp="1"/>
          </p:cNvSpPr>
          <p:nvPr>
            <p:ph type="sldNum" sz="quarter" idx="12"/>
          </p:nvPr>
        </p:nvSpPr>
        <p:spPr/>
        <p:txBody>
          <a:bodyPr/>
          <a:lstStyle/>
          <a:p>
            <a:pPr>
              <a:defRPr/>
            </a:pPr>
            <a:fld id="{07486E83-A9DE-49A6-98E9-0FBFFD94F00C}" type="slidenum">
              <a:rPr lang="en-US" smtClean="0"/>
              <a:pPr>
                <a:defRPr/>
              </a:pPr>
              <a:t>26</a:t>
            </a:fld>
            <a:endParaRPr lang="en-US"/>
          </a:p>
        </p:txBody>
      </p:sp>
      <p:sp>
        <p:nvSpPr>
          <p:cNvPr id="9" name="Footer Placeholder 8"/>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4294967295"/>
          </p:nvPr>
        </p:nvSpPr>
        <p:spPr>
          <a:xfrm>
            <a:off x="609600" y="6245225"/>
            <a:ext cx="1981200" cy="476250"/>
          </a:xfrm>
          <a:prstGeom prst="rect">
            <a:avLst/>
          </a:prstGeom>
          <a:noFill/>
        </p:spPr>
        <p:txBody>
          <a:bodyPr/>
          <a:lstStyle/>
          <a:p>
            <a:fld id="{5B291B00-24A1-4D1D-A394-84974FDFC89C}" type="datetime2">
              <a:rPr lang="en-US" smtClean="0"/>
              <a:pPr/>
              <a:t>Monday, June 04, 2012</a:t>
            </a:fld>
            <a:endParaRPr lang="en-US"/>
          </a:p>
        </p:txBody>
      </p:sp>
      <p:sp>
        <p:nvSpPr>
          <p:cNvPr id="16387" name="Footer Placeholder 4"/>
          <p:cNvSpPr>
            <a:spLocks noGrp="1"/>
          </p:cNvSpPr>
          <p:nvPr>
            <p:ph type="ftr" sz="quarter" idx="4294967295"/>
          </p:nvPr>
        </p:nvSpPr>
        <p:spPr>
          <a:xfrm>
            <a:off x="3124200" y="6245225"/>
            <a:ext cx="2895600" cy="476250"/>
          </a:xfrm>
          <a:prstGeom prst="rect">
            <a:avLst/>
          </a:prstGeom>
          <a:noFill/>
        </p:spPr>
        <p:txBody>
          <a:bodyPr/>
          <a:lstStyle/>
          <a:p>
            <a:r>
              <a:rPr lang="en-US" smtClean="0"/>
              <a:t>BCI</a:t>
            </a:r>
            <a:endParaRPr lang="en-US"/>
          </a:p>
        </p:txBody>
      </p:sp>
      <p:sp>
        <p:nvSpPr>
          <p:cNvPr id="16388" name="Slide Number Placeholder 5"/>
          <p:cNvSpPr>
            <a:spLocks noGrp="1"/>
          </p:cNvSpPr>
          <p:nvPr>
            <p:ph type="sldNum" sz="quarter" idx="4294967295"/>
          </p:nvPr>
        </p:nvSpPr>
        <p:spPr>
          <a:xfrm>
            <a:off x="6553200" y="6245225"/>
            <a:ext cx="1981200" cy="476250"/>
          </a:xfrm>
          <a:prstGeom prst="rect">
            <a:avLst/>
          </a:prstGeom>
          <a:noFill/>
        </p:spPr>
        <p:txBody>
          <a:bodyPr/>
          <a:lstStyle/>
          <a:p>
            <a:fld id="{C8182C0B-FEB8-468E-B5DD-621D87A62A6B}" type="slidenum">
              <a:rPr lang="en-US"/>
              <a:pPr/>
              <a:t>27</a:t>
            </a:fld>
            <a:endParaRPr lang="en-US"/>
          </a:p>
        </p:txBody>
      </p:sp>
      <p:sp>
        <p:nvSpPr>
          <p:cNvPr id="16389" name="Rectangle 2"/>
          <p:cNvSpPr>
            <a:spLocks noGrp="1" noChangeArrowheads="1"/>
          </p:cNvSpPr>
          <p:nvPr>
            <p:ph type="title"/>
          </p:nvPr>
        </p:nvSpPr>
        <p:spPr>
          <a:xfrm>
            <a:off x="990600" y="304800"/>
            <a:ext cx="8510588" cy="1143000"/>
          </a:xfrm>
        </p:spPr>
        <p:txBody>
          <a:bodyPr>
            <a:normAutofit/>
          </a:bodyPr>
          <a:lstStyle/>
          <a:p>
            <a:pPr eaLnBrk="1" hangingPunct="1"/>
            <a:r>
              <a:rPr lang="en-US" sz="3600" u="sng" dirty="0" smtClean="0">
                <a:solidFill>
                  <a:schemeClr val="tx1"/>
                </a:solidFill>
                <a:latin typeface="Algerian" pitchFamily="82" charset="0"/>
              </a:rPr>
              <a:t>BCI  INNOVATORS</a:t>
            </a:r>
          </a:p>
        </p:txBody>
      </p:sp>
      <p:sp>
        <p:nvSpPr>
          <p:cNvPr id="16390" name="Rectangle 3"/>
          <p:cNvSpPr>
            <a:spLocks noGrp="1" noChangeArrowheads="1"/>
          </p:cNvSpPr>
          <p:nvPr>
            <p:ph type="body" idx="1"/>
          </p:nvPr>
        </p:nvSpPr>
        <p:spPr>
          <a:xfrm>
            <a:off x="914400" y="1905000"/>
            <a:ext cx="8001000" cy="4267200"/>
          </a:xfrm>
        </p:spPr>
        <p:txBody>
          <a:bodyPr/>
          <a:lstStyle/>
          <a:p>
            <a:pPr eaLnBrk="1" hangingPunct="1">
              <a:buClr>
                <a:schemeClr val="tx1"/>
              </a:buClr>
              <a:buFont typeface="Wingdings" pitchFamily="2" charset="2"/>
              <a:buChar char="Ø"/>
            </a:pPr>
            <a:r>
              <a:rPr lang="en-US" dirty="0" smtClean="0">
                <a:latin typeface="Arial" pitchFamily="34" charset="0"/>
                <a:cs typeface="Arial" pitchFamily="34" charset="0"/>
              </a:rPr>
              <a:t>Pioneers</a:t>
            </a:r>
          </a:p>
          <a:p>
            <a:pPr eaLnBrk="1" hangingPunct="1">
              <a:buClr>
                <a:schemeClr val="tx1"/>
              </a:buClr>
              <a:buFont typeface="Wingdings" pitchFamily="2" charset="2"/>
              <a:buChar char="Ø"/>
            </a:pPr>
            <a:endParaRPr lang="en-US" dirty="0" smtClean="0">
              <a:latin typeface="Arial" pitchFamily="34" charset="0"/>
              <a:cs typeface="Arial" pitchFamily="34" charset="0"/>
            </a:endParaRPr>
          </a:p>
          <a:p>
            <a:pPr eaLnBrk="1" hangingPunct="1">
              <a:buClr>
                <a:schemeClr val="tx1"/>
              </a:buClr>
              <a:buFont typeface="Wingdings" pitchFamily="2" charset="2"/>
              <a:buChar char="Ø"/>
            </a:pPr>
            <a:r>
              <a:rPr lang="en-US" dirty="0" err="1" smtClean="0">
                <a:latin typeface="Arial" pitchFamily="34" charset="0"/>
                <a:cs typeface="Arial" pitchFamily="34" charset="0"/>
              </a:rPr>
              <a:t>Nasa</a:t>
            </a:r>
            <a:endParaRPr lang="en-US" dirty="0" smtClean="0">
              <a:latin typeface="Arial" pitchFamily="34" charset="0"/>
              <a:cs typeface="Arial" pitchFamily="34" charset="0"/>
            </a:endParaRPr>
          </a:p>
          <a:p>
            <a:pPr eaLnBrk="1" hangingPunct="1">
              <a:buClr>
                <a:schemeClr val="tx1"/>
              </a:buClr>
              <a:buFont typeface="Wingdings" pitchFamily="2" charset="2"/>
              <a:buChar char="Ø"/>
            </a:pPr>
            <a:endParaRPr lang="en-US" dirty="0" smtClean="0">
              <a:latin typeface="Arial" pitchFamily="34" charset="0"/>
              <a:cs typeface="Arial" pitchFamily="34" charset="0"/>
            </a:endParaRPr>
          </a:p>
          <a:p>
            <a:pPr eaLnBrk="1" hangingPunct="1">
              <a:buClr>
                <a:schemeClr val="tx1"/>
              </a:buClr>
              <a:buFont typeface="Wingdings" pitchFamily="2" charset="2"/>
              <a:buChar char="Ø"/>
            </a:pPr>
            <a:r>
              <a:rPr lang="en-US" dirty="0" err="1" smtClean="0">
                <a:latin typeface="Arial" pitchFamily="34" charset="0"/>
                <a:cs typeface="Arial" pitchFamily="34" charset="0"/>
              </a:rPr>
              <a:t>Cyberkinetics</a:t>
            </a:r>
            <a:r>
              <a:rPr lang="en-US" dirty="0" smtClean="0">
                <a:latin typeface="Arial" pitchFamily="34" charset="0"/>
                <a:cs typeface="Arial" pitchFamily="34" charset="0"/>
              </a:rPr>
              <a:t> </a:t>
            </a:r>
            <a:r>
              <a:rPr lang="en-US" dirty="0" err="1" smtClean="0">
                <a:latin typeface="Arial" pitchFamily="34" charset="0"/>
                <a:cs typeface="Arial" pitchFamily="34" charset="0"/>
              </a:rPr>
              <a:t>neurotechnology</a:t>
            </a:r>
            <a:r>
              <a:rPr lang="en-US" dirty="0" smtClean="0">
                <a:latin typeface="Arial" pitchFamily="34" charset="0"/>
                <a:cs typeface="Arial" pitchFamily="34" charset="0"/>
              </a:rPr>
              <a:t> system,</a:t>
            </a:r>
          </a:p>
          <a:p>
            <a:pPr eaLnBrk="1" hangingPunct="1">
              <a:buClr>
                <a:schemeClr val="tx1"/>
              </a:buClr>
              <a:buFont typeface="Wingdings" pitchFamily="2" charset="2"/>
              <a:buChar char="Ø"/>
            </a:pPr>
            <a:endParaRPr lang="en-US" dirty="0" smtClean="0">
              <a:latin typeface="Arial" pitchFamily="34" charset="0"/>
              <a:cs typeface="Arial" pitchFamily="34" charset="0"/>
            </a:endParaRPr>
          </a:p>
          <a:p>
            <a:pPr eaLnBrk="1" hangingPunct="1">
              <a:buClr>
                <a:schemeClr val="tx1"/>
              </a:buClr>
              <a:buFont typeface="Wingdings" pitchFamily="2" charset="2"/>
              <a:buChar char="Ø"/>
            </a:pPr>
            <a:r>
              <a:rPr lang="en-US" dirty="0" smtClean="0">
                <a:latin typeface="Arial" pitchFamily="34" charset="0"/>
                <a:cs typeface="Arial" pitchFamily="34" charset="0"/>
              </a:rPr>
              <a:t>Japanese </a:t>
            </a:r>
            <a:r>
              <a:rPr lang="en-US" dirty="0" err="1" smtClean="0">
                <a:latin typeface="Arial" pitchFamily="34" charset="0"/>
                <a:cs typeface="Arial" pitchFamily="34" charset="0"/>
              </a:rPr>
              <a:t>reaserch</a:t>
            </a:r>
            <a:r>
              <a:rPr lang="en-US" dirty="0" smtClean="0">
                <a:latin typeface="Arial" pitchFamily="34" charset="0"/>
                <a:cs typeface="Arial" pitchFamily="34" charset="0"/>
              </a:rPr>
              <a:t> team</a:t>
            </a: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xfrm>
            <a:off x="981075" y="457200"/>
            <a:ext cx="8162925" cy="701675"/>
          </a:xfrm>
        </p:spPr>
        <p:txBody>
          <a:bodyPr>
            <a:normAutofit/>
          </a:bodyPr>
          <a:lstStyle/>
          <a:p>
            <a:r>
              <a:rPr lang="de-DE" sz="3600" u="sng" dirty="0">
                <a:solidFill>
                  <a:schemeClr val="tx1"/>
                </a:solidFill>
                <a:latin typeface="Algerian" pitchFamily="82" charset="0"/>
              </a:rPr>
              <a:t>Future developments</a:t>
            </a:r>
          </a:p>
        </p:txBody>
      </p:sp>
      <p:sp>
        <p:nvSpPr>
          <p:cNvPr id="329731" name="Rectangle 3"/>
          <p:cNvSpPr>
            <a:spLocks noGrp="1" noChangeArrowheads="1"/>
          </p:cNvSpPr>
          <p:nvPr>
            <p:ph type="body" idx="1"/>
          </p:nvPr>
        </p:nvSpPr>
        <p:spPr>
          <a:xfrm>
            <a:off x="1033462" y="1295400"/>
            <a:ext cx="8110538" cy="4343400"/>
          </a:xfrm>
        </p:spPr>
        <p:txBody>
          <a:bodyPr/>
          <a:lstStyle/>
          <a:p>
            <a:pPr>
              <a:lnSpc>
                <a:spcPct val="90000"/>
              </a:lnSpc>
              <a:buClrTx/>
              <a:buFont typeface="Wingdings" pitchFamily="2" charset="2"/>
              <a:buChar char="Ø"/>
            </a:pPr>
            <a:r>
              <a:rPr lang="de-DE" sz="2800" dirty="0">
                <a:latin typeface="Arial" pitchFamily="34" charset="0"/>
                <a:cs typeface="Arial" pitchFamily="34" charset="0"/>
              </a:rPr>
              <a:t>Better signal detection </a:t>
            </a:r>
            <a:endParaRPr lang="de-DE" sz="2800" dirty="0" smtClean="0">
              <a:latin typeface="Arial" pitchFamily="34" charset="0"/>
              <a:cs typeface="Arial" pitchFamily="34" charset="0"/>
            </a:endParaRPr>
          </a:p>
          <a:p>
            <a:pPr>
              <a:lnSpc>
                <a:spcPct val="90000"/>
              </a:lnSpc>
              <a:buClrTx/>
              <a:buNone/>
            </a:pPr>
            <a:endParaRPr lang="de-DE" sz="2800" dirty="0">
              <a:latin typeface="Arial" pitchFamily="34" charset="0"/>
              <a:cs typeface="Arial" pitchFamily="34" charset="0"/>
            </a:endParaRPr>
          </a:p>
          <a:p>
            <a:pPr>
              <a:lnSpc>
                <a:spcPct val="90000"/>
              </a:lnSpc>
              <a:buClrTx/>
              <a:buFont typeface="Wingdings" pitchFamily="2" charset="2"/>
              <a:buChar char="Ø"/>
            </a:pPr>
            <a:r>
              <a:rPr lang="de-DE" sz="2800" dirty="0">
                <a:latin typeface="Arial" pitchFamily="34" charset="0"/>
                <a:cs typeface="Arial" pitchFamily="34" charset="0"/>
              </a:rPr>
              <a:t>Shortening training </a:t>
            </a:r>
            <a:r>
              <a:rPr lang="de-DE" sz="2800" dirty="0" smtClean="0">
                <a:latin typeface="Arial" pitchFamily="34" charset="0"/>
                <a:cs typeface="Arial" pitchFamily="34" charset="0"/>
              </a:rPr>
              <a:t>time</a:t>
            </a:r>
          </a:p>
          <a:p>
            <a:pPr>
              <a:lnSpc>
                <a:spcPct val="90000"/>
              </a:lnSpc>
              <a:buClrTx/>
              <a:buNone/>
            </a:pPr>
            <a:endParaRPr lang="de-DE" sz="2800" dirty="0">
              <a:latin typeface="Arial" pitchFamily="34" charset="0"/>
              <a:cs typeface="Arial" pitchFamily="34" charset="0"/>
            </a:endParaRPr>
          </a:p>
          <a:p>
            <a:pPr>
              <a:lnSpc>
                <a:spcPct val="90000"/>
              </a:lnSpc>
              <a:buClrTx/>
              <a:buFont typeface="Wingdings" pitchFamily="2" charset="2"/>
              <a:buChar char="Ø"/>
            </a:pPr>
            <a:r>
              <a:rPr lang="de-DE" sz="2800" dirty="0">
                <a:latin typeface="Arial" pitchFamily="34" charset="0"/>
                <a:cs typeface="Arial" pitchFamily="34" charset="0"/>
              </a:rPr>
              <a:t>Improving learning (neurobiological and psychological basis</a:t>
            </a:r>
            <a:r>
              <a:rPr lang="de-DE" sz="2800" dirty="0" smtClean="0">
                <a:latin typeface="Arial" pitchFamily="34" charset="0"/>
                <a:cs typeface="Arial" pitchFamily="34" charset="0"/>
              </a:rPr>
              <a:t>)</a:t>
            </a:r>
          </a:p>
          <a:p>
            <a:pPr>
              <a:lnSpc>
                <a:spcPct val="90000"/>
              </a:lnSpc>
              <a:buClrTx/>
              <a:buFont typeface="Wingdings" pitchFamily="2" charset="2"/>
              <a:buChar char="Ø"/>
            </a:pPr>
            <a:endParaRPr lang="de-DE" sz="2800" dirty="0">
              <a:latin typeface="Arial" pitchFamily="34" charset="0"/>
              <a:cs typeface="Arial" pitchFamily="34" charset="0"/>
            </a:endParaRPr>
          </a:p>
          <a:p>
            <a:pPr>
              <a:lnSpc>
                <a:spcPct val="90000"/>
              </a:lnSpc>
              <a:buClrTx/>
              <a:buFont typeface="Wingdings" pitchFamily="2" charset="2"/>
              <a:buChar char="Ø"/>
            </a:pPr>
            <a:r>
              <a:rPr lang="de-DE" sz="2800" dirty="0">
                <a:latin typeface="Arial" pitchFamily="34" charset="0"/>
                <a:cs typeface="Arial" pitchFamily="34" charset="0"/>
              </a:rPr>
              <a:t>New recording methods (NIRS, ECoG</a:t>
            </a:r>
            <a:r>
              <a:rPr lang="de-DE" sz="2800" dirty="0" smtClean="0">
                <a:latin typeface="Arial" pitchFamily="34" charset="0"/>
                <a:cs typeface="Arial" pitchFamily="34" charset="0"/>
              </a:rPr>
              <a:t>)</a:t>
            </a:r>
          </a:p>
          <a:p>
            <a:pPr>
              <a:lnSpc>
                <a:spcPct val="90000"/>
              </a:lnSpc>
              <a:buClrTx/>
              <a:buFont typeface="Wingdings" pitchFamily="2" charset="2"/>
              <a:buChar char="Ø"/>
            </a:pPr>
            <a:endParaRPr lang="de-DE" sz="2800" dirty="0">
              <a:latin typeface="Arial" pitchFamily="34" charset="0"/>
              <a:cs typeface="Arial" pitchFamily="34" charset="0"/>
            </a:endParaRPr>
          </a:p>
          <a:p>
            <a:pPr>
              <a:lnSpc>
                <a:spcPct val="90000"/>
              </a:lnSpc>
              <a:buClrTx/>
              <a:buFont typeface="Wingdings" pitchFamily="2" charset="2"/>
              <a:buChar char="Ø"/>
            </a:pPr>
            <a:r>
              <a:rPr lang="de-DE" sz="2800" dirty="0">
                <a:latin typeface="Arial" pitchFamily="34" charset="0"/>
                <a:cs typeface="Arial" pitchFamily="34" charset="0"/>
              </a:rPr>
              <a:t>Broader range of applications (interface to commercially available assistive devices; treatment of diseases) </a:t>
            </a:r>
          </a:p>
        </p:txBody>
      </p:sp>
      <p:sp>
        <p:nvSpPr>
          <p:cNvPr id="7" name="Date Placeholder 6"/>
          <p:cNvSpPr>
            <a:spLocks noGrp="1"/>
          </p:cNvSpPr>
          <p:nvPr>
            <p:ph type="dt" sz="half" idx="10"/>
          </p:nvPr>
        </p:nvSpPr>
        <p:spPr/>
        <p:txBody>
          <a:bodyPr/>
          <a:lstStyle/>
          <a:p>
            <a:pPr>
              <a:defRPr/>
            </a:pPr>
            <a:fld id="{362CB089-0656-455F-98A3-182394BBD5EF}" type="datetime2">
              <a:rPr lang="en-US" smtClean="0"/>
              <a:pPr>
                <a:defRPr/>
              </a:pPr>
              <a:t>Monday, June 04, 2012</a:t>
            </a:fld>
            <a:endParaRPr lang="en-US" dirty="0"/>
          </a:p>
        </p:txBody>
      </p:sp>
      <p:sp>
        <p:nvSpPr>
          <p:cNvPr id="8" name="Slide Number Placeholder 7"/>
          <p:cNvSpPr>
            <a:spLocks noGrp="1"/>
          </p:cNvSpPr>
          <p:nvPr>
            <p:ph type="sldNum" sz="quarter" idx="12"/>
          </p:nvPr>
        </p:nvSpPr>
        <p:spPr/>
        <p:txBody>
          <a:bodyPr/>
          <a:lstStyle/>
          <a:p>
            <a:pPr>
              <a:defRPr/>
            </a:pPr>
            <a:fld id="{07486E83-A9DE-49A6-98E9-0FBFFD94F00C}" type="slidenum">
              <a:rPr lang="en-US" smtClean="0"/>
              <a:pPr>
                <a:defRPr/>
              </a:pPr>
              <a:t>28</a:t>
            </a:fld>
            <a:endParaRPr lang="en-US"/>
          </a:p>
        </p:txBody>
      </p:sp>
      <p:sp>
        <p:nvSpPr>
          <p:cNvPr id="9" name="Footer Placeholder 8"/>
          <p:cNvSpPr>
            <a:spLocks noGrp="1"/>
          </p:cNvSpPr>
          <p:nvPr>
            <p:ph type="ftr" sz="quarter" idx="11"/>
          </p:nvPr>
        </p:nvSpPr>
        <p:spPr/>
        <p:txBody>
          <a:bodyPr/>
          <a:lstStyle/>
          <a:p>
            <a:pPr>
              <a:defRPr/>
            </a:pPr>
            <a:r>
              <a:rPr lang="en-US" smtClean="0"/>
              <a:t>BCI</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idx="4294967295"/>
          </p:nvPr>
        </p:nvSpPr>
        <p:spPr>
          <a:xfrm>
            <a:off x="914400" y="228600"/>
            <a:ext cx="8229600" cy="1143000"/>
          </a:xfrm>
        </p:spPr>
        <p:txBody>
          <a:bodyPr>
            <a:normAutofit/>
          </a:bodyPr>
          <a:lstStyle/>
          <a:p>
            <a:pPr eaLnBrk="1" hangingPunct="1">
              <a:defRPr/>
            </a:pPr>
            <a:r>
              <a:rPr lang="en-US" sz="3600" u="sng" dirty="0" smtClean="0">
                <a:solidFill>
                  <a:schemeClr val="tx1"/>
                </a:solidFill>
                <a:effectLst>
                  <a:outerShdw blurRad="38100" dist="38100" dir="2700000" algn="tl">
                    <a:srgbClr val="C0C0C0"/>
                  </a:outerShdw>
                </a:effectLst>
                <a:latin typeface="Algerian" pitchFamily="82" charset="0"/>
              </a:rPr>
              <a:t>Conclusion</a:t>
            </a:r>
          </a:p>
        </p:txBody>
      </p:sp>
      <p:sp>
        <p:nvSpPr>
          <p:cNvPr id="45059" name="Content Placeholder 2"/>
          <p:cNvSpPr>
            <a:spLocks noGrp="1"/>
          </p:cNvSpPr>
          <p:nvPr>
            <p:ph idx="4294967295"/>
          </p:nvPr>
        </p:nvSpPr>
        <p:spPr>
          <a:xfrm>
            <a:off x="1066800" y="1752600"/>
            <a:ext cx="4114800" cy="3733800"/>
          </a:xfrm>
        </p:spPr>
        <p:txBody>
          <a:bodyPr/>
          <a:lstStyle/>
          <a:p>
            <a:pPr eaLnBrk="1" hangingPunct="1">
              <a:buClrTx/>
              <a:buFont typeface="Wingdings" pitchFamily="2" charset="2"/>
              <a:buChar char="Ø"/>
            </a:pPr>
            <a:r>
              <a:rPr lang="en-US" sz="2400" dirty="0" smtClean="0">
                <a:latin typeface="Arial" pitchFamily="34" charset="0"/>
                <a:cs typeface="Arial" pitchFamily="34" charset="0"/>
              </a:rPr>
              <a:t>BCI is highly promising.</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Provide high standard of living.</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Extend our limits.</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Impart a new level to the popular quote-</a:t>
            </a:r>
          </a:p>
          <a:p>
            <a:pPr eaLnBrk="1" hangingPunct="1">
              <a:buClrTx/>
              <a:buNone/>
            </a:pPr>
            <a:r>
              <a:rPr lang="en-US" sz="2400" dirty="0" smtClean="0">
                <a:latin typeface="Arial" pitchFamily="34" charset="0"/>
                <a:cs typeface="Arial" pitchFamily="34" charset="0"/>
              </a:rPr>
              <a:t>   “I think therefore I am!”</a:t>
            </a:r>
          </a:p>
        </p:txBody>
      </p:sp>
      <p:pic>
        <p:nvPicPr>
          <p:cNvPr id="45060" name="Picture 3" descr="FF_70_brain1_f.jpg"/>
          <p:cNvPicPr>
            <a:picLocks noChangeAspect="1"/>
          </p:cNvPicPr>
          <p:nvPr/>
        </p:nvPicPr>
        <p:blipFill>
          <a:blip r:embed="rId3"/>
          <a:srcRect/>
          <a:stretch>
            <a:fillRect/>
          </a:stretch>
        </p:blipFill>
        <p:spPr bwMode="auto">
          <a:xfrm>
            <a:off x="5334000" y="1524000"/>
            <a:ext cx="3505200" cy="4343400"/>
          </a:xfrm>
          <a:prstGeom prst="rect">
            <a:avLst/>
          </a:prstGeom>
          <a:noFill/>
          <a:ln w="9525">
            <a:noFill/>
            <a:miter lim="800000"/>
            <a:headEnd/>
            <a:tailEnd/>
          </a:ln>
        </p:spPr>
      </p:pic>
      <p:sp>
        <p:nvSpPr>
          <p:cNvPr id="8" name="Date Placeholder 7"/>
          <p:cNvSpPr>
            <a:spLocks noGrp="1"/>
          </p:cNvSpPr>
          <p:nvPr>
            <p:ph type="dt" sz="half" idx="10"/>
          </p:nvPr>
        </p:nvSpPr>
        <p:spPr/>
        <p:txBody>
          <a:bodyPr/>
          <a:lstStyle/>
          <a:p>
            <a:pPr>
              <a:defRPr/>
            </a:pPr>
            <a:fld id="{12D071CC-0A52-42C1-8FE7-4DE9E25F597D}"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1910ADD6-B25E-48C4-A6E0-93C59D7F605E}" type="slidenum">
              <a:rPr lang="en-US" smtClean="0"/>
              <a:pPr>
                <a:defRPr/>
              </a:pPr>
              <a:t>29</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381000"/>
            <a:ext cx="7086600" cy="762000"/>
          </a:xfrm>
        </p:spPr>
        <p:txBody>
          <a:bodyPr>
            <a:normAutofit fontScale="90000"/>
          </a:bodyPr>
          <a:lstStyle/>
          <a:p>
            <a:pPr eaLnBrk="1" hangingPunct="1"/>
            <a:r>
              <a:rPr lang="en-US" sz="4600" dirty="0" smtClean="0"/>
              <a:t>    </a:t>
            </a:r>
            <a:r>
              <a:rPr lang="en-US" sz="4000" u="sng" dirty="0" smtClean="0">
                <a:solidFill>
                  <a:schemeClr val="tx1"/>
                </a:solidFill>
                <a:latin typeface="Algerian" pitchFamily="82" charset="0"/>
              </a:rPr>
              <a:t>MAN AND THE WORLD</a:t>
            </a:r>
          </a:p>
        </p:txBody>
      </p:sp>
      <p:pic>
        <p:nvPicPr>
          <p:cNvPr id="8196" name="Picture 7"/>
          <p:cNvPicPr>
            <a:picLocks noChangeAspect="1" noChangeArrowheads="1"/>
          </p:cNvPicPr>
          <p:nvPr/>
        </p:nvPicPr>
        <p:blipFill>
          <a:blip r:embed="rId3"/>
          <a:stretch>
            <a:fillRect/>
          </a:stretch>
        </p:blipFill>
        <p:spPr bwMode="auto">
          <a:xfrm>
            <a:off x="990600" y="2362200"/>
            <a:ext cx="7646987" cy="3810000"/>
          </a:xfrm>
          <a:prstGeom prst="rect">
            <a:avLst/>
          </a:prstGeom>
          <a:noFill/>
          <a:ln>
            <a:noFill/>
          </a:ln>
        </p:spPr>
      </p:pic>
      <p:sp>
        <p:nvSpPr>
          <p:cNvPr id="3" name="Content Placeholder 2"/>
          <p:cNvSpPr>
            <a:spLocks noGrp="1"/>
          </p:cNvSpPr>
          <p:nvPr>
            <p:ph idx="1"/>
          </p:nvPr>
        </p:nvSpPr>
        <p:spPr>
          <a:xfrm>
            <a:off x="457200" y="1371600"/>
            <a:ext cx="8077200" cy="1066800"/>
          </a:xfrm>
        </p:spPr>
        <p:txBody>
          <a:bodyPr>
            <a:normAutofit fontScale="92500" lnSpcReduction="10000"/>
          </a:bodyPr>
          <a:lstStyle/>
          <a:p>
            <a:pPr eaLnBrk="1" hangingPunct="1">
              <a:lnSpc>
                <a:spcPct val="90000"/>
              </a:lnSpc>
              <a:buFont typeface="Wingdings 2" pitchFamily="18" charset="2"/>
              <a:buNone/>
              <a:defRPr/>
            </a:pPr>
            <a:r>
              <a:rPr lang="en-US" dirty="0" smtClean="0"/>
              <a:t>	</a:t>
            </a:r>
            <a:r>
              <a:rPr lang="en-US" sz="4500" dirty="0" smtClean="0"/>
              <a:t> </a:t>
            </a:r>
            <a:r>
              <a:rPr lang="en-US" sz="3000" dirty="0" smtClean="0">
                <a:latin typeface="Arial" pitchFamily="34" charset="0"/>
                <a:cs typeface="Arial" pitchFamily="34" charset="0"/>
              </a:rPr>
              <a:t>Man interacts with the world using his</a:t>
            </a:r>
          </a:p>
          <a:p>
            <a:pPr eaLnBrk="1" hangingPunct="1">
              <a:lnSpc>
                <a:spcPct val="90000"/>
              </a:lnSpc>
              <a:buFont typeface="Wingdings 2" pitchFamily="18" charset="2"/>
              <a:buNone/>
              <a:defRPr/>
            </a:pPr>
            <a:r>
              <a:rPr lang="en-US" sz="3000" dirty="0" smtClean="0">
                <a:latin typeface="Arial" pitchFamily="34" charset="0"/>
                <a:cs typeface="Arial" pitchFamily="34" charset="0"/>
              </a:rPr>
              <a:t>    five senses and limb movements</a:t>
            </a:r>
          </a:p>
        </p:txBody>
      </p:sp>
      <p:sp>
        <p:nvSpPr>
          <p:cNvPr id="8" name="Date Placeholder 7"/>
          <p:cNvSpPr>
            <a:spLocks noGrp="1"/>
          </p:cNvSpPr>
          <p:nvPr>
            <p:ph type="dt" sz="half" idx="10"/>
          </p:nvPr>
        </p:nvSpPr>
        <p:spPr/>
        <p:txBody>
          <a:bodyPr/>
          <a:lstStyle/>
          <a:p>
            <a:pPr>
              <a:defRPr/>
            </a:pPr>
            <a:fld id="{3C1383C7-4276-46B7-9E53-00D6DA679C5D}"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3</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152400"/>
            <a:ext cx="6705600" cy="1905000"/>
          </a:xfrm>
          <a:prstGeom prst="rect">
            <a:avLst/>
          </a:prstGeom>
        </p:spPr>
        <p:txBody>
          <a:bodyPr/>
          <a:lstStyle/>
          <a:p>
            <a:pPr fontAlgn="auto">
              <a:spcAft>
                <a:spcPts val="0"/>
              </a:spcAft>
              <a:defRPr/>
            </a:pPr>
            <a:r>
              <a:rPr lang="en-US" sz="8800" b="1" cap="all"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a typeface="+mj-ea"/>
                <a:cs typeface="+mj-cs"/>
              </a:rPr>
              <a:t>Any……???</a:t>
            </a:r>
            <a:br>
              <a:rPr lang="en-US" sz="8800" b="1" cap="all"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a typeface="+mj-ea"/>
                <a:cs typeface="+mj-cs"/>
              </a:rPr>
            </a:br>
            <a:endParaRPr lang="en-US" sz="8000" cap="all" dirty="0">
              <a:solidFill>
                <a:schemeClr val="tx2"/>
              </a:solidFill>
              <a:effectLst>
                <a:reflection blurRad="12700" stA="48000" endA="300" endPos="55000" dir="5400000" sy="-90000" algn="bl" rotWithShape="0"/>
              </a:effectLst>
              <a:latin typeface="+mj-lt"/>
              <a:ea typeface="+mj-ea"/>
              <a:cs typeface="+mj-cs"/>
            </a:endParaRPr>
          </a:p>
        </p:txBody>
      </p:sp>
      <p:sp>
        <p:nvSpPr>
          <p:cNvPr id="5" name="Rectangle 4"/>
          <p:cNvSpPr/>
          <p:nvPr/>
        </p:nvSpPr>
        <p:spPr>
          <a:xfrm>
            <a:off x="2971800" y="4801850"/>
            <a:ext cx="6934200" cy="1446550"/>
          </a:xfrm>
          <a:prstGeom prst="rect">
            <a:avLst/>
          </a:prstGeom>
          <a:noFill/>
        </p:spPr>
        <p:txBody>
          <a:bodyPr>
            <a:spAutoFit/>
          </a:bodyPr>
          <a:lstStyle/>
          <a:p>
            <a:pPr algn="ctr" fontAlgn="auto">
              <a:spcBef>
                <a:spcPts val="0"/>
              </a:spcBef>
              <a:spcAft>
                <a:spcPts val="0"/>
              </a:spcAft>
              <a:defRPr/>
            </a:pPr>
            <a:r>
              <a:rPr lang="en-US" sz="8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Thank u…</a:t>
            </a:r>
          </a:p>
        </p:txBody>
      </p:sp>
      <p:pic>
        <p:nvPicPr>
          <p:cNvPr id="6" name="Picture 2"/>
          <p:cNvPicPr>
            <a:picLocks noChangeAspect="1" noChangeArrowheads="1"/>
          </p:cNvPicPr>
          <p:nvPr/>
        </p:nvPicPr>
        <p:blipFill>
          <a:blip r:embed="rId2"/>
          <a:srcRect/>
          <a:stretch>
            <a:fillRect/>
          </a:stretch>
        </p:blipFill>
        <p:spPr bwMode="auto">
          <a:xfrm>
            <a:off x="3962400" y="1447800"/>
            <a:ext cx="4343400" cy="3489325"/>
          </a:xfrm>
          <a:prstGeom prst="rect">
            <a:avLst/>
          </a:prstGeom>
          <a:noFill/>
          <a:ln w="9525">
            <a:noFill/>
            <a:miter lim="800000"/>
            <a:headEnd/>
            <a:tailEnd/>
          </a:ln>
        </p:spPr>
      </p:pic>
      <p:sp>
        <p:nvSpPr>
          <p:cNvPr id="10" name="Date Placeholder 9"/>
          <p:cNvSpPr>
            <a:spLocks noGrp="1"/>
          </p:cNvSpPr>
          <p:nvPr>
            <p:ph type="dt" sz="half" idx="10"/>
          </p:nvPr>
        </p:nvSpPr>
        <p:spPr/>
        <p:txBody>
          <a:bodyPr/>
          <a:lstStyle/>
          <a:p>
            <a:pPr>
              <a:defRPr/>
            </a:pPr>
            <a:fld id="{B14156A0-4389-4B08-8D9A-FD041E4B47F0}" type="datetime2">
              <a:rPr lang="en-US" smtClean="0"/>
              <a:pPr>
                <a:defRPr/>
              </a:pPr>
              <a:t>Monday, June 04, 2012</a:t>
            </a:fld>
            <a:endParaRPr lang="en-US"/>
          </a:p>
        </p:txBody>
      </p:sp>
      <p:sp>
        <p:nvSpPr>
          <p:cNvPr id="11" name="Slide Number Placeholder 10"/>
          <p:cNvSpPr>
            <a:spLocks noGrp="1"/>
          </p:cNvSpPr>
          <p:nvPr>
            <p:ph type="sldNum" sz="quarter" idx="12"/>
          </p:nvPr>
        </p:nvSpPr>
        <p:spPr/>
        <p:txBody>
          <a:bodyPr/>
          <a:lstStyle/>
          <a:p>
            <a:pPr>
              <a:defRPr/>
            </a:pPr>
            <a:fld id="{07486E83-A9DE-49A6-98E9-0FBFFD94F00C}" type="slidenum">
              <a:rPr lang="en-US" smtClean="0"/>
              <a:pPr>
                <a:defRPr/>
              </a:pPr>
              <a:t>30</a:t>
            </a:fld>
            <a:endParaRPr lang="en-US"/>
          </a:p>
        </p:txBody>
      </p:sp>
      <p:sp>
        <p:nvSpPr>
          <p:cNvPr id="12" name="Footer Placeholder 11"/>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3000"/>
                                        <p:tgtEl>
                                          <p:spTgt spid="4"/>
                                        </p:tgtEl>
                                      </p:cBhvr>
                                    </p:animEffect>
                                  </p:childTnLst>
                                </p:cTn>
                              </p:par>
                              <p:par>
                                <p:cTn id="8" presetID="53"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2000" fill="hold"/>
                                        <p:tgtEl>
                                          <p:spTgt spid="6"/>
                                        </p:tgtEl>
                                        <p:attrNameLst>
                                          <p:attrName>ppt_w</p:attrName>
                                        </p:attrNameLst>
                                      </p:cBhvr>
                                      <p:tavLst>
                                        <p:tav tm="0">
                                          <p:val>
                                            <p:fltVal val="0"/>
                                          </p:val>
                                        </p:tav>
                                        <p:tav tm="100000">
                                          <p:val>
                                            <p:strVal val="#ppt_w"/>
                                          </p:val>
                                        </p:tav>
                                      </p:tavLst>
                                    </p:anim>
                                    <p:anim calcmode="lin" valueType="num">
                                      <p:cBhvr>
                                        <p:cTn id="11" dur="2000" fill="hold"/>
                                        <p:tgtEl>
                                          <p:spTgt spid="6"/>
                                        </p:tgtEl>
                                        <p:attrNameLst>
                                          <p:attrName>ppt_h</p:attrName>
                                        </p:attrNameLst>
                                      </p:cBhvr>
                                      <p:tavLst>
                                        <p:tav tm="0">
                                          <p:val>
                                            <p:fltVal val="0"/>
                                          </p:val>
                                        </p:tav>
                                        <p:tav tm="100000">
                                          <p:val>
                                            <p:strVal val="#ppt_h"/>
                                          </p:val>
                                        </p:tav>
                                      </p:tavLst>
                                    </p:anim>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Effect transition="in" filter="fad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762000" y="457200"/>
            <a:ext cx="7620000" cy="933450"/>
          </a:xfrm>
        </p:spPr>
        <p:txBody>
          <a:bodyPr>
            <a:normAutofit fontScale="90000"/>
          </a:bodyPr>
          <a:lstStyle/>
          <a:p>
            <a:pPr eaLnBrk="1" hangingPunct="1">
              <a:defRPr/>
            </a:pPr>
            <a:r>
              <a:rPr lang="en-US" sz="4000" b="1" dirty="0" smtClean="0">
                <a:effectLst>
                  <a:outerShdw blurRad="38100" dist="38100" dir="2700000" algn="tl">
                    <a:srgbClr val="C0C0C0"/>
                  </a:outerShdw>
                </a:effectLst>
              </a:rPr>
              <a:t>  </a:t>
            </a:r>
            <a:r>
              <a:rPr lang="en-US" sz="4000" u="sng" dirty="0" smtClean="0">
                <a:solidFill>
                  <a:schemeClr val="tx1"/>
                </a:solidFill>
                <a:effectLst>
                  <a:outerShdw blurRad="38100" dist="38100" dir="2700000" algn="tl">
                    <a:srgbClr val="C0C0C0"/>
                  </a:outerShdw>
                </a:effectLst>
                <a:latin typeface="Algerian" pitchFamily="82" charset="0"/>
              </a:rPr>
              <a:t>THOUGHTS  </a:t>
            </a:r>
            <a:r>
              <a:rPr lang="en-US" sz="4000" i="1" u="sng" dirty="0" smtClean="0">
                <a:solidFill>
                  <a:schemeClr val="tx1"/>
                </a:solidFill>
                <a:effectLst>
                  <a:outerShdw blurRad="38100" dist="38100" dir="2700000" algn="tl">
                    <a:srgbClr val="C0C0C0"/>
                  </a:outerShdw>
                </a:effectLst>
                <a:latin typeface="Algerian" pitchFamily="82" charset="0"/>
              </a:rPr>
              <a:t>faster than</a:t>
            </a:r>
            <a:r>
              <a:rPr lang="en-US" sz="4000" u="sng" dirty="0" smtClean="0">
                <a:solidFill>
                  <a:schemeClr val="tx1"/>
                </a:solidFill>
                <a:effectLst>
                  <a:outerShdw blurRad="38100" dist="38100" dir="2700000" algn="tl">
                    <a:srgbClr val="C0C0C0"/>
                  </a:outerShdw>
                </a:effectLst>
                <a:latin typeface="Algerian" pitchFamily="82" charset="0"/>
              </a:rPr>
              <a:t>    </a:t>
            </a:r>
            <a:br>
              <a:rPr lang="en-US" sz="4000" u="sng" dirty="0" smtClean="0">
                <a:solidFill>
                  <a:schemeClr val="tx1"/>
                </a:solidFill>
                <a:effectLst>
                  <a:outerShdw blurRad="38100" dist="38100" dir="2700000" algn="tl">
                    <a:srgbClr val="C0C0C0"/>
                  </a:outerShdw>
                </a:effectLst>
                <a:latin typeface="Algerian" pitchFamily="82" charset="0"/>
              </a:rPr>
            </a:br>
            <a:r>
              <a:rPr lang="en-US" sz="4000" dirty="0" smtClean="0">
                <a:solidFill>
                  <a:schemeClr val="tx1"/>
                </a:solidFill>
                <a:effectLst>
                  <a:outerShdw blurRad="38100" dist="38100" dir="2700000" algn="tl">
                    <a:srgbClr val="C0C0C0"/>
                  </a:outerShdw>
                </a:effectLst>
                <a:latin typeface="Algerian" pitchFamily="82" charset="0"/>
              </a:rPr>
              <a:t>  </a:t>
            </a:r>
            <a:r>
              <a:rPr lang="en-US" sz="4000" u="sng" dirty="0" smtClean="0">
                <a:solidFill>
                  <a:schemeClr val="tx1"/>
                </a:solidFill>
                <a:effectLst>
                  <a:outerShdw blurRad="38100" dist="38100" dir="2700000" algn="tl">
                    <a:srgbClr val="C0C0C0"/>
                  </a:outerShdw>
                </a:effectLst>
                <a:latin typeface="Algerian" pitchFamily="82" charset="0"/>
              </a:rPr>
              <a:t> ACTIONS</a:t>
            </a:r>
          </a:p>
        </p:txBody>
      </p:sp>
      <p:sp>
        <p:nvSpPr>
          <p:cNvPr id="10243" name="Content Placeholder 2"/>
          <p:cNvSpPr>
            <a:spLocks noGrp="1"/>
          </p:cNvSpPr>
          <p:nvPr>
            <p:ph idx="1"/>
          </p:nvPr>
        </p:nvSpPr>
        <p:spPr>
          <a:xfrm>
            <a:off x="685800" y="1752600"/>
            <a:ext cx="3962400" cy="3779838"/>
          </a:xfrm>
        </p:spPr>
        <p:txBody>
          <a:bodyPr/>
          <a:lstStyle/>
          <a:p>
            <a:pPr eaLnBrk="1" hangingPunct="1">
              <a:buClrTx/>
              <a:buFont typeface="Wingdings" pitchFamily="2" charset="2"/>
              <a:buChar char="Ø"/>
            </a:pPr>
            <a:r>
              <a:rPr lang="en-US" sz="2400" dirty="0" smtClean="0">
                <a:latin typeface="Arial" pitchFamily="34" charset="0"/>
                <a:cs typeface="Arial" pitchFamily="34" charset="0"/>
              </a:rPr>
              <a:t>Actions are mechanical movements while thoughts are electrical impulses.</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Thoughts are  faster than actions</a:t>
            </a:r>
          </a:p>
          <a:p>
            <a:pPr eaLnBrk="1" hangingPunct="1">
              <a:buClrTx/>
              <a:buFont typeface="Wingdings" pitchFamily="2" charset="2"/>
              <a:buChar char="Ø"/>
            </a:pPr>
            <a:endParaRPr lang="en-US" sz="2400" dirty="0" smtClean="0">
              <a:latin typeface="Arial" pitchFamily="34" charset="0"/>
              <a:cs typeface="Arial" pitchFamily="34" charset="0"/>
            </a:endParaRPr>
          </a:p>
          <a:p>
            <a:pPr eaLnBrk="1" hangingPunct="1">
              <a:buClrTx/>
              <a:buFont typeface="Wingdings" pitchFamily="2" charset="2"/>
              <a:buChar char="Ø"/>
            </a:pPr>
            <a:r>
              <a:rPr lang="en-US" sz="2400" dirty="0" smtClean="0">
                <a:latin typeface="Arial" pitchFamily="34" charset="0"/>
                <a:cs typeface="Arial" pitchFamily="34" charset="0"/>
              </a:rPr>
              <a:t>So direct interaction with the world through thoughts would be faster</a:t>
            </a:r>
            <a:r>
              <a:rPr lang="en-US" sz="2400" dirty="0" smtClean="0">
                <a:latin typeface="Arial Unicode MS" pitchFamily="34" charset="-128"/>
              </a:rPr>
              <a:t>.</a:t>
            </a:r>
          </a:p>
        </p:txBody>
      </p:sp>
      <p:pic>
        <p:nvPicPr>
          <p:cNvPr id="10244" name="Picture 3" descr="brain-763982-11.jpg"/>
          <p:cNvPicPr>
            <a:picLocks noChangeAspect="1"/>
          </p:cNvPicPr>
          <p:nvPr/>
        </p:nvPicPr>
        <p:blipFill>
          <a:blip r:embed="rId3"/>
          <a:srcRect/>
          <a:stretch>
            <a:fillRect/>
          </a:stretch>
        </p:blipFill>
        <p:spPr bwMode="auto">
          <a:xfrm>
            <a:off x="4724400" y="1600200"/>
            <a:ext cx="3886200" cy="4406900"/>
          </a:xfrm>
          <a:prstGeom prst="rect">
            <a:avLst/>
          </a:prstGeom>
          <a:noFill/>
          <a:ln w="9525">
            <a:noFill/>
            <a:miter lim="800000"/>
            <a:headEnd/>
            <a:tailEnd/>
          </a:ln>
        </p:spPr>
      </p:pic>
      <p:sp>
        <p:nvSpPr>
          <p:cNvPr id="8" name="Date Placeholder 7"/>
          <p:cNvSpPr>
            <a:spLocks noGrp="1"/>
          </p:cNvSpPr>
          <p:nvPr>
            <p:ph type="dt" sz="half" idx="10"/>
          </p:nvPr>
        </p:nvSpPr>
        <p:spPr/>
        <p:txBody>
          <a:bodyPr/>
          <a:lstStyle/>
          <a:p>
            <a:pPr>
              <a:defRPr/>
            </a:pPr>
            <a:fld id="{D154CF0A-9ED5-4F17-AFFF-DB03E94E53B0}"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4</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381000"/>
            <a:ext cx="8305800" cy="533400"/>
          </a:xfrm>
        </p:spPr>
        <p:txBody>
          <a:bodyPr>
            <a:noAutofit/>
          </a:bodyPr>
          <a:lstStyle/>
          <a:p>
            <a:pPr algn="ctr" eaLnBrk="1" hangingPunct="1"/>
            <a:r>
              <a:rPr lang="en-US" sz="3600" u="sng" dirty="0" smtClean="0">
                <a:solidFill>
                  <a:schemeClr val="tx1"/>
                </a:solidFill>
                <a:latin typeface="Algerian" pitchFamily="82" charset="0"/>
              </a:rPr>
              <a:t>Brain Computer Interface</a:t>
            </a:r>
          </a:p>
        </p:txBody>
      </p:sp>
      <p:sp>
        <p:nvSpPr>
          <p:cNvPr id="14339" name="Content Placeholder 2"/>
          <p:cNvSpPr>
            <a:spLocks noGrp="1"/>
          </p:cNvSpPr>
          <p:nvPr>
            <p:ph idx="1"/>
          </p:nvPr>
        </p:nvSpPr>
        <p:spPr/>
        <p:txBody>
          <a:bodyPr/>
          <a:lstStyle/>
          <a:p>
            <a:pPr algn="just" eaLnBrk="1" hangingPunct="1"/>
            <a:r>
              <a:rPr lang="en-US" sz="2400" dirty="0" smtClean="0">
                <a:latin typeface="Arial" pitchFamily="34" charset="0"/>
                <a:cs typeface="Arial" pitchFamily="34" charset="0"/>
              </a:rPr>
              <a:t>Brain-computer interface (BCI) is a fast-growing emergent technology in which researchers aim to build a direct channel between the human brain and the computer.</a:t>
            </a:r>
          </a:p>
        </p:txBody>
      </p:sp>
      <p:sp>
        <p:nvSpPr>
          <p:cNvPr id="14340" name="TextBox 4"/>
          <p:cNvSpPr txBox="1">
            <a:spLocks noChangeArrowheads="1"/>
          </p:cNvSpPr>
          <p:nvPr/>
        </p:nvSpPr>
        <p:spPr bwMode="auto">
          <a:xfrm>
            <a:off x="6553200" y="3505200"/>
            <a:ext cx="2209800" cy="1938338"/>
          </a:xfrm>
          <a:prstGeom prst="rect">
            <a:avLst/>
          </a:prstGeom>
          <a:noFill/>
          <a:ln w="9525">
            <a:noFill/>
            <a:miter lim="800000"/>
            <a:headEnd/>
            <a:tailEnd/>
          </a:ln>
        </p:spPr>
        <p:txBody>
          <a:bodyPr>
            <a:spAutoFit/>
          </a:bodyPr>
          <a:lstStyle/>
          <a:p>
            <a:r>
              <a:rPr lang="en-US" sz="2400" dirty="0">
                <a:latin typeface="Constantia" pitchFamily="18" charset="0"/>
              </a:rPr>
              <a:t>BCI- The Ultimate in Human Computer Interfacing</a:t>
            </a:r>
          </a:p>
        </p:txBody>
      </p:sp>
      <p:pic>
        <p:nvPicPr>
          <p:cNvPr id="14341" name="Picture 8"/>
          <p:cNvPicPr>
            <a:picLocks noChangeAspect="1" noChangeArrowheads="1"/>
          </p:cNvPicPr>
          <p:nvPr/>
        </p:nvPicPr>
        <p:blipFill>
          <a:blip r:embed="rId3"/>
          <a:srcRect/>
          <a:stretch>
            <a:fillRect/>
          </a:stretch>
        </p:blipFill>
        <p:spPr bwMode="auto">
          <a:xfrm>
            <a:off x="1066800" y="3352800"/>
            <a:ext cx="5410200" cy="2124075"/>
          </a:xfrm>
          <a:prstGeom prst="rect">
            <a:avLst/>
          </a:prstGeom>
          <a:noFill/>
          <a:ln w="9525">
            <a:noFill/>
            <a:miter lim="800000"/>
            <a:headEnd/>
            <a:tailEnd/>
          </a:ln>
        </p:spPr>
      </p:pic>
      <p:sp>
        <p:nvSpPr>
          <p:cNvPr id="9" name="Date Placeholder 8"/>
          <p:cNvSpPr>
            <a:spLocks noGrp="1"/>
          </p:cNvSpPr>
          <p:nvPr>
            <p:ph type="dt" sz="half" idx="10"/>
          </p:nvPr>
        </p:nvSpPr>
        <p:spPr/>
        <p:txBody>
          <a:bodyPr/>
          <a:lstStyle/>
          <a:p>
            <a:pPr>
              <a:defRPr/>
            </a:pPr>
            <a:fld id="{F1010792-4832-4182-BEC2-F92EE104FE3A}" type="datetime2">
              <a:rPr lang="en-US" smtClean="0"/>
              <a:pPr>
                <a:defRPr/>
              </a:pPr>
              <a:t>Monday, June 04, 2012</a:t>
            </a:fld>
            <a:endParaRPr lang="en-US"/>
          </a:p>
        </p:txBody>
      </p:sp>
      <p:sp>
        <p:nvSpPr>
          <p:cNvPr id="10" name="Slide Number Placeholder 9"/>
          <p:cNvSpPr>
            <a:spLocks noGrp="1"/>
          </p:cNvSpPr>
          <p:nvPr>
            <p:ph type="sldNum" sz="quarter" idx="12"/>
          </p:nvPr>
        </p:nvSpPr>
        <p:spPr/>
        <p:txBody>
          <a:bodyPr/>
          <a:lstStyle/>
          <a:p>
            <a:pPr>
              <a:defRPr/>
            </a:pPr>
            <a:fld id="{07486E83-A9DE-49A6-98E9-0FBFFD94F00C}" type="slidenum">
              <a:rPr lang="en-US" smtClean="0"/>
              <a:pPr>
                <a:defRPr/>
              </a:pPr>
              <a:t>5</a:t>
            </a:fld>
            <a:endParaRPr lang="en-US"/>
          </a:p>
        </p:txBody>
      </p:sp>
      <p:sp>
        <p:nvSpPr>
          <p:cNvPr id="11" name="Footer Placeholder 10"/>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4294967295"/>
          </p:nvPr>
        </p:nvSpPr>
        <p:spPr>
          <a:xfrm>
            <a:off x="609600" y="6245225"/>
            <a:ext cx="1981200" cy="476250"/>
          </a:xfrm>
          <a:prstGeom prst="rect">
            <a:avLst/>
          </a:prstGeom>
          <a:noFill/>
        </p:spPr>
        <p:txBody>
          <a:bodyPr/>
          <a:lstStyle/>
          <a:p>
            <a:fld id="{CD7FB5BE-68A6-4BA1-88E4-5AC71B1C63D0}" type="datetime2">
              <a:rPr lang="en-US" smtClean="0"/>
              <a:pPr/>
              <a:t>Monday, June 04, 2012</a:t>
            </a:fld>
            <a:endParaRPr lang="en-US" dirty="0"/>
          </a:p>
        </p:txBody>
      </p:sp>
      <p:sp>
        <p:nvSpPr>
          <p:cNvPr id="5123" name="Footer Placeholder 4"/>
          <p:cNvSpPr>
            <a:spLocks noGrp="1"/>
          </p:cNvSpPr>
          <p:nvPr>
            <p:ph type="ftr" sz="quarter" idx="4294967295"/>
          </p:nvPr>
        </p:nvSpPr>
        <p:spPr>
          <a:xfrm>
            <a:off x="3124200" y="6245225"/>
            <a:ext cx="2895600" cy="476250"/>
          </a:xfrm>
          <a:prstGeom prst="rect">
            <a:avLst/>
          </a:prstGeom>
          <a:noFill/>
        </p:spPr>
        <p:txBody>
          <a:bodyPr/>
          <a:lstStyle/>
          <a:p>
            <a:r>
              <a:rPr lang="en-US" smtClean="0"/>
              <a:t>BCI</a:t>
            </a:r>
            <a:endParaRPr lang="en-US" dirty="0"/>
          </a:p>
        </p:txBody>
      </p:sp>
      <p:sp>
        <p:nvSpPr>
          <p:cNvPr id="5124" name="Slide Number Placeholder 5"/>
          <p:cNvSpPr>
            <a:spLocks noGrp="1"/>
          </p:cNvSpPr>
          <p:nvPr>
            <p:ph type="sldNum" sz="quarter" idx="4294967295"/>
          </p:nvPr>
        </p:nvSpPr>
        <p:spPr>
          <a:xfrm>
            <a:off x="6553200" y="6245225"/>
            <a:ext cx="1981200" cy="476250"/>
          </a:xfrm>
          <a:prstGeom prst="rect">
            <a:avLst/>
          </a:prstGeom>
          <a:noFill/>
        </p:spPr>
        <p:txBody>
          <a:bodyPr/>
          <a:lstStyle/>
          <a:p>
            <a:r>
              <a:rPr lang="en-US" dirty="0" smtClean="0"/>
              <a:t>6</a:t>
            </a:r>
          </a:p>
        </p:txBody>
      </p:sp>
      <p:sp>
        <p:nvSpPr>
          <p:cNvPr id="5125" name="Rectangle 2"/>
          <p:cNvSpPr>
            <a:spLocks noGrp="1" noChangeArrowheads="1"/>
          </p:cNvSpPr>
          <p:nvPr>
            <p:ph type="title"/>
          </p:nvPr>
        </p:nvSpPr>
        <p:spPr>
          <a:xfrm>
            <a:off x="533400" y="152400"/>
            <a:ext cx="8001000" cy="1216025"/>
          </a:xfrm>
        </p:spPr>
        <p:txBody>
          <a:bodyPr>
            <a:normAutofit/>
          </a:bodyPr>
          <a:lstStyle/>
          <a:p>
            <a:pPr eaLnBrk="1" hangingPunct="1"/>
            <a:r>
              <a:rPr lang="en-US" sz="3600" dirty="0" smtClean="0">
                <a:solidFill>
                  <a:schemeClr val="tx1"/>
                </a:solidFill>
                <a:latin typeface="Algerian" pitchFamily="82" charset="0"/>
              </a:rPr>
              <a:t>    </a:t>
            </a:r>
            <a:r>
              <a:rPr lang="en-US" sz="3600" u="sng" dirty="0" smtClean="0">
                <a:solidFill>
                  <a:schemeClr val="tx1"/>
                </a:solidFill>
                <a:latin typeface="Algerian" pitchFamily="82" charset="0"/>
              </a:rPr>
              <a:t>Components of BCI</a:t>
            </a:r>
          </a:p>
        </p:txBody>
      </p:sp>
      <p:sp>
        <p:nvSpPr>
          <p:cNvPr id="5126" name="Rectangle 3"/>
          <p:cNvSpPr>
            <a:spLocks noGrp="1" noChangeArrowheads="1"/>
          </p:cNvSpPr>
          <p:nvPr>
            <p:ph type="body" idx="1"/>
          </p:nvPr>
        </p:nvSpPr>
        <p:spPr>
          <a:xfrm>
            <a:off x="0" y="1752600"/>
            <a:ext cx="8001000" cy="4267200"/>
          </a:xfrm>
        </p:spPr>
        <p:txBody>
          <a:bodyPr/>
          <a:lstStyle/>
          <a:p>
            <a:pPr lvl="1" eaLnBrk="1" hangingPunct="1">
              <a:lnSpc>
                <a:spcPct val="80000"/>
              </a:lnSpc>
              <a:buClr>
                <a:schemeClr val="tx1"/>
              </a:buClr>
              <a:buFont typeface="Wingdings" pitchFamily="2" charset="2"/>
              <a:buNone/>
            </a:pPr>
            <a:endParaRPr lang="en-US" sz="1800" dirty="0" smtClean="0"/>
          </a:p>
          <a:p>
            <a:pPr lvl="1" eaLnBrk="1" hangingPunct="1">
              <a:lnSpc>
                <a:spcPct val="80000"/>
              </a:lnSpc>
              <a:buClr>
                <a:schemeClr val="tx1"/>
              </a:buClr>
              <a:buFont typeface="Wingdings" pitchFamily="2" charset="2"/>
              <a:buNone/>
            </a:pPr>
            <a:r>
              <a:rPr lang="en-US" sz="1000" dirty="0" smtClean="0"/>
              <a:t> </a:t>
            </a:r>
          </a:p>
        </p:txBody>
      </p:sp>
      <p:pic>
        <p:nvPicPr>
          <p:cNvPr id="5127" name="Picture 4" descr="image001"/>
          <p:cNvPicPr>
            <a:picLocks noChangeAspect="1" noChangeArrowheads="1" noCrop="1"/>
          </p:cNvPicPr>
          <p:nvPr/>
        </p:nvPicPr>
        <p:blipFill>
          <a:blip r:embed="rId3"/>
          <a:srcRect/>
          <a:stretch>
            <a:fillRect/>
          </a:stretch>
        </p:blipFill>
        <p:spPr bwMode="auto">
          <a:xfrm>
            <a:off x="1143000" y="1752600"/>
            <a:ext cx="3962400" cy="3124200"/>
          </a:xfrm>
          <a:prstGeom prst="rect">
            <a:avLst/>
          </a:prstGeom>
          <a:noFill/>
          <a:ln w="9525">
            <a:noFill/>
            <a:miter lim="800000"/>
            <a:headEnd/>
            <a:tailEnd/>
          </a:ln>
        </p:spPr>
      </p:pic>
      <p:sp>
        <p:nvSpPr>
          <p:cNvPr id="10" name="TextBox 9"/>
          <p:cNvSpPr txBox="1"/>
          <p:nvPr/>
        </p:nvSpPr>
        <p:spPr>
          <a:xfrm>
            <a:off x="4800600" y="1600200"/>
            <a:ext cx="4724400" cy="4062651"/>
          </a:xfrm>
          <a:prstGeom prst="rect">
            <a:avLst/>
          </a:prstGeom>
          <a:noFill/>
        </p:spPr>
        <p:txBody>
          <a:bodyPr wrap="square" rtlCol="0">
            <a:spAutoFit/>
          </a:bodyPr>
          <a:lstStyle/>
          <a:p>
            <a:pPr lvl="1">
              <a:buFont typeface="Wingdings" pitchFamily="2" charset="2"/>
              <a:buChar char="Ø"/>
            </a:pPr>
            <a:r>
              <a:rPr lang="en-US" sz="2400" dirty="0" smtClean="0"/>
              <a:t>Generation of </a:t>
            </a:r>
          </a:p>
          <a:p>
            <a:pPr lvl="1"/>
            <a:r>
              <a:rPr lang="en-US" sz="2400" dirty="0" smtClean="0"/>
              <a:t>    signals from brain</a:t>
            </a:r>
          </a:p>
          <a:p>
            <a:pPr lvl="1"/>
            <a:endParaRPr lang="en-US" sz="2400" dirty="0" smtClean="0"/>
          </a:p>
          <a:p>
            <a:pPr lvl="1">
              <a:buFont typeface="Wingdings" pitchFamily="2" charset="2"/>
              <a:buChar char="Ø"/>
            </a:pPr>
            <a:r>
              <a:rPr lang="en-US" sz="2400" dirty="0" smtClean="0"/>
              <a:t>Preprocessing,</a:t>
            </a:r>
          </a:p>
          <a:p>
            <a:pPr lvl="1">
              <a:buFont typeface="Wingdings" pitchFamily="2" charset="2"/>
              <a:buChar char="Ø"/>
            </a:pPr>
            <a:endParaRPr lang="en-US" sz="2400" dirty="0" smtClean="0"/>
          </a:p>
          <a:p>
            <a:pPr lvl="1">
              <a:buFont typeface="Wingdings" pitchFamily="2" charset="2"/>
              <a:buChar char="Ø"/>
            </a:pPr>
            <a:r>
              <a:rPr lang="en-US" sz="2400" dirty="0" smtClean="0"/>
              <a:t>Feature extraction,</a:t>
            </a:r>
          </a:p>
          <a:p>
            <a:pPr lvl="1">
              <a:buFont typeface="Wingdings" pitchFamily="2" charset="2"/>
              <a:buChar char="Ø"/>
            </a:pPr>
            <a:endParaRPr lang="en-US" sz="2400" dirty="0" smtClean="0"/>
          </a:p>
          <a:p>
            <a:pPr lvl="1">
              <a:buFont typeface="Wingdings" pitchFamily="2" charset="2"/>
              <a:buChar char="Ø"/>
            </a:pPr>
            <a:r>
              <a:rPr lang="en-US" sz="2400" dirty="0" smtClean="0"/>
              <a:t>Classification,</a:t>
            </a:r>
          </a:p>
          <a:p>
            <a:pPr lvl="1">
              <a:buFont typeface="Wingdings" pitchFamily="2" charset="2"/>
              <a:buChar char="Ø"/>
            </a:pPr>
            <a:endParaRPr lang="en-US" sz="2400" dirty="0" smtClean="0"/>
          </a:p>
          <a:p>
            <a:pPr lvl="1">
              <a:buFont typeface="Wingdings" pitchFamily="2" charset="2"/>
              <a:buChar char="Ø"/>
            </a:pPr>
            <a:r>
              <a:rPr lang="en-US" sz="2400" dirty="0" smtClean="0"/>
              <a:t>Device control.</a:t>
            </a:r>
          </a:p>
          <a:p>
            <a:endParaRPr lang="en-U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ci_scheme"/>
          <p:cNvPicPr>
            <a:picLocks noChangeAspect="1" noChangeArrowheads="1"/>
          </p:cNvPicPr>
          <p:nvPr/>
        </p:nvPicPr>
        <p:blipFill>
          <a:blip r:embed="rId2"/>
          <a:srcRect/>
          <a:stretch>
            <a:fillRect/>
          </a:stretch>
        </p:blipFill>
        <p:spPr bwMode="auto">
          <a:xfrm>
            <a:off x="1752600" y="990600"/>
            <a:ext cx="6096000" cy="4876800"/>
          </a:xfrm>
          <a:prstGeom prst="rect">
            <a:avLst/>
          </a:prstGeom>
          <a:noFill/>
          <a:ln w="9525">
            <a:noFill/>
            <a:miter lim="800000"/>
            <a:headEnd/>
            <a:tailEnd/>
          </a:ln>
        </p:spPr>
      </p:pic>
      <p:sp>
        <p:nvSpPr>
          <p:cNvPr id="4" name="Text Box 3"/>
          <p:cNvSpPr txBox="1">
            <a:spLocks noChangeArrowheads="1"/>
          </p:cNvSpPr>
          <p:nvPr/>
        </p:nvSpPr>
        <p:spPr bwMode="auto">
          <a:xfrm>
            <a:off x="914400" y="228600"/>
            <a:ext cx="4876800" cy="1061829"/>
          </a:xfrm>
          <a:prstGeom prst="rect">
            <a:avLst/>
          </a:prstGeom>
          <a:noFill/>
          <a:ln w="9525">
            <a:noFill/>
            <a:miter lim="800000"/>
            <a:headEnd/>
            <a:tailEnd/>
          </a:ln>
        </p:spPr>
        <p:txBody>
          <a:bodyPr>
            <a:spAutoFit/>
          </a:bodyPr>
          <a:lstStyle/>
          <a:p>
            <a:pPr algn="ctr">
              <a:spcBef>
                <a:spcPct val="50000"/>
              </a:spcBef>
            </a:pPr>
            <a:r>
              <a:rPr lang="en-US" sz="3600" u="sng" dirty="0" smtClean="0">
                <a:latin typeface="Algerian" pitchFamily="82" charset="0"/>
              </a:rPr>
              <a:t>Generic BCI System</a:t>
            </a:r>
            <a:endParaRPr lang="en-US" sz="3600" u="sng" dirty="0">
              <a:latin typeface="Algerian" pitchFamily="82" charset="0"/>
            </a:endParaRPr>
          </a:p>
          <a:p>
            <a:pPr algn="ctr">
              <a:spcBef>
                <a:spcPct val="50000"/>
              </a:spcBef>
            </a:pPr>
            <a:endParaRPr lang="en-US" dirty="0"/>
          </a:p>
        </p:txBody>
      </p:sp>
      <p:sp>
        <p:nvSpPr>
          <p:cNvPr id="8" name="Date Placeholder 7"/>
          <p:cNvSpPr>
            <a:spLocks noGrp="1"/>
          </p:cNvSpPr>
          <p:nvPr>
            <p:ph type="dt" sz="half" idx="10"/>
          </p:nvPr>
        </p:nvSpPr>
        <p:spPr/>
        <p:txBody>
          <a:bodyPr/>
          <a:lstStyle/>
          <a:p>
            <a:pPr>
              <a:defRPr/>
            </a:pPr>
            <a:fld id="{45E033D9-AEE6-46FE-BF27-FE5C639E80A1}"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1910ADD6-B25E-48C4-A6E0-93C59D7F605E}" type="slidenum">
              <a:rPr lang="en-US" smtClean="0"/>
              <a:pPr>
                <a:defRPr/>
              </a:pPr>
              <a:t>7</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p:cNvSpPr>
          <p:nvPr/>
        </p:nvSpPr>
        <p:spPr bwMode="auto">
          <a:xfrm>
            <a:off x="990600" y="3048000"/>
            <a:ext cx="7924800" cy="3048000"/>
          </a:xfrm>
          <a:prstGeom prst="rect">
            <a:avLst/>
          </a:prstGeom>
          <a:noFill/>
          <a:ln w="9525">
            <a:noFill/>
            <a:miter lim="800000"/>
            <a:headEnd/>
            <a:tailEnd/>
          </a:ln>
        </p:spPr>
        <p:txBody>
          <a:bodyPr/>
          <a:lstStyle/>
          <a:p>
            <a:pPr marL="273050" indent="-273050">
              <a:spcBef>
                <a:spcPct val="20000"/>
              </a:spcBef>
              <a:buClr>
                <a:schemeClr val="tx1"/>
              </a:buClr>
              <a:buSzPct val="95000"/>
              <a:buFont typeface="Wingdings" pitchFamily="2" charset="2"/>
              <a:buChar char="Ø"/>
            </a:pPr>
            <a:r>
              <a:rPr lang="en-US" sz="2800" b="1" dirty="0">
                <a:cs typeface="Arial" pitchFamily="34" charset="0"/>
              </a:rPr>
              <a:t>EEG</a:t>
            </a:r>
            <a:r>
              <a:rPr lang="en-US" sz="2400" dirty="0">
                <a:cs typeface="Arial" pitchFamily="34" charset="0"/>
              </a:rPr>
              <a:t> 	- </a:t>
            </a:r>
            <a:r>
              <a:rPr lang="en-US" sz="2400" dirty="0" smtClean="0">
                <a:cs typeface="Arial" pitchFamily="34" charset="0"/>
              </a:rPr>
              <a:t>Electro encephalography</a:t>
            </a:r>
            <a:endParaRPr lang="en-US" sz="2400" dirty="0">
              <a:cs typeface="Arial" pitchFamily="34" charset="0"/>
            </a:endParaRPr>
          </a:p>
          <a:p>
            <a:pPr marL="273050" indent="-273050">
              <a:spcBef>
                <a:spcPct val="20000"/>
              </a:spcBef>
              <a:buClr>
                <a:schemeClr val="tx1"/>
              </a:buClr>
              <a:buSzPct val="95000"/>
              <a:buFont typeface="Wingdings" pitchFamily="2" charset="2"/>
              <a:buChar char="Ø"/>
            </a:pPr>
            <a:r>
              <a:rPr lang="en-US" sz="2800" b="1" dirty="0" err="1">
                <a:cs typeface="Arial" pitchFamily="34" charset="0"/>
              </a:rPr>
              <a:t>ECoG</a:t>
            </a:r>
            <a:r>
              <a:rPr lang="en-US" sz="2400" dirty="0">
                <a:cs typeface="Arial" pitchFamily="34" charset="0"/>
              </a:rPr>
              <a:t>	- </a:t>
            </a:r>
            <a:r>
              <a:rPr lang="en-US" sz="2400" dirty="0" smtClean="0">
                <a:cs typeface="Arial" pitchFamily="34" charset="0"/>
              </a:rPr>
              <a:t>Electro </a:t>
            </a:r>
            <a:r>
              <a:rPr lang="en-US" sz="2400" dirty="0" err="1" smtClean="0">
                <a:cs typeface="Arial" pitchFamily="34" charset="0"/>
              </a:rPr>
              <a:t>cortico</a:t>
            </a:r>
            <a:r>
              <a:rPr lang="en-US" sz="2400" dirty="0" smtClean="0">
                <a:cs typeface="Arial" pitchFamily="34" charset="0"/>
              </a:rPr>
              <a:t> </a:t>
            </a:r>
            <a:r>
              <a:rPr lang="en-US" sz="2400" dirty="0" err="1" smtClean="0">
                <a:cs typeface="Arial" pitchFamily="34" charset="0"/>
              </a:rPr>
              <a:t>graphy</a:t>
            </a:r>
            <a:endParaRPr lang="en-US" sz="2400" dirty="0">
              <a:cs typeface="Arial" pitchFamily="34" charset="0"/>
            </a:endParaRPr>
          </a:p>
          <a:p>
            <a:pPr marL="273050" indent="-273050">
              <a:spcBef>
                <a:spcPct val="20000"/>
              </a:spcBef>
              <a:buClr>
                <a:schemeClr val="tx1"/>
              </a:buClr>
              <a:buSzPct val="95000"/>
              <a:buFont typeface="Wingdings" pitchFamily="2" charset="2"/>
              <a:buChar char="Ø"/>
            </a:pPr>
            <a:r>
              <a:rPr lang="en-US" sz="2800" b="1" dirty="0">
                <a:cs typeface="Arial" pitchFamily="34" charset="0"/>
              </a:rPr>
              <a:t>MEG</a:t>
            </a:r>
            <a:r>
              <a:rPr lang="en-US" sz="2400" dirty="0">
                <a:cs typeface="Arial" pitchFamily="34" charset="0"/>
              </a:rPr>
              <a:t>	- </a:t>
            </a:r>
            <a:r>
              <a:rPr lang="en-US" sz="2400" dirty="0" smtClean="0">
                <a:cs typeface="Arial" pitchFamily="34" charset="0"/>
              </a:rPr>
              <a:t>Magneto </a:t>
            </a:r>
            <a:r>
              <a:rPr lang="en-US" sz="2400" dirty="0" err="1" smtClean="0">
                <a:cs typeface="Arial" pitchFamily="34" charset="0"/>
              </a:rPr>
              <a:t>encephalo</a:t>
            </a:r>
            <a:r>
              <a:rPr lang="en-US" sz="2400" dirty="0" smtClean="0">
                <a:cs typeface="Arial" pitchFamily="34" charset="0"/>
              </a:rPr>
              <a:t> </a:t>
            </a:r>
            <a:r>
              <a:rPr lang="en-US" sz="2400" dirty="0" err="1" smtClean="0">
                <a:cs typeface="Arial" pitchFamily="34" charset="0"/>
              </a:rPr>
              <a:t>graphy</a:t>
            </a:r>
            <a:endParaRPr lang="en-US" sz="2400" dirty="0">
              <a:cs typeface="Arial" pitchFamily="34" charset="0"/>
            </a:endParaRPr>
          </a:p>
          <a:p>
            <a:pPr marL="273050" indent="-273050">
              <a:spcBef>
                <a:spcPct val="20000"/>
              </a:spcBef>
              <a:buClr>
                <a:schemeClr val="tx1"/>
              </a:buClr>
              <a:buSzPct val="95000"/>
              <a:buFont typeface="Wingdings" pitchFamily="2" charset="2"/>
              <a:buChar char="Ø"/>
            </a:pPr>
            <a:r>
              <a:rPr lang="en-US" sz="2800" b="1" dirty="0">
                <a:cs typeface="Arial" pitchFamily="34" charset="0"/>
              </a:rPr>
              <a:t>BOLD</a:t>
            </a:r>
            <a:r>
              <a:rPr lang="en-US" sz="2400" dirty="0">
                <a:cs typeface="Arial" pitchFamily="34" charset="0"/>
              </a:rPr>
              <a:t>	- Blood-Oxygen-Level-Dependent (signal)</a:t>
            </a:r>
          </a:p>
          <a:p>
            <a:pPr marL="273050" indent="-273050">
              <a:spcBef>
                <a:spcPct val="20000"/>
              </a:spcBef>
              <a:buClr>
                <a:schemeClr val="tx1"/>
              </a:buClr>
              <a:buSzPct val="95000"/>
              <a:buFont typeface="Wingdings" pitchFamily="2" charset="2"/>
              <a:buChar char="Ø"/>
            </a:pPr>
            <a:r>
              <a:rPr lang="en-US" sz="2800" b="1" dirty="0">
                <a:cs typeface="Arial" pitchFamily="34" charset="0"/>
              </a:rPr>
              <a:t>MRI	</a:t>
            </a:r>
            <a:r>
              <a:rPr lang="en-US" sz="2400" dirty="0">
                <a:cs typeface="Arial" pitchFamily="34" charset="0"/>
              </a:rPr>
              <a:t>- Magnetic Resonance Imaging</a:t>
            </a:r>
          </a:p>
        </p:txBody>
      </p:sp>
      <p:sp>
        <p:nvSpPr>
          <p:cNvPr id="22531" name="Text Box 7"/>
          <p:cNvSpPr txBox="1">
            <a:spLocks noChangeArrowheads="1"/>
          </p:cNvSpPr>
          <p:nvPr/>
        </p:nvSpPr>
        <p:spPr bwMode="auto">
          <a:xfrm>
            <a:off x="990600" y="1371600"/>
            <a:ext cx="7696200" cy="1200329"/>
          </a:xfrm>
          <a:prstGeom prst="rect">
            <a:avLst/>
          </a:prstGeom>
          <a:noFill/>
          <a:ln w="9525">
            <a:noFill/>
            <a:miter lim="800000"/>
            <a:headEnd/>
            <a:tailEnd/>
          </a:ln>
        </p:spPr>
        <p:txBody>
          <a:bodyPr wrap="square">
            <a:spAutoFit/>
          </a:bodyPr>
          <a:lstStyle/>
          <a:p>
            <a:pPr algn="just">
              <a:spcBef>
                <a:spcPct val="50000"/>
              </a:spcBef>
            </a:pPr>
            <a:r>
              <a:rPr lang="en-US" sz="2400" dirty="0"/>
              <a:t>Different </a:t>
            </a:r>
            <a:r>
              <a:rPr lang="en-US" sz="2400" dirty="0" err="1"/>
              <a:t>neuroimaging</a:t>
            </a:r>
            <a:r>
              <a:rPr lang="en-US" sz="2400" dirty="0"/>
              <a:t> methods are used to derive meaningful interpretations from the brain signals which are captured by microelectrodes:</a:t>
            </a:r>
          </a:p>
        </p:txBody>
      </p:sp>
      <p:sp>
        <p:nvSpPr>
          <p:cNvPr id="22532" name="Title 1"/>
          <p:cNvSpPr>
            <a:spLocks/>
          </p:cNvSpPr>
          <p:nvPr/>
        </p:nvSpPr>
        <p:spPr bwMode="auto">
          <a:xfrm>
            <a:off x="-762000" y="0"/>
            <a:ext cx="9906000" cy="1143000"/>
          </a:xfrm>
          <a:prstGeom prst="rect">
            <a:avLst/>
          </a:prstGeom>
          <a:noFill/>
          <a:ln w="9525">
            <a:noFill/>
            <a:miter lim="800000"/>
            <a:headEnd/>
            <a:tailEnd/>
          </a:ln>
        </p:spPr>
        <p:txBody>
          <a:bodyPr lIns="0" rIns="0" bIns="0" anchor="b"/>
          <a:lstStyle/>
          <a:p>
            <a:pPr algn="ctr"/>
            <a:r>
              <a:rPr lang="en-US" sz="4500" dirty="0">
                <a:solidFill>
                  <a:schemeClr val="tx2"/>
                </a:solidFill>
                <a:latin typeface="Calibri" pitchFamily="34" charset="0"/>
              </a:rPr>
              <a:t>      </a:t>
            </a:r>
            <a:r>
              <a:rPr lang="en-US" sz="3600" u="sng" dirty="0" smtClean="0">
                <a:latin typeface="Algerian" pitchFamily="82" charset="0"/>
              </a:rPr>
              <a:t>signal extraction techniques</a:t>
            </a:r>
            <a:endParaRPr lang="en-US" sz="3600" u="sng" dirty="0">
              <a:latin typeface="Algerian" pitchFamily="82" charset="0"/>
            </a:endParaRPr>
          </a:p>
        </p:txBody>
      </p:sp>
      <p:sp>
        <p:nvSpPr>
          <p:cNvPr id="8" name="Date Placeholder 7"/>
          <p:cNvSpPr>
            <a:spLocks noGrp="1"/>
          </p:cNvSpPr>
          <p:nvPr>
            <p:ph type="dt" sz="half" idx="10"/>
          </p:nvPr>
        </p:nvSpPr>
        <p:spPr/>
        <p:txBody>
          <a:bodyPr/>
          <a:lstStyle/>
          <a:p>
            <a:pPr>
              <a:defRPr/>
            </a:pPr>
            <a:fld id="{08470FC3-76DE-41E3-A3AE-B33E441F447C}"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8</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533400"/>
            <a:ext cx="6781800" cy="1085850"/>
          </a:xfrm>
        </p:spPr>
        <p:txBody>
          <a:bodyPr>
            <a:normAutofit/>
          </a:bodyPr>
          <a:lstStyle/>
          <a:p>
            <a:pPr algn="ctr" eaLnBrk="1" hangingPunct="1"/>
            <a:r>
              <a:rPr lang="en-US" sz="3600" u="sng" dirty="0" smtClean="0">
                <a:solidFill>
                  <a:schemeClr val="tx1"/>
                </a:solidFill>
                <a:latin typeface="Algerian" pitchFamily="82" charset="0"/>
              </a:rPr>
              <a:t>Types of BCI</a:t>
            </a:r>
          </a:p>
        </p:txBody>
      </p:sp>
      <p:sp>
        <p:nvSpPr>
          <p:cNvPr id="25603" name="Content Placeholder 2"/>
          <p:cNvSpPr>
            <a:spLocks noGrp="1"/>
          </p:cNvSpPr>
          <p:nvPr>
            <p:ph idx="1"/>
          </p:nvPr>
        </p:nvSpPr>
        <p:spPr>
          <a:xfrm>
            <a:off x="304800" y="1676400"/>
            <a:ext cx="5105400" cy="4648200"/>
          </a:xfrm>
        </p:spPr>
        <p:txBody>
          <a:bodyPr/>
          <a:lstStyle/>
          <a:p>
            <a:pPr marL="742950" indent="-742950" eaLnBrk="1" hangingPunct="1">
              <a:buFont typeface="Calibri" pitchFamily="34" charset="0"/>
              <a:buNone/>
            </a:pPr>
            <a:r>
              <a:rPr lang="en-US" sz="2800" b="1" dirty="0" smtClean="0">
                <a:latin typeface="Arial" pitchFamily="34" charset="0"/>
                <a:cs typeface="Arial" pitchFamily="34" charset="0"/>
              </a:rPr>
              <a:t>Invasive-</a:t>
            </a:r>
            <a:r>
              <a:rPr lang="en-US" sz="2800" dirty="0" smtClean="0">
                <a:latin typeface="Arial" pitchFamily="34" charset="0"/>
                <a:cs typeface="Arial" pitchFamily="34" charset="0"/>
              </a:rPr>
              <a:t> </a:t>
            </a:r>
          </a:p>
          <a:p>
            <a:pPr marL="742950" indent="-742950" eaLnBrk="1" hangingPunct="1">
              <a:buFont typeface="Calibri" pitchFamily="34" charset="0"/>
              <a:buNone/>
            </a:pPr>
            <a:r>
              <a:rPr lang="en-US" sz="2800" dirty="0" smtClean="0">
                <a:latin typeface="Arial" pitchFamily="34" charset="0"/>
                <a:cs typeface="Arial" pitchFamily="34" charset="0"/>
              </a:rPr>
              <a:t>	inside grey matter of brain</a:t>
            </a:r>
          </a:p>
          <a:p>
            <a:pPr marL="742950" indent="-742950" eaLnBrk="1" hangingPunct="1">
              <a:buFont typeface="Calibri" pitchFamily="34" charset="0"/>
              <a:buNone/>
            </a:pPr>
            <a:r>
              <a:rPr lang="en-US" sz="2800" b="1" dirty="0" smtClean="0">
                <a:latin typeface="Arial" pitchFamily="34" charset="0"/>
                <a:cs typeface="Arial" pitchFamily="34" charset="0"/>
              </a:rPr>
              <a:t>Partially Invasive-</a:t>
            </a:r>
            <a:r>
              <a:rPr lang="en-US" sz="2800" dirty="0" smtClean="0">
                <a:latin typeface="Arial" pitchFamily="34" charset="0"/>
                <a:cs typeface="Arial" pitchFamily="34" charset="0"/>
              </a:rPr>
              <a:t> </a:t>
            </a:r>
          </a:p>
          <a:p>
            <a:pPr marL="742950" indent="-742950" eaLnBrk="1" hangingPunct="1">
              <a:buFont typeface="Calibri" pitchFamily="34" charset="0"/>
              <a:buNone/>
            </a:pPr>
            <a:r>
              <a:rPr lang="en-US" sz="2800" dirty="0" smtClean="0">
                <a:latin typeface="Arial" pitchFamily="34" charset="0"/>
                <a:cs typeface="Arial" pitchFamily="34" charset="0"/>
              </a:rPr>
              <a:t>	inside the skull but outside the grey matter</a:t>
            </a:r>
          </a:p>
          <a:p>
            <a:pPr marL="742950" indent="-742950" eaLnBrk="1" hangingPunct="1">
              <a:buFont typeface="Calibri" pitchFamily="34" charset="0"/>
              <a:buNone/>
            </a:pPr>
            <a:r>
              <a:rPr lang="en-US" sz="2800" b="1" dirty="0" smtClean="0">
                <a:latin typeface="Arial" pitchFamily="34" charset="0"/>
                <a:cs typeface="Arial" pitchFamily="34" charset="0"/>
              </a:rPr>
              <a:t>Non Invasive-</a:t>
            </a:r>
            <a:r>
              <a:rPr lang="en-US" sz="2800" dirty="0" smtClean="0">
                <a:latin typeface="Arial" pitchFamily="34" charset="0"/>
                <a:cs typeface="Arial" pitchFamily="34" charset="0"/>
              </a:rPr>
              <a:t> </a:t>
            </a:r>
          </a:p>
          <a:p>
            <a:pPr marL="742950" indent="-742950" eaLnBrk="1" hangingPunct="1">
              <a:buFont typeface="Calibri" pitchFamily="34" charset="0"/>
              <a:buNone/>
            </a:pPr>
            <a:r>
              <a:rPr lang="en-US" sz="2800" dirty="0" smtClean="0">
                <a:latin typeface="Arial" pitchFamily="34" charset="0"/>
                <a:cs typeface="Arial" pitchFamily="34" charset="0"/>
              </a:rPr>
              <a:t>	outside the skull, on the scalp</a:t>
            </a:r>
          </a:p>
        </p:txBody>
      </p:sp>
      <p:pic>
        <p:nvPicPr>
          <p:cNvPr id="25604" name="Picture 3" descr="brainmachine.jpg"/>
          <p:cNvPicPr>
            <a:picLocks noChangeAspect="1"/>
          </p:cNvPicPr>
          <p:nvPr/>
        </p:nvPicPr>
        <p:blipFill>
          <a:blip r:embed="rId3"/>
          <a:srcRect/>
          <a:stretch>
            <a:fillRect/>
          </a:stretch>
        </p:blipFill>
        <p:spPr bwMode="auto">
          <a:xfrm>
            <a:off x="5562600" y="2362200"/>
            <a:ext cx="3048000" cy="3048000"/>
          </a:xfrm>
          <a:prstGeom prst="rect">
            <a:avLst/>
          </a:prstGeom>
          <a:noFill/>
          <a:ln w="9525">
            <a:noFill/>
            <a:miter lim="800000"/>
            <a:headEnd/>
            <a:tailEnd/>
          </a:ln>
        </p:spPr>
      </p:pic>
      <p:sp>
        <p:nvSpPr>
          <p:cNvPr id="8" name="Date Placeholder 7"/>
          <p:cNvSpPr>
            <a:spLocks noGrp="1"/>
          </p:cNvSpPr>
          <p:nvPr>
            <p:ph type="dt" sz="half" idx="10"/>
          </p:nvPr>
        </p:nvSpPr>
        <p:spPr/>
        <p:txBody>
          <a:bodyPr/>
          <a:lstStyle/>
          <a:p>
            <a:pPr>
              <a:defRPr/>
            </a:pPr>
            <a:fld id="{DE93DBB2-1E5C-489F-8376-9DE671E25621}" type="datetime2">
              <a:rPr lang="en-US" smtClean="0"/>
              <a:pPr>
                <a:defRPr/>
              </a:pPr>
              <a:t>Monday, June 04, 2012</a:t>
            </a:fld>
            <a:endParaRPr lang="en-US"/>
          </a:p>
        </p:txBody>
      </p:sp>
      <p:sp>
        <p:nvSpPr>
          <p:cNvPr id="9" name="Slide Number Placeholder 8"/>
          <p:cNvSpPr>
            <a:spLocks noGrp="1"/>
          </p:cNvSpPr>
          <p:nvPr>
            <p:ph type="sldNum" sz="quarter" idx="12"/>
          </p:nvPr>
        </p:nvSpPr>
        <p:spPr/>
        <p:txBody>
          <a:bodyPr/>
          <a:lstStyle/>
          <a:p>
            <a:pPr>
              <a:defRPr/>
            </a:pPr>
            <a:fld id="{07486E83-A9DE-49A6-98E9-0FBFFD94F00C}" type="slidenum">
              <a:rPr lang="en-US" smtClean="0"/>
              <a:pPr>
                <a:defRPr/>
              </a:pPr>
              <a:t>9</a:t>
            </a:fld>
            <a:endParaRPr lang="en-US"/>
          </a:p>
        </p:txBody>
      </p:sp>
      <p:sp>
        <p:nvSpPr>
          <p:cNvPr id="10" name="Footer Placeholder 9"/>
          <p:cNvSpPr>
            <a:spLocks noGrp="1"/>
          </p:cNvSpPr>
          <p:nvPr>
            <p:ph type="ftr" sz="quarter" idx="11"/>
          </p:nvPr>
        </p:nvSpPr>
        <p:spPr/>
        <p:txBody>
          <a:bodyPr/>
          <a:lstStyle/>
          <a:p>
            <a:pPr>
              <a:defRPr/>
            </a:pPr>
            <a:r>
              <a:rPr lang="en-US" smtClean="0"/>
              <a:t>BCI</a:t>
            </a:r>
            <a:endParaRPr lang="en-US"/>
          </a:p>
        </p:txBody>
      </p:sp>
    </p:spTree>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720</TotalTime>
  <Words>1177</Words>
  <Application>Microsoft Office PowerPoint</Application>
  <PresentationFormat>On-screen Show (4:3)</PresentationFormat>
  <Paragraphs>365</Paragraphs>
  <Slides>30</Slides>
  <Notes>19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Slide 1</vt:lpstr>
      <vt:lpstr>Slide 2</vt:lpstr>
      <vt:lpstr>    MAN AND THE WORLD</vt:lpstr>
      <vt:lpstr>  THOUGHTS  faster than        ACTIONS</vt:lpstr>
      <vt:lpstr>Brain Computer Interface</vt:lpstr>
      <vt:lpstr>    Components of BCI</vt:lpstr>
      <vt:lpstr>Slide 7</vt:lpstr>
      <vt:lpstr>Slide 8</vt:lpstr>
      <vt:lpstr>Types of BCI</vt:lpstr>
      <vt:lpstr>Slide 10</vt:lpstr>
      <vt:lpstr>Sensors Used in BCI-Microelectrodes</vt:lpstr>
      <vt:lpstr>Slide 12</vt:lpstr>
      <vt:lpstr>Slide 13</vt:lpstr>
      <vt:lpstr>Slide 14</vt:lpstr>
      <vt:lpstr>    </vt:lpstr>
      <vt:lpstr>EEG Technique for BCI</vt:lpstr>
      <vt:lpstr>Slide 17</vt:lpstr>
      <vt:lpstr>Continuous Brain Waves</vt:lpstr>
      <vt:lpstr>Electrode Placement</vt:lpstr>
      <vt:lpstr>Electrode Placement</vt:lpstr>
      <vt:lpstr>Slide 21</vt:lpstr>
      <vt:lpstr>Slide 22</vt:lpstr>
      <vt:lpstr>Slide 23</vt:lpstr>
      <vt:lpstr>Slide 24</vt:lpstr>
      <vt:lpstr>Slide 25</vt:lpstr>
      <vt:lpstr>Slide 26</vt:lpstr>
      <vt:lpstr>BCI  INNOVATORS</vt:lpstr>
      <vt:lpstr>Future developments</vt:lpstr>
      <vt:lpstr>Conclusion</vt:lpstr>
      <vt:lpstr>Slide 30</vt:lpstr>
    </vt:vector>
  </TitlesOfParts>
  <Company>Self Study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Kishor Mali</dc:creator>
  <cp:lastModifiedBy>Sandip</cp:lastModifiedBy>
  <cp:revision>115</cp:revision>
  <dcterms:created xsi:type="dcterms:W3CDTF">2011-03-10T14:17:08Z</dcterms:created>
  <dcterms:modified xsi:type="dcterms:W3CDTF">2012-06-04T10:45:48Z</dcterms:modified>
</cp:coreProperties>
</file>