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Default Extension="wav" ContentType="audio/wav"/>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95"/>
  </p:notesMasterIdLst>
  <p:sldIdLst>
    <p:sldId id="298" r:id="rId2"/>
    <p:sldId id="399" r:id="rId3"/>
    <p:sldId id="299" r:id="rId4"/>
    <p:sldId id="258" r:id="rId5"/>
    <p:sldId id="259" r:id="rId6"/>
    <p:sldId id="361" r:id="rId7"/>
    <p:sldId id="300" r:id="rId8"/>
    <p:sldId id="413" r:id="rId9"/>
    <p:sldId id="262" r:id="rId10"/>
    <p:sldId id="414" r:id="rId11"/>
    <p:sldId id="301" r:id="rId12"/>
    <p:sldId id="415" r:id="rId13"/>
    <p:sldId id="302" r:id="rId14"/>
    <p:sldId id="263" r:id="rId15"/>
    <p:sldId id="303" r:id="rId16"/>
    <p:sldId id="362" r:id="rId17"/>
    <p:sldId id="416" r:id="rId18"/>
    <p:sldId id="417" r:id="rId19"/>
    <p:sldId id="306" r:id="rId20"/>
    <p:sldId id="264" r:id="rId21"/>
    <p:sldId id="265" r:id="rId22"/>
    <p:sldId id="363" r:id="rId23"/>
    <p:sldId id="266" r:id="rId24"/>
    <p:sldId id="267" r:id="rId25"/>
    <p:sldId id="418" r:id="rId26"/>
    <p:sldId id="364" r:id="rId27"/>
    <p:sldId id="268" r:id="rId28"/>
    <p:sldId id="272" r:id="rId29"/>
    <p:sldId id="367" r:id="rId30"/>
    <p:sldId id="365" r:id="rId31"/>
    <p:sldId id="419" r:id="rId32"/>
    <p:sldId id="366" r:id="rId33"/>
    <p:sldId id="273" r:id="rId34"/>
    <p:sldId id="406" r:id="rId35"/>
    <p:sldId id="270" r:id="rId36"/>
    <p:sldId id="315" r:id="rId37"/>
    <p:sldId id="314" r:id="rId38"/>
    <p:sldId id="322" r:id="rId39"/>
    <p:sldId id="316" r:id="rId40"/>
    <p:sldId id="319" r:id="rId41"/>
    <p:sldId id="409" r:id="rId42"/>
    <p:sldId id="317" r:id="rId43"/>
    <p:sldId id="325" r:id="rId44"/>
    <p:sldId id="275" r:id="rId45"/>
    <p:sldId id="276" r:id="rId46"/>
    <p:sldId id="328" r:id="rId47"/>
    <p:sldId id="279" r:id="rId48"/>
    <p:sldId id="277" r:id="rId49"/>
    <p:sldId id="329" r:id="rId50"/>
    <p:sldId id="278" r:id="rId51"/>
    <p:sldId id="280" r:id="rId52"/>
    <p:sldId id="336" r:id="rId53"/>
    <p:sldId id="331" r:id="rId54"/>
    <p:sldId id="332" r:id="rId55"/>
    <p:sldId id="337" r:id="rId56"/>
    <p:sldId id="420" r:id="rId57"/>
    <p:sldId id="281" r:id="rId58"/>
    <p:sldId id="338" r:id="rId59"/>
    <p:sldId id="282" r:id="rId60"/>
    <p:sldId id="339" r:id="rId61"/>
    <p:sldId id="283" r:id="rId62"/>
    <p:sldId id="340" r:id="rId63"/>
    <p:sldId id="284" r:id="rId64"/>
    <p:sldId id="341" r:id="rId65"/>
    <p:sldId id="285" r:id="rId66"/>
    <p:sldId id="422" r:id="rId67"/>
    <p:sldId id="342" r:id="rId68"/>
    <p:sldId id="421" r:id="rId69"/>
    <p:sldId id="286" r:id="rId70"/>
    <p:sldId id="287" r:id="rId71"/>
    <p:sldId id="346" r:id="rId72"/>
    <p:sldId id="288" r:id="rId73"/>
    <p:sldId id="343" r:id="rId74"/>
    <p:sldId id="289" r:id="rId75"/>
    <p:sldId id="290" r:id="rId76"/>
    <p:sldId id="291" r:id="rId77"/>
    <p:sldId id="347" r:id="rId78"/>
    <p:sldId id="292" r:id="rId79"/>
    <p:sldId id="348" r:id="rId80"/>
    <p:sldId id="293" r:id="rId81"/>
    <p:sldId id="369" r:id="rId82"/>
    <p:sldId id="294" r:id="rId83"/>
    <p:sldId id="353" r:id="rId84"/>
    <p:sldId id="354" r:id="rId85"/>
    <p:sldId id="295" r:id="rId86"/>
    <p:sldId id="355" r:id="rId87"/>
    <p:sldId id="356" r:id="rId88"/>
    <p:sldId id="296" r:id="rId89"/>
    <p:sldId id="357" r:id="rId90"/>
    <p:sldId id="297" r:id="rId91"/>
    <p:sldId id="359" r:id="rId92"/>
    <p:sldId id="360" r:id="rId93"/>
    <p:sldId id="411" r:id="rId94"/>
  </p:sldIdLst>
  <p:sldSz cx="9144000" cy="6858000" type="screen4x3"/>
  <p:notesSz cx="6858000" cy="9144000"/>
  <p:defaultTextStyle>
    <a:defPPr>
      <a:defRPr lang="en-US"/>
    </a:defPPr>
    <a:lvl1pPr algn="l" rtl="0" fontAlgn="base">
      <a:spcBef>
        <a:spcPct val="20000"/>
      </a:spcBef>
      <a:spcAft>
        <a:spcPct val="0"/>
      </a:spcAft>
      <a:buChar char="•"/>
      <a:defRPr sz="3200" kern="1200">
        <a:solidFill>
          <a:schemeClr val="tx1"/>
        </a:solidFill>
        <a:latin typeface="Times New Roman" pitchFamily="18" charset="0"/>
        <a:ea typeface="+mn-ea"/>
        <a:cs typeface="Arial" charset="0"/>
      </a:defRPr>
    </a:lvl1pPr>
    <a:lvl2pPr marL="457200" algn="l" rtl="0" fontAlgn="base">
      <a:spcBef>
        <a:spcPct val="20000"/>
      </a:spcBef>
      <a:spcAft>
        <a:spcPct val="0"/>
      </a:spcAft>
      <a:buChar char="•"/>
      <a:defRPr sz="3200" kern="1200">
        <a:solidFill>
          <a:schemeClr val="tx1"/>
        </a:solidFill>
        <a:latin typeface="Times New Roman" pitchFamily="18" charset="0"/>
        <a:ea typeface="+mn-ea"/>
        <a:cs typeface="Arial" charset="0"/>
      </a:defRPr>
    </a:lvl2pPr>
    <a:lvl3pPr marL="914400" algn="l" rtl="0" fontAlgn="base">
      <a:spcBef>
        <a:spcPct val="20000"/>
      </a:spcBef>
      <a:spcAft>
        <a:spcPct val="0"/>
      </a:spcAft>
      <a:buChar char="•"/>
      <a:defRPr sz="3200" kern="1200">
        <a:solidFill>
          <a:schemeClr val="tx1"/>
        </a:solidFill>
        <a:latin typeface="Times New Roman" pitchFamily="18" charset="0"/>
        <a:ea typeface="+mn-ea"/>
        <a:cs typeface="Arial" charset="0"/>
      </a:defRPr>
    </a:lvl3pPr>
    <a:lvl4pPr marL="1371600" algn="l" rtl="0" fontAlgn="base">
      <a:spcBef>
        <a:spcPct val="20000"/>
      </a:spcBef>
      <a:spcAft>
        <a:spcPct val="0"/>
      </a:spcAft>
      <a:buChar char="•"/>
      <a:defRPr sz="3200" kern="1200">
        <a:solidFill>
          <a:schemeClr val="tx1"/>
        </a:solidFill>
        <a:latin typeface="Times New Roman" pitchFamily="18" charset="0"/>
        <a:ea typeface="+mn-ea"/>
        <a:cs typeface="Arial" charset="0"/>
      </a:defRPr>
    </a:lvl4pPr>
    <a:lvl5pPr marL="1828800" algn="l" rtl="0" fontAlgn="base">
      <a:spcBef>
        <a:spcPct val="20000"/>
      </a:spcBef>
      <a:spcAft>
        <a:spcPct val="0"/>
      </a:spcAft>
      <a:buChar char="•"/>
      <a:defRPr sz="3200" kern="1200">
        <a:solidFill>
          <a:schemeClr val="tx1"/>
        </a:solidFill>
        <a:latin typeface="Times New Roman" pitchFamily="18" charset="0"/>
        <a:ea typeface="+mn-ea"/>
        <a:cs typeface="Arial" charset="0"/>
      </a:defRPr>
    </a:lvl5pPr>
    <a:lvl6pPr marL="2286000" algn="l" defTabSz="914400" rtl="0" eaLnBrk="1" latinLnBrk="0" hangingPunct="1">
      <a:defRPr sz="3200" kern="1200">
        <a:solidFill>
          <a:schemeClr val="tx1"/>
        </a:solidFill>
        <a:latin typeface="Times New Roman" pitchFamily="18" charset="0"/>
        <a:ea typeface="+mn-ea"/>
        <a:cs typeface="Arial" charset="0"/>
      </a:defRPr>
    </a:lvl6pPr>
    <a:lvl7pPr marL="2743200" algn="l" defTabSz="914400" rtl="0" eaLnBrk="1" latinLnBrk="0" hangingPunct="1">
      <a:defRPr sz="3200" kern="1200">
        <a:solidFill>
          <a:schemeClr val="tx1"/>
        </a:solidFill>
        <a:latin typeface="Times New Roman" pitchFamily="18" charset="0"/>
        <a:ea typeface="+mn-ea"/>
        <a:cs typeface="Arial" charset="0"/>
      </a:defRPr>
    </a:lvl7pPr>
    <a:lvl8pPr marL="3200400" algn="l" defTabSz="914400" rtl="0" eaLnBrk="1" latinLnBrk="0" hangingPunct="1">
      <a:defRPr sz="3200" kern="1200">
        <a:solidFill>
          <a:schemeClr val="tx1"/>
        </a:solidFill>
        <a:latin typeface="Times New Roman" pitchFamily="18" charset="0"/>
        <a:ea typeface="+mn-ea"/>
        <a:cs typeface="Arial" charset="0"/>
      </a:defRPr>
    </a:lvl8pPr>
    <a:lvl9pPr marL="3657600" algn="l" defTabSz="914400" rtl="0" eaLnBrk="1" latinLnBrk="0" hangingPunct="1">
      <a:defRPr sz="32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6" autoAdjust="0"/>
    <p:restoredTop sz="96535" autoAdjust="0"/>
  </p:normalViewPr>
  <p:slideViewPr>
    <p:cSldViewPr>
      <p:cViewPr>
        <p:scale>
          <a:sx n="75" d="100"/>
          <a:sy n="75" d="100"/>
        </p:scale>
        <p:origin x="-1014"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image" Target="../media/image1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B9A05CF-ED1C-492D-A489-5975EB642DA4}" type="datetimeFigureOut">
              <a:rPr lang="en-US"/>
              <a:pPr>
                <a:defRPr/>
              </a:pPr>
              <a:t>12/12/2011</a:t>
            </a:fld>
            <a:endParaRPr lang="en-GB"/>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ar-SA" noProof="0" smtClean="0"/>
              <a:t>انقر لتحرير أنماط النص الرئيسي</a:t>
            </a:r>
            <a:endParaRPr lang="en-US" noProof="0" smtClean="0"/>
          </a:p>
          <a:p>
            <a:pPr lvl="1"/>
            <a:r>
              <a:rPr lang="ar-SA" noProof="0" smtClean="0"/>
              <a:t>المستوى الثاني</a:t>
            </a:r>
            <a:endParaRPr lang="en-US" noProof="0" smtClean="0"/>
          </a:p>
          <a:p>
            <a:pPr lvl="2"/>
            <a:r>
              <a:rPr lang="ar-SA" noProof="0" smtClean="0"/>
              <a:t>المستوى الثالث</a:t>
            </a:r>
            <a:endParaRPr lang="en-US" noProof="0" smtClean="0"/>
          </a:p>
          <a:p>
            <a:pPr lvl="3"/>
            <a:r>
              <a:rPr lang="ar-SA" noProof="0" smtClean="0"/>
              <a:t>المستوى الرابع</a:t>
            </a:r>
            <a:endParaRPr lang="en-US" noProof="0" smtClean="0"/>
          </a:p>
          <a:p>
            <a:pPr lvl="4"/>
            <a:r>
              <a:rPr lang="ar-SA" noProof="0" smtClean="0"/>
              <a:t>المستوى الخامس</a:t>
            </a:r>
            <a:endParaRPr lang="en-GB" noProof="0" smtClean="0"/>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96868AA-001B-4FCC-890C-848711C1617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8909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8909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3E40FD-0CD6-475F-B218-E1E8BD122115}" type="slidenum">
              <a:rPr lang="en-GB" smtClean="0"/>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830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830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490E4A-82EF-493B-95BF-35283BE2486B}" type="slidenum">
              <a:rPr lang="en-GB" smtClean="0"/>
              <a:pPr/>
              <a:t>11</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933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933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47F5AE-5780-4535-8457-CE777FB6171F}" type="slidenum">
              <a:rPr lang="en-GB" smtClean="0"/>
              <a:pPr/>
              <a:t>13</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035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035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3BB4B60-8285-4615-81B6-02FDA8EAC210}" type="slidenum">
              <a:rPr lang="en-GB" smtClean="0"/>
              <a:pPr/>
              <a:t>14</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137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138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D59B32-4A58-40FB-BBA9-10A488D1DEC8}" type="slidenum">
              <a:rPr lang="en-GB" smtClean="0"/>
              <a:pPr/>
              <a:t>15</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240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240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CE2E1E-E3E6-4C23-9037-563B4233F086}" type="slidenum">
              <a:rPr lang="en-GB" smtClean="0"/>
              <a:pPr/>
              <a:t>16</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342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342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70BD6B-8541-470B-845F-C4439C4119D5}" type="slidenum">
              <a:rPr lang="en-GB" smtClean="0"/>
              <a:pPr/>
              <a:t>19</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445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445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174AAA-44FC-426A-A6BA-61572E5138F1}" type="slidenum">
              <a:rPr lang="en-GB" smtClean="0"/>
              <a:pPr/>
              <a:t>20</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547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547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239C3E-8378-4E34-8B36-3C4631527308}" type="slidenum">
              <a:rPr lang="en-GB" smtClean="0"/>
              <a:pPr/>
              <a:t>21</a:t>
            </a:fld>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649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650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368B3A-8CBE-48C5-9986-F78C27B139AF}" type="slidenum">
              <a:rPr lang="en-GB" smtClean="0"/>
              <a:pPr/>
              <a:t>22</a:t>
            </a:fld>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752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752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1D114E-3CF2-4FD6-9C4B-6B08B5472D41}" type="slidenum">
              <a:rPr lang="en-GB" smtClean="0"/>
              <a:pPr/>
              <a:t>23</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011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011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03A905-1C5D-4597-B5A6-89C219A5D52C}" type="slidenum">
              <a:rPr lang="en-GB" smtClean="0"/>
              <a:pPr/>
              <a:t>2</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854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854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D4D6F0-BFC2-4A4B-B1E0-8B83699E10AC}" type="slidenum">
              <a:rPr lang="en-GB" smtClean="0"/>
              <a:pPr/>
              <a:t>24</a:t>
            </a:fld>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0957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0957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289ABA-B921-45F6-AE88-6C379C4BEAEE}" type="slidenum">
              <a:rPr lang="en-GB" smtClean="0"/>
              <a:pPr/>
              <a:t>26</a:t>
            </a:fld>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059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059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3E9CA99-E169-42F9-AE89-3F009153B02D}" type="slidenum">
              <a:rPr lang="en-GB" smtClean="0"/>
              <a:pPr/>
              <a:t>27</a:t>
            </a:fld>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161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162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5569857-061F-42B8-A09F-C1D6AB2D4852}" type="slidenum">
              <a:rPr lang="en-GB" smtClean="0"/>
              <a:pPr/>
              <a:t>28</a:t>
            </a:fld>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264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264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920A01-D600-4AC8-8338-6C1932418BE3}" type="slidenum">
              <a:rPr lang="en-GB" smtClean="0"/>
              <a:pPr/>
              <a:t>29</a:t>
            </a:fld>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366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366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67137C-7597-4EFA-A933-6710D80F77F4}" type="slidenum">
              <a:rPr lang="en-GB" smtClean="0"/>
              <a:pPr/>
              <a:t>30</a:t>
            </a:fld>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469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469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E6E236-887E-4320-8350-F4BDE86CB019}" type="slidenum">
              <a:rPr lang="en-GB" smtClean="0"/>
              <a:pPr/>
              <a:t>32</a:t>
            </a:fld>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571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571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106FAA4-82E7-46A3-B332-8167F27FFF6C}" type="slidenum">
              <a:rPr lang="en-GB" smtClean="0"/>
              <a:pPr/>
              <a:t>33</a:t>
            </a:fld>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673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674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9FC3C0-4650-4CA8-8406-12F9C391C2A6}" type="slidenum">
              <a:rPr lang="en-GB" smtClean="0"/>
              <a:pPr/>
              <a:t>34</a:t>
            </a:fld>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776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776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E6F02C-CCE5-4DDA-987E-7A1B1E90C2B2}" type="slidenum">
              <a:rPr lang="en-GB" smtClean="0"/>
              <a:pPr/>
              <a:t>35</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113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114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D89E68-07C5-42AB-ACB4-0F6D7B13187D}" type="slidenum">
              <a:rPr lang="en-GB" smtClean="0"/>
              <a:pPr/>
              <a:t>3</a:t>
            </a:fld>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878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878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4B25D8-1AEA-4057-AA6F-FADB548FBE34}" type="slidenum">
              <a:rPr lang="en-GB" smtClean="0"/>
              <a:pPr/>
              <a:t>36</a:t>
            </a:fld>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1981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1981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47A21C-4D74-4677-B6D1-5922B8E5E66E}" type="slidenum">
              <a:rPr lang="en-GB" smtClean="0"/>
              <a:pPr/>
              <a:t>37</a:t>
            </a:fld>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2083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2083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5283FE-0B15-4219-BD72-544F425976A0}" type="slidenum">
              <a:rPr lang="en-GB" smtClean="0"/>
              <a:pPr/>
              <a:t>38</a:t>
            </a:fld>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2185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2186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9F3E1E-191D-47D7-A386-4572A4E9522A}" type="slidenum">
              <a:rPr lang="en-GB" smtClean="0"/>
              <a:pPr/>
              <a:t>39</a:t>
            </a:fld>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2288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2288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B02D91-4CB0-42E6-B85D-4C504E055DA2}" type="slidenum">
              <a:rPr lang="en-GB" smtClean="0"/>
              <a:pPr/>
              <a:t>40</a:t>
            </a:fld>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2390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2390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303A239-DA44-436A-9FF5-B4FA74E7546B}" type="slidenum">
              <a:rPr lang="en-GB" smtClean="0"/>
              <a:pPr/>
              <a:t>41</a:t>
            </a:fld>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2493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2493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EB9510-7D4F-4A62-97CE-49EC86E1A50A}" type="slidenum">
              <a:rPr lang="en-GB" smtClean="0"/>
              <a:pPr/>
              <a:t>42</a:t>
            </a:fld>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2595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2595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298290-E6EC-4CB1-95C7-D6790A2C79DB}" type="slidenum">
              <a:rPr lang="en-GB" smtClean="0"/>
              <a:pPr/>
              <a:t>43</a:t>
            </a:fld>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2697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2698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FD58FD-5E02-4037-AE29-744467B72A54}" type="slidenum">
              <a:rPr lang="en-GB" smtClean="0"/>
              <a:pPr/>
              <a:t>44</a:t>
            </a:fld>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2800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2800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DC07B3-D627-4B5E-8180-254DEE8015AA}" type="slidenum">
              <a:rPr lang="en-GB" smtClean="0"/>
              <a:pPr/>
              <a:t>45</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216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216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4A2DCBC-AA18-4F85-8DD1-71FC55C08D44}" type="slidenum">
              <a:rPr lang="en-GB" smtClean="0"/>
              <a:pPr/>
              <a:t>4</a:t>
            </a:fld>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2902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2902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78E720-E823-44D0-946F-4235D11FE86A}" type="slidenum">
              <a:rPr lang="en-GB" smtClean="0"/>
              <a:pPr/>
              <a:t>46</a:t>
            </a:fld>
            <a:endParaRPr lang="en-GB"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005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005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A1592D-1E2A-4EC3-961D-78300B534E44}" type="slidenum">
              <a:rPr lang="en-GB" smtClean="0"/>
              <a:pPr/>
              <a:t>47</a:t>
            </a:fld>
            <a:endParaRPr lang="en-GB"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107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107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7612D5A-6AC1-455B-9668-AC89F96ED8DC}" type="slidenum">
              <a:rPr lang="en-GB" smtClean="0"/>
              <a:pPr/>
              <a:t>48</a:t>
            </a:fld>
            <a:endParaRPr lang="en-GB"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209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210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4AA38E-AE93-49B8-BE92-40C2817A0ED7}" type="slidenum">
              <a:rPr lang="en-GB" smtClean="0"/>
              <a:pPr/>
              <a:t>49</a:t>
            </a:fld>
            <a:endParaRPr lang="en-GB"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312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312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E7B9F9-F113-454C-8BA0-0F42BA03FF0C}" type="slidenum">
              <a:rPr lang="en-GB" smtClean="0"/>
              <a:pPr/>
              <a:t>50</a:t>
            </a:fld>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414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414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31BACE2-04F6-49B6-A742-35334967258E}" type="slidenum">
              <a:rPr lang="en-GB" smtClean="0"/>
              <a:pPr/>
              <a:t>51</a:t>
            </a:fld>
            <a:endParaRPr lang="en-GB"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517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517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79DB0D-3768-47A9-B23F-4DCB4358EB4F}" type="slidenum">
              <a:rPr lang="en-GB" smtClean="0"/>
              <a:pPr/>
              <a:t>52</a:t>
            </a:fld>
            <a:endParaRPr lang="en-GB"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619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619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45648F-45FC-4698-973F-DC97F3D9DABF}" type="slidenum">
              <a:rPr lang="en-GB" smtClean="0"/>
              <a:pPr/>
              <a:t>53</a:t>
            </a:fld>
            <a:endParaRPr lang="en-GB"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721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722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188E0D-FEF1-4781-9F10-0412B28D4B51}" type="slidenum">
              <a:rPr lang="en-GB" smtClean="0"/>
              <a:pPr/>
              <a:t>54</a:t>
            </a:fld>
            <a:endParaRPr lang="en-GB"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824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824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885DA9-16BC-40EC-9CA0-92235D126A43}" type="slidenum">
              <a:rPr lang="en-GB" smtClean="0"/>
              <a:pPr/>
              <a:t>55</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318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318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B49D9AC-3AC7-40E7-A2A0-998D5603C847}" type="slidenum">
              <a:rPr lang="en-GB" smtClean="0"/>
              <a:pPr/>
              <a:t>5</a:t>
            </a:fld>
            <a:endParaRPr lang="en-GB"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3926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3926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EB22FD-3F7E-41BC-B5AA-248E5B282830}" type="slidenum">
              <a:rPr lang="en-GB" smtClean="0"/>
              <a:pPr/>
              <a:t>57</a:t>
            </a:fld>
            <a:endParaRPr lang="en-GB"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029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029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167B3D-8BF2-47C1-90B7-F4FADD14D935}" type="slidenum">
              <a:rPr lang="en-GB" smtClean="0"/>
              <a:pPr/>
              <a:t>58</a:t>
            </a:fld>
            <a:endParaRPr lang="en-GB"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131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131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564EFB-510A-4C1D-83A8-760847DA7114}" type="slidenum">
              <a:rPr lang="en-GB" smtClean="0"/>
              <a:pPr/>
              <a:t>59</a:t>
            </a:fld>
            <a:endParaRPr lang="en-GB"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233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234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3015360-CD48-4E4E-B5E4-DA44B9A4DC07}" type="slidenum">
              <a:rPr lang="en-GB" smtClean="0"/>
              <a:pPr/>
              <a:t>60</a:t>
            </a:fld>
            <a:endParaRPr lang="en-GB"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336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336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D19FE0-4523-44AE-93F2-8792FCE997FA}" type="slidenum">
              <a:rPr lang="en-GB" smtClean="0"/>
              <a:pPr/>
              <a:t>61</a:t>
            </a:fld>
            <a:endParaRPr lang="en-GB"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438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438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85BE975-AFB5-4343-B104-A61DAA00290E}" type="slidenum">
              <a:rPr lang="en-GB" smtClean="0"/>
              <a:pPr/>
              <a:t>62</a:t>
            </a:fld>
            <a:endParaRPr lang="en-GB"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541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541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F6FF04-0FF7-42BA-8732-21BED8CD6A5F}" type="slidenum">
              <a:rPr lang="en-GB" smtClean="0"/>
              <a:pPr/>
              <a:t>63</a:t>
            </a:fld>
            <a:endParaRPr lang="en-GB"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643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643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591D8E-8A9C-424F-9AE6-E1643203650B}" type="slidenum">
              <a:rPr lang="en-GB" smtClean="0"/>
              <a:pPr/>
              <a:t>64</a:t>
            </a:fld>
            <a:endParaRPr lang="en-GB"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745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746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269AA43-0C8F-4D36-B31E-76A46F26A698}" type="slidenum">
              <a:rPr lang="en-GB" smtClean="0"/>
              <a:pPr/>
              <a:t>65</a:t>
            </a:fld>
            <a:endParaRPr lang="en-GB"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848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848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6DCCB5-54F3-45E8-BF5F-AF5A86895A09}" type="slidenum">
              <a:rPr lang="en-GB" smtClean="0"/>
              <a:pPr/>
              <a:t>67</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421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421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21F89F-266E-480C-83BB-9E4429BFFAEE}" type="slidenum">
              <a:rPr lang="en-GB" smtClean="0"/>
              <a:pPr/>
              <a:t>6</a:t>
            </a:fld>
            <a:endParaRPr lang="en-GB"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4950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4950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635BD2-68FE-43E5-9869-73DD35D2E22C}" type="slidenum">
              <a:rPr lang="en-GB" smtClean="0"/>
              <a:pPr/>
              <a:t>69</a:t>
            </a:fld>
            <a:endParaRPr lang="en-GB"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053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053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0CD661-9444-4107-A6A8-867F7F8FD95A}" type="slidenum">
              <a:rPr lang="en-GB" smtClean="0"/>
              <a:pPr/>
              <a:t>70</a:t>
            </a:fld>
            <a:endParaRPr lang="en-GB"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155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155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A723CF-9408-4E05-BE61-8EC91AF1962D}" type="slidenum">
              <a:rPr lang="en-GB" smtClean="0"/>
              <a:pPr/>
              <a:t>71</a:t>
            </a:fld>
            <a:endParaRPr lang="en-GB"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257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258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01DBDAF-14EC-4227-9585-83DFFDB610BB}" type="slidenum">
              <a:rPr lang="en-GB" smtClean="0"/>
              <a:pPr/>
              <a:t>72</a:t>
            </a:fld>
            <a:endParaRPr lang="en-GB"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360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360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81ADA8-88A7-4A54-AC93-7CDF6B8E0C76}" type="slidenum">
              <a:rPr lang="en-GB" smtClean="0"/>
              <a:pPr/>
              <a:t>73</a:t>
            </a:fld>
            <a:endParaRPr lang="en-GB"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462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462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F9DE85-FBAD-4AA0-BB62-289939E63C2F}" type="slidenum">
              <a:rPr lang="en-GB" smtClean="0"/>
              <a:pPr/>
              <a:t>74</a:t>
            </a:fld>
            <a:endParaRPr lang="en-GB"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565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565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1A93F5-1BCB-4547-BF99-96976BDCAE3B}" type="slidenum">
              <a:rPr lang="en-GB" smtClean="0"/>
              <a:pPr/>
              <a:t>75</a:t>
            </a:fld>
            <a:endParaRPr lang="en-GB"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667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667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4A0BF5-E82A-407B-B521-15CC44522817}" type="slidenum">
              <a:rPr lang="en-GB" smtClean="0"/>
              <a:pPr/>
              <a:t>76</a:t>
            </a:fld>
            <a:endParaRPr lang="en-GB"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769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770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0244ECE-11A7-4569-9CE1-FB7525833FB3}" type="slidenum">
              <a:rPr lang="en-GB" smtClean="0"/>
              <a:pPr/>
              <a:t>77</a:t>
            </a:fld>
            <a:endParaRPr lang="en-GB"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872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872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DA62ED9-AA21-4B7D-A8B7-4C3D32E71797}" type="slidenum">
              <a:rPr lang="en-GB" smtClean="0"/>
              <a:pPr/>
              <a:t>78</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523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523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B9EF65-F6FD-444A-96DA-8B89C304D592}" type="slidenum">
              <a:rPr lang="en-GB" smtClean="0"/>
              <a:pPr/>
              <a:t>7</a:t>
            </a:fld>
            <a:endParaRPr lang="en-GB"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974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5974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C9B55C-E651-48A8-A7DC-5AC570CD1CF6}" type="slidenum">
              <a:rPr lang="en-GB" smtClean="0"/>
              <a:pPr/>
              <a:t>79</a:t>
            </a:fld>
            <a:endParaRPr lang="en-GB"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077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077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23B1F-E273-45B1-BF6B-088D2ECC462A}" type="slidenum">
              <a:rPr lang="en-GB" smtClean="0"/>
              <a:pPr/>
              <a:t>80</a:t>
            </a:fld>
            <a:endParaRPr lang="en-GB"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179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179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710F75-E62F-49F5-8096-4026950F876E}" type="slidenum">
              <a:rPr lang="en-GB" smtClean="0"/>
              <a:pPr/>
              <a:t>81</a:t>
            </a:fld>
            <a:endParaRPr lang="en-GB"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281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282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52F360-BFF2-44B5-BDA0-5007C5CA1F8B}" type="slidenum">
              <a:rPr lang="en-GB" smtClean="0"/>
              <a:pPr/>
              <a:t>82</a:t>
            </a:fld>
            <a:endParaRPr lang="en-GB"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384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384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36B5B7-AE3A-4C93-B86D-5885774CC807}" type="slidenum">
              <a:rPr lang="en-GB" smtClean="0"/>
              <a:pPr/>
              <a:t>83</a:t>
            </a:fld>
            <a:endParaRPr lang="en-GB"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486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486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163CB1-6035-47DA-98F3-D666C2A26E1E}" type="slidenum">
              <a:rPr lang="en-GB" smtClean="0"/>
              <a:pPr/>
              <a:t>84</a:t>
            </a:fld>
            <a:endParaRPr lang="en-GB"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589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589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E2099F-1514-41B4-B0CF-365827EBBD25}" type="slidenum">
              <a:rPr lang="en-GB" smtClean="0"/>
              <a:pPr/>
              <a:t>85</a:t>
            </a:fld>
            <a:endParaRPr lang="en-GB"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691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691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63950AD-71DE-4722-BB59-2F64F148C338}" type="slidenum">
              <a:rPr lang="en-GB" smtClean="0"/>
              <a:pPr/>
              <a:t>86</a:t>
            </a:fld>
            <a:endParaRPr lang="en-GB"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793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794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D62D5-B0BC-4E68-84B2-6307CCFCF01F}" type="slidenum">
              <a:rPr lang="en-GB" smtClean="0"/>
              <a:pPr/>
              <a:t>87</a:t>
            </a:fld>
            <a:endParaRPr lang="en-GB"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896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896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04EE93-62F9-41AD-ADD5-419865823A04}" type="slidenum">
              <a:rPr lang="en-GB" smtClean="0"/>
              <a:pPr/>
              <a:t>88</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625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626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177194-624D-4F82-BE10-E95308D6A52B}" type="slidenum">
              <a:rPr lang="en-GB" smtClean="0"/>
              <a:pPr/>
              <a:t>8</a:t>
            </a:fld>
            <a:endParaRPr lang="en-GB"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9987"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6998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C90B26-1139-4AE1-B904-88B9448C5FD9}" type="slidenum">
              <a:rPr lang="en-GB" smtClean="0"/>
              <a:pPr/>
              <a:t>89</a:t>
            </a:fld>
            <a:endParaRPr lang="en-GB"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1011"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7101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4A797C-667C-4EC1-BC7A-08E89AC211D9}" type="slidenum">
              <a:rPr lang="en-GB" smtClean="0"/>
              <a:pPr/>
              <a:t>90</a:t>
            </a:fld>
            <a:endParaRPr lang="en-GB"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2035"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7203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CEBB99-27C6-4BA3-B192-A2D611277661}" type="slidenum">
              <a:rPr lang="en-GB" smtClean="0"/>
              <a:pPr/>
              <a:t>91</a:t>
            </a:fld>
            <a:endParaRPr lang="en-GB"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3059"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7306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5E4C014-BA32-4917-BEEE-31DABE02C486}" type="slidenum">
              <a:rPr lang="en-GB" smtClean="0"/>
              <a:pPr/>
              <a:t>92</a:t>
            </a:fld>
            <a:endParaRPr lang="en-GB"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408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17408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E54127-7DFE-459B-8F4C-73B94EFF78D6}" type="slidenum">
              <a:rPr lang="en-GB" smtClean="0"/>
              <a:pPr/>
              <a:t>93</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97283" name="عنصر نائب للملاحظات 2"/>
          <p:cNvSpPr>
            <a:spLocks noGrp="1"/>
          </p:cNvSpPr>
          <p:nvPr>
            <p:ph type="body" idx="1"/>
          </p:nvPr>
        </p:nvSpPr>
        <p:spPr bwMode="auto">
          <a:noFill/>
        </p:spPr>
        <p:txBody>
          <a:bodyPr/>
          <a:lstStyle/>
          <a:p>
            <a:pPr eaLnBrk="1" hangingPunct="1">
              <a:spcBef>
                <a:spcPct val="0"/>
              </a:spcBef>
            </a:pPr>
            <a:endParaRPr lang="en-GB" smtClean="0"/>
          </a:p>
        </p:txBody>
      </p:sp>
      <p:sp>
        <p:nvSpPr>
          <p:cNvPr id="9728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19BBED5-ECD2-4645-A34C-6A20D8CE741C}" type="slidenum">
              <a:rPr lang="en-GB" smtClean="0"/>
              <a:pPr/>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2640597" y="6377459"/>
            <a:ext cx="3836404" cy="365125"/>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609600"/>
            <a:ext cx="7848600" cy="5638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Slide Number Placeholder 2"/>
          <p:cNvSpPr>
            <a:spLocks noGrp="1"/>
          </p:cNvSpPr>
          <p:nvPr>
            <p:ph type="sldNum" sz="quarter" idx="10"/>
          </p:nvPr>
        </p:nvSpPr>
        <p:spPr>
          <a:xfrm>
            <a:off x="6804025" y="6400800"/>
            <a:ext cx="1905000" cy="457200"/>
          </a:xfrm>
        </p:spPr>
        <p:txBody>
          <a:bodyPr/>
          <a:lstStyle>
            <a:lvl1pPr>
              <a:defRPr/>
            </a:lvl1pPr>
          </a:lstStyle>
          <a:p>
            <a:fld id="{E263D9EE-C0EB-4B71-A3D6-F77F882E31A3}" type="slidenum">
              <a:rPr lang="en-US" altLang="zh-CN"/>
              <a:pPr/>
              <a:t>‹#›</a:t>
            </a:fld>
            <a:endParaRPr lang="en-US" altLang="zh-CN"/>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09600" y="2133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0" y="2133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a:xfrm>
            <a:off x="6804025" y="6400800"/>
            <a:ext cx="1905000" cy="457200"/>
          </a:xfrm>
        </p:spPr>
        <p:txBody>
          <a:bodyPr/>
          <a:lstStyle>
            <a:lvl1pPr>
              <a:defRPr/>
            </a:lvl1pPr>
          </a:lstStyle>
          <a:p>
            <a:fld id="{450736CE-9503-4278-80AC-0DF92010B5F9}" type="slidenum">
              <a:rPr lang="en-US" altLang="zh-CN"/>
              <a:pPr/>
              <a:t>‹#›</a:t>
            </a:fld>
            <a:endParaRPr lang="en-US" altLang="zh-CN"/>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عنوان، ونص، واثنان من ال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en-GB"/>
          </a:p>
        </p:txBody>
      </p:sp>
      <p:sp>
        <p:nvSpPr>
          <p:cNvPr id="3" name="عنصر نائب للنص 2"/>
          <p:cNvSpPr>
            <a:spLocks noGrp="1"/>
          </p:cNvSpPr>
          <p:nvPr>
            <p:ph type="body" sz="half" idx="1"/>
          </p:nvPr>
        </p:nvSpPr>
        <p:spPr>
          <a:xfrm>
            <a:off x="457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4" name="عنصر نائب للمحتوى 3"/>
          <p:cNvSpPr>
            <a:spLocks noGrp="1"/>
          </p:cNvSpPr>
          <p:nvPr>
            <p:ph sz="quarter" idx="2"/>
          </p:nvPr>
        </p:nvSpPr>
        <p:spPr>
          <a:xfrm>
            <a:off x="4648200" y="1600200"/>
            <a:ext cx="4038600" cy="21859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5" name="عنصر نائب للمحتوى 4"/>
          <p:cNvSpPr>
            <a:spLocks noGrp="1"/>
          </p:cNvSpPr>
          <p:nvPr>
            <p:ph sz="quarter" idx="3"/>
          </p:nvPr>
        </p:nvSpPr>
        <p:spPr>
          <a:xfrm>
            <a:off x="4648200" y="3938588"/>
            <a:ext cx="4038600" cy="218757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69E2EB65-928B-4DDF-9708-1D09B99328C6}" type="slidenum">
              <a:rPr lang="en-US"/>
              <a:pPr>
                <a:defRPr/>
              </a:pPr>
              <a:t>‹#›</a:t>
            </a:fld>
            <a:endParaRPr lang="en-US"/>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2DABEB6-C94C-46E4-BB1F-ABB359ADD309}" type="slidenum">
              <a:rPr lang="en-US" smtClean="0"/>
              <a:pPr>
                <a:defRPr/>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defRPr/>
            </a:pPr>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n-US"/>
          </a:p>
        </p:txBody>
      </p:sp>
      <p:sp>
        <p:nvSpPr>
          <p:cNvPr id="7" name="Slide Number Placeholder 6"/>
          <p:cNvSpPr>
            <a:spLocks noGrp="1"/>
          </p:cNvSpPr>
          <p:nvPr>
            <p:ph type="sldNum" sz="quarter" idx="12"/>
          </p:nvPr>
        </p:nvSpPr>
        <p:spPr>
          <a:xfrm>
            <a:off x="8339328" y="1170432"/>
            <a:ext cx="733864" cy="201168"/>
          </a:xfrm>
        </p:spPr>
        <p:txBody>
          <a:bodyPr/>
          <a:lstStyle/>
          <a:p>
            <a:pPr>
              <a:defRPr/>
            </a:pPr>
            <a:fld id="{D2DABEB6-C94C-46E4-BB1F-ABB359ADD309}"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D2DABEB6-C94C-46E4-BB1F-ABB359ADD309}"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3.v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14.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1447800"/>
            <a:ext cx="8305800" cy="2362200"/>
          </a:xfrm>
        </p:spPr>
        <p:txBody>
          <a:bodyPr/>
          <a:lstStyle/>
          <a:p>
            <a:pPr eaLnBrk="1" hangingPunct="1"/>
            <a:r>
              <a:rPr lang="en-US" sz="4000" b="1" i="1" dirty="0" smtClean="0">
                <a:latin typeface="Times New Roman" pitchFamily="18" charset="0"/>
              </a:rPr>
              <a:t>Gestational </a:t>
            </a:r>
            <a:r>
              <a:rPr lang="en-US" sz="4000" b="1" i="1" dirty="0" err="1" smtClean="0">
                <a:latin typeface="Times New Roman" pitchFamily="18" charset="0"/>
              </a:rPr>
              <a:t>trophoplastic</a:t>
            </a:r>
            <a:r>
              <a:rPr lang="en-US" sz="4000" b="1" i="1" dirty="0" smtClean="0">
                <a:latin typeface="Times New Roman" pitchFamily="18" charset="0"/>
              </a:rPr>
              <a:t> disease</a:t>
            </a:r>
            <a:br>
              <a:rPr lang="en-US" sz="4000" b="1" i="1" dirty="0" smtClean="0">
                <a:latin typeface="Times New Roman" pitchFamily="18" charset="0"/>
              </a:rPr>
            </a:br>
            <a:r>
              <a:rPr lang="en-US" sz="4000" b="1" i="1" dirty="0" smtClean="0">
                <a:latin typeface="Times New Roman" pitchFamily="18" charset="0"/>
              </a:rPr>
              <a:t>GTD</a:t>
            </a:r>
          </a:p>
        </p:txBody>
      </p:sp>
      <p:sp>
        <p:nvSpPr>
          <p:cNvPr id="3075" name="Rectangle 3"/>
          <p:cNvSpPr>
            <a:spLocks noGrp="1" noChangeArrowheads="1"/>
          </p:cNvSpPr>
          <p:nvPr>
            <p:ph idx="1"/>
          </p:nvPr>
        </p:nvSpPr>
        <p:spPr>
          <a:xfrm>
            <a:off x="381000" y="3276600"/>
            <a:ext cx="8229600" cy="5821363"/>
          </a:xfrm>
        </p:spPr>
        <p:txBody>
          <a:bodyPr/>
          <a:lstStyle/>
          <a:p>
            <a:pPr algn="ctr" eaLnBrk="1" hangingPunct="1">
              <a:buFont typeface="Wingdings" pitchFamily="2" charset="2"/>
              <a:buNone/>
            </a:pPr>
            <a:endParaRPr lang="en-US" sz="4000" b="1" i="1" dirty="0" smtClean="0">
              <a:latin typeface="Times New Roman" pitchFamily="18" charset="0"/>
            </a:endParaRPr>
          </a:p>
          <a:p>
            <a:pPr algn="ctr" eaLnBrk="1" hangingPunct="1">
              <a:buFont typeface="Wingdings" pitchFamily="2" charset="2"/>
              <a:buNone/>
            </a:pPr>
            <a:endParaRPr lang="en-US" sz="4000" b="1" i="1" dirty="0" smtClean="0">
              <a:latin typeface="Times New Roman" pitchFamily="18" charset="0"/>
            </a:endParaRPr>
          </a:p>
          <a:p>
            <a:pPr algn="ctr" eaLnBrk="1" hangingPunct="1">
              <a:buFont typeface="Wingdings" pitchFamily="2" charset="2"/>
              <a:buNone/>
            </a:pPr>
            <a:r>
              <a:rPr lang="en-US" sz="4000" b="1" i="1" dirty="0" smtClean="0">
                <a:solidFill>
                  <a:schemeClr val="folHlink"/>
                </a:solidFill>
                <a:latin typeface="Times New Roman" pitchFamily="18" charset="0"/>
              </a:rPr>
              <a:t>Dr. </a:t>
            </a:r>
            <a:r>
              <a:rPr lang="en-US" sz="4000" b="1" i="1" dirty="0" err="1" smtClean="0">
                <a:solidFill>
                  <a:schemeClr val="folHlink"/>
                </a:solidFill>
                <a:latin typeface="Times New Roman" pitchFamily="18" charset="0"/>
              </a:rPr>
              <a:t>Muhabat</a:t>
            </a:r>
            <a:r>
              <a:rPr lang="en-US" sz="4000" b="1" i="1" dirty="0" smtClean="0">
                <a:solidFill>
                  <a:schemeClr val="folHlink"/>
                </a:solidFill>
                <a:latin typeface="Times New Roman" pitchFamily="18" charset="0"/>
              </a:rPr>
              <a:t> </a:t>
            </a:r>
            <a:r>
              <a:rPr lang="en-US" sz="4000" b="1" i="1" dirty="0" err="1" smtClean="0">
                <a:solidFill>
                  <a:schemeClr val="folHlink"/>
                </a:solidFill>
                <a:latin typeface="Times New Roman" pitchFamily="18" charset="0"/>
              </a:rPr>
              <a:t>Salih</a:t>
            </a:r>
            <a:r>
              <a:rPr lang="en-US" sz="4000" b="1" i="1" dirty="0" smtClean="0">
                <a:solidFill>
                  <a:schemeClr val="folHlink"/>
                </a:solidFill>
                <a:latin typeface="Times New Roman" pitchFamily="18" charset="0"/>
              </a:rPr>
              <a:t> </a:t>
            </a:r>
            <a:r>
              <a:rPr lang="en-US" sz="4000" b="1" i="1" dirty="0" err="1" smtClean="0">
                <a:solidFill>
                  <a:schemeClr val="folHlink"/>
                </a:solidFill>
                <a:latin typeface="Times New Roman" pitchFamily="18" charset="0"/>
              </a:rPr>
              <a:t>Saeid</a:t>
            </a:r>
            <a:endParaRPr lang="en-US" sz="4000" b="1" i="1" dirty="0" smtClean="0">
              <a:solidFill>
                <a:schemeClr val="folHlink"/>
              </a:solidFill>
              <a:latin typeface="Times New Roman" pitchFamily="18" charset="0"/>
            </a:endParaRPr>
          </a:p>
          <a:p>
            <a:pPr algn="ctr" eaLnBrk="1" hangingPunct="1">
              <a:buFont typeface="Wingdings" pitchFamily="2" charset="2"/>
              <a:buNone/>
            </a:pPr>
            <a:r>
              <a:rPr lang="en-US" sz="4000" b="1" i="1" dirty="0" smtClean="0">
                <a:solidFill>
                  <a:schemeClr val="folHlink"/>
                </a:solidFill>
                <a:latin typeface="Times New Roman" pitchFamily="18" charset="0"/>
              </a:rPr>
              <a:t>MRCOG-London-UK</a:t>
            </a:r>
          </a:p>
        </p:txBody>
      </p:sp>
    </p:spTree>
  </p:cSld>
  <p:clrMapOvr>
    <a:masterClrMapping/>
  </p:clrMapOvr>
  <p:transition>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图片1"/>
          <p:cNvPicPr>
            <a:picLocks noGrp="1" noChangeAspect="1" noChangeArrowheads="1"/>
          </p:cNvPicPr>
          <p:nvPr>
            <p:ph/>
          </p:nvPr>
        </p:nvPicPr>
        <p:blipFill>
          <a:blip r:embed="rId2" cstate="print"/>
          <a:stretch>
            <a:fillRect/>
          </a:stretch>
        </p:blipFill>
        <p:spPr>
          <a:xfrm>
            <a:off x="776063" y="609600"/>
            <a:ext cx="7515673" cy="5638800"/>
          </a:xfrm>
          <a:noFill/>
          <a:ln/>
        </p:spPr>
      </p:pic>
      <p:sp>
        <p:nvSpPr>
          <p:cNvPr id="3" name="Slide Number Placeholder 2"/>
          <p:cNvSpPr>
            <a:spLocks noGrp="1"/>
          </p:cNvSpPr>
          <p:nvPr>
            <p:ph type="sldNum" sz="quarter" idx="10"/>
          </p:nvPr>
        </p:nvSpPr>
        <p:spPr/>
        <p:txBody>
          <a:bodyPr/>
          <a:lstStyle/>
          <a:p>
            <a:fld id="{DFECA4ED-A750-4CF3-8164-E3D58BECA111}" type="slidenum">
              <a:rPr lang="en-US" altLang="zh-CN"/>
              <a:pPr/>
              <a:t>10</a:t>
            </a:fld>
            <a:endParaRPr lang="en-US" altLang="zh-CN"/>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Partial moles</a:t>
            </a:r>
          </a:p>
        </p:txBody>
      </p:sp>
      <p:sp>
        <p:nvSpPr>
          <p:cNvPr id="12291" name="Rectangle 3"/>
          <p:cNvSpPr>
            <a:spLocks noGrp="1" noChangeArrowheads="1"/>
          </p:cNvSpPr>
          <p:nvPr>
            <p:ph idx="1"/>
          </p:nvPr>
        </p:nvSpPr>
        <p:spPr/>
        <p:txBody>
          <a:bodyPr/>
          <a:lstStyle/>
          <a:p>
            <a:pPr eaLnBrk="1" hangingPunct="1">
              <a:lnSpc>
                <a:spcPct val="80000"/>
              </a:lnSpc>
            </a:pPr>
            <a:r>
              <a:rPr lang="en-US" sz="6000" b="1" smtClean="0">
                <a:latin typeface="Times New Roman" pitchFamily="18" charset="0"/>
                <a:cs typeface="Times New Roman" pitchFamily="18" charset="0"/>
              </a:rPr>
              <a:t>Are triploid in origin with two sets of paternal haploid genes and one set of maternal haploid genes</a:t>
            </a:r>
          </a:p>
        </p:txBody>
      </p:sp>
    </p:spTree>
  </p:cSld>
  <p:clrMapOvr>
    <a:masterClrMapping/>
  </p:clrMapOvr>
  <p:transition>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图片2"/>
          <p:cNvPicPr>
            <a:picLocks noGrp="1" noChangeAspect="1" noChangeArrowheads="1"/>
          </p:cNvPicPr>
          <p:nvPr>
            <p:ph/>
          </p:nvPr>
        </p:nvPicPr>
        <p:blipFill>
          <a:blip r:embed="rId2" cstate="print"/>
          <a:srcRect/>
          <a:stretch>
            <a:fillRect/>
          </a:stretch>
        </p:blipFill>
        <p:spPr>
          <a:xfrm>
            <a:off x="2268538" y="609600"/>
            <a:ext cx="4464050" cy="5638800"/>
          </a:xfrm>
          <a:noFill/>
          <a:ln/>
        </p:spPr>
      </p:pic>
      <p:sp>
        <p:nvSpPr>
          <p:cNvPr id="3" name="Slide Number Placeholder 2"/>
          <p:cNvSpPr>
            <a:spLocks noGrp="1"/>
          </p:cNvSpPr>
          <p:nvPr>
            <p:ph type="sldNum" sz="quarter" idx="10"/>
          </p:nvPr>
        </p:nvSpPr>
        <p:spPr/>
        <p:txBody>
          <a:bodyPr/>
          <a:lstStyle/>
          <a:p>
            <a:fld id="{CF877664-E924-4C3A-A617-D23780ACCFDD}" type="slidenum">
              <a:rPr lang="en-US" altLang="zh-CN"/>
              <a:pPr/>
              <a:t>12</a:t>
            </a:fld>
            <a:endParaRPr lang="en-US" altLang="zh-CN"/>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Partial moles</a:t>
            </a:r>
          </a:p>
        </p:txBody>
      </p:sp>
      <p:sp>
        <p:nvSpPr>
          <p:cNvPr id="13315" name="Rectangle 3"/>
          <p:cNvSpPr>
            <a:spLocks noGrp="1" noChangeArrowheads="1"/>
          </p:cNvSpPr>
          <p:nvPr>
            <p:ph idx="1"/>
          </p:nvPr>
        </p:nvSpPr>
        <p:spPr/>
        <p:txBody>
          <a:bodyPr/>
          <a:lstStyle/>
          <a:p>
            <a:pPr eaLnBrk="1" hangingPunct="1">
              <a:lnSpc>
                <a:spcPct val="90000"/>
              </a:lnSpc>
            </a:pPr>
            <a:r>
              <a:rPr lang="en-US" sz="4800" b="1" smtClean="0">
                <a:latin typeface="Times New Roman" pitchFamily="18" charset="0"/>
                <a:cs typeface="Times New Roman" pitchFamily="18" charset="0"/>
              </a:rPr>
              <a:t>They occur, in almost all cases, following dispermic fertilization of an ovum.</a:t>
            </a:r>
          </a:p>
          <a:p>
            <a:pPr eaLnBrk="1" hangingPunct="1">
              <a:lnSpc>
                <a:spcPct val="90000"/>
              </a:lnSpc>
            </a:pPr>
            <a:r>
              <a:rPr lang="en-US" sz="4800" b="1" smtClean="0">
                <a:latin typeface="Times New Roman" pitchFamily="18" charset="0"/>
                <a:cs typeface="Times New Roman" pitchFamily="18" charset="0"/>
              </a:rPr>
              <a:t>There is usually evidence of    a fetus or fetal red blood cells</a:t>
            </a:r>
          </a:p>
        </p:txBody>
      </p:sp>
    </p:spTree>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b="1" smtClean="0">
                <a:latin typeface="Times New Roman" pitchFamily="18" charset="0"/>
              </a:rPr>
              <a:t>partial moles</a:t>
            </a:r>
            <a:endParaRPr lang="en-US" smtClean="0"/>
          </a:p>
        </p:txBody>
      </p:sp>
      <p:sp>
        <p:nvSpPr>
          <p:cNvPr id="14339" name="Rectangle 3"/>
          <p:cNvSpPr>
            <a:spLocks noGrp="1" noChangeArrowheads="1"/>
          </p:cNvSpPr>
          <p:nvPr>
            <p:ph idx="1"/>
          </p:nvPr>
        </p:nvSpPr>
        <p:spPr/>
        <p:txBody>
          <a:bodyPr/>
          <a:lstStyle/>
          <a:p>
            <a:pPr eaLnBrk="1" hangingPunct="1"/>
            <a:r>
              <a:rPr lang="en-US" sz="3600" b="1" smtClean="0">
                <a:latin typeface="Times New Roman" pitchFamily="18" charset="0"/>
              </a:rPr>
              <a:t>In the partial moles ,the normal finding is a triploid karyotype ,69 chromosomes instead of normal 46. The most common mechanism appears to be fertilization of normal egg by two sperm, giving a complement of 69,XXY</a:t>
            </a:r>
            <a:r>
              <a:rPr lang="en-US" sz="2800" smtClean="0">
                <a:latin typeface="Times New Roman" pitchFamily="18" charset="0"/>
              </a:rPr>
              <a:t>.</a:t>
            </a:r>
          </a:p>
        </p:txBody>
      </p:sp>
    </p:spTree>
  </p:cSld>
  <p:clrMapOvr>
    <a:masterClrMapping/>
  </p:clrMapOvr>
  <p:transition>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600" b="1" smtClean="0">
                <a:latin typeface="Times New Roman" pitchFamily="18" charset="0"/>
              </a:rPr>
              <a:t>Pathological features</a:t>
            </a:r>
          </a:p>
        </p:txBody>
      </p:sp>
      <p:sp>
        <p:nvSpPr>
          <p:cNvPr id="15363" name="Rectangle 3"/>
          <p:cNvSpPr>
            <a:spLocks noGrp="1" noChangeArrowheads="1"/>
          </p:cNvSpPr>
          <p:nvPr>
            <p:ph idx="1"/>
          </p:nvPr>
        </p:nvSpPr>
        <p:spPr/>
        <p:txBody>
          <a:bodyPr/>
          <a:lstStyle/>
          <a:p>
            <a:pPr eaLnBrk="1" hangingPunct="1">
              <a:buFont typeface="Wingdings" pitchFamily="2" charset="2"/>
              <a:buChar char="v"/>
            </a:pPr>
            <a:r>
              <a:rPr lang="en-US" sz="4000" b="1" dirty="0" smtClean="0">
                <a:latin typeface="Times New Roman" pitchFamily="18" charset="0"/>
              </a:rPr>
              <a:t>Complete mole :</a:t>
            </a:r>
          </a:p>
          <a:p>
            <a:pPr eaLnBrk="1" hangingPunct="1">
              <a:buFont typeface="Wingdings" pitchFamily="2" charset="2"/>
              <a:buChar char="q"/>
            </a:pPr>
            <a:r>
              <a:rPr lang="en-US" sz="4000" b="1" dirty="0" smtClean="0">
                <a:latin typeface="Times New Roman" pitchFamily="18" charset="0"/>
              </a:rPr>
              <a:t> there are numerous edematous vesicles, which looks like a bunch of small clear grapes,</a:t>
            </a:r>
          </a:p>
          <a:p>
            <a:pPr eaLnBrk="1" hangingPunct="1">
              <a:buFont typeface="Wingdings" pitchFamily="2" charset="2"/>
              <a:buChar char="q"/>
            </a:pPr>
            <a:r>
              <a:rPr lang="en-US" sz="4000" b="1" dirty="0" smtClean="0">
                <a:latin typeface="Times New Roman" pitchFamily="18" charset="0"/>
              </a:rPr>
              <a:t> </a:t>
            </a:r>
            <a:r>
              <a:rPr lang="en-US" sz="4000" b="1" dirty="0" smtClean="0">
                <a:latin typeface="Times New Roman" pitchFamily="18" charset="0"/>
              </a:rPr>
              <a:t>usually no fetus, or membranes.,</a:t>
            </a:r>
            <a:r>
              <a:rPr lang="en-US" sz="1800" dirty="0" smtClean="0"/>
              <a:t> </a:t>
            </a:r>
          </a:p>
          <a:p>
            <a:pPr eaLnBrk="1" hangingPunct="1">
              <a:buFont typeface="Wingdings" pitchFamily="2" charset="2"/>
              <a:buNone/>
            </a:pPr>
            <a:endParaRPr lang="en-US" sz="1800" dirty="0" smtClean="0"/>
          </a:p>
          <a:p>
            <a:pPr eaLnBrk="1" hangingPunct="1"/>
            <a:endParaRPr lang="en-US" sz="1800" dirty="0" smtClean="0"/>
          </a:p>
        </p:txBody>
      </p:sp>
    </p:spTree>
  </p:cSld>
  <p:clrMapOvr>
    <a:masterClrMapping/>
  </p:clrMapOvr>
  <p:transition>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16387" name="Rectangle 3"/>
          <p:cNvSpPr>
            <a:spLocks noGrp="1" noChangeArrowheads="1"/>
          </p:cNvSpPr>
          <p:nvPr>
            <p:ph idx="1"/>
          </p:nvPr>
        </p:nvSpPr>
        <p:spPr/>
        <p:txBody>
          <a:bodyPr/>
          <a:lstStyle/>
          <a:p>
            <a:pPr eaLnBrk="1" hangingPunct="1"/>
            <a:r>
              <a:rPr lang="en-US" sz="2800" b="1" smtClean="0">
                <a:latin typeface="Times New Roman" pitchFamily="18" charset="0"/>
              </a:rPr>
              <a:t>    </a:t>
            </a:r>
            <a:r>
              <a:rPr lang="en-US" sz="2800" b="1" u="sng" smtClean="0">
                <a:latin typeface="Times New Roman" pitchFamily="18" charset="0"/>
              </a:rPr>
              <a:t>microscopically: there are:</a:t>
            </a:r>
          </a:p>
          <a:p>
            <a:pPr eaLnBrk="1" hangingPunct="1">
              <a:buFont typeface="Wingdings" pitchFamily="2" charset="2"/>
              <a:buChar char="Ø"/>
            </a:pPr>
            <a:r>
              <a:rPr lang="en-US" sz="2800" b="1" smtClean="0">
                <a:latin typeface="Times New Roman" pitchFamily="18" charset="0"/>
              </a:rPr>
              <a:t> large oedematous enlarged villi ,</a:t>
            </a:r>
          </a:p>
          <a:p>
            <a:pPr eaLnBrk="1" hangingPunct="1">
              <a:buFont typeface="Wingdings" pitchFamily="2" charset="2"/>
              <a:buChar char="Ø"/>
            </a:pPr>
            <a:r>
              <a:rPr lang="en-US" sz="2800" b="1" smtClean="0">
                <a:latin typeface="Times New Roman" pitchFamily="18" charset="0"/>
              </a:rPr>
              <a:t>a vascular ,</a:t>
            </a:r>
          </a:p>
          <a:p>
            <a:pPr eaLnBrk="1" hangingPunct="1">
              <a:buFont typeface="Wingdings" pitchFamily="2" charset="2"/>
              <a:buChar char="Ø"/>
            </a:pPr>
            <a:r>
              <a:rPr lang="en-US" sz="2800" b="1" smtClean="0">
                <a:latin typeface="Times New Roman" pitchFamily="18" charset="0"/>
              </a:rPr>
              <a:t>with variable degree of trophoblastic hyperplasia.</a:t>
            </a:r>
          </a:p>
          <a:p>
            <a:pPr eaLnBrk="1" hangingPunct="1">
              <a:buFont typeface="Wingdings" pitchFamily="2" charset="2"/>
              <a:buChar char="Ø"/>
            </a:pPr>
            <a:r>
              <a:rPr lang="en-US" sz="2800" b="1" smtClean="0">
                <a:latin typeface="Times New Roman" pitchFamily="18" charset="0"/>
              </a:rPr>
              <a:t>carries greater risk of malignancy  and requires longer follow up than the partial  mole.</a:t>
            </a:r>
          </a:p>
        </p:txBody>
      </p:sp>
    </p:spTree>
  </p:cSld>
  <p:clrMapOvr>
    <a:masterClrMapping/>
  </p:clrMapOvr>
  <p:transition>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6" descr="图片3"/>
          <p:cNvPicPr>
            <a:picLocks noGrp="1" noChangeAspect="1" noChangeArrowheads="1"/>
          </p:cNvPicPr>
          <p:nvPr>
            <p:ph sz="half" idx="1"/>
          </p:nvPr>
        </p:nvPicPr>
        <p:blipFill>
          <a:blip r:embed="rId2" cstate="print"/>
          <a:srcRect/>
          <a:stretch>
            <a:fillRect/>
          </a:stretch>
        </p:blipFill>
        <p:spPr>
          <a:xfrm>
            <a:off x="468313" y="1412875"/>
            <a:ext cx="3952875" cy="3240088"/>
          </a:xfrm>
          <a:noFill/>
          <a:ln/>
        </p:spPr>
      </p:pic>
      <p:pic>
        <p:nvPicPr>
          <p:cNvPr id="15368" name="Picture 8" descr="134249052_788f22b515"/>
          <p:cNvPicPr>
            <a:picLocks noGrp="1" noChangeAspect="1" noChangeArrowheads="1"/>
          </p:cNvPicPr>
          <p:nvPr>
            <p:ph sz="half" idx="2"/>
          </p:nvPr>
        </p:nvPicPr>
        <p:blipFill>
          <a:blip r:embed="rId3" cstate="print"/>
          <a:stretch>
            <a:fillRect/>
          </a:stretch>
        </p:blipFill>
        <p:spPr>
          <a:xfrm>
            <a:off x="4648200" y="2607304"/>
            <a:ext cx="4038600" cy="2956255"/>
          </a:xfrm>
          <a:noFill/>
          <a:ln/>
        </p:spPr>
      </p:pic>
      <p:sp>
        <p:nvSpPr>
          <p:cNvPr id="6" name="Slide Number Placeholder 4"/>
          <p:cNvSpPr>
            <a:spLocks noGrp="1"/>
          </p:cNvSpPr>
          <p:nvPr>
            <p:ph type="sldNum" sz="quarter" idx="12"/>
          </p:nvPr>
        </p:nvSpPr>
        <p:spPr/>
        <p:txBody>
          <a:bodyPr/>
          <a:lstStyle/>
          <a:p>
            <a:fld id="{E11EAB2F-DBB0-48D0-B127-91244FD28799}" type="slidenum">
              <a:rPr lang="en-US" altLang="zh-CN"/>
              <a:pPr/>
              <a:t>17</a:t>
            </a:fld>
            <a:endParaRPr lang="en-US" altLang="zh-CN"/>
          </a:p>
        </p:txBody>
      </p:sp>
      <p:sp>
        <p:nvSpPr>
          <p:cNvPr id="15367" name="Rectangle 7"/>
          <p:cNvSpPr>
            <a:spLocks noChangeArrowheads="1"/>
          </p:cNvSpPr>
          <p:nvPr/>
        </p:nvSpPr>
        <p:spPr bwMode="auto">
          <a:xfrm>
            <a:off x="1042988" y="5084763"/>
            <a:ext cx="2665412" cy="519112"/>
          </a:xfrm>
          <a:prstGeom prst="rect">
            <a:avLst/>
          </a:prstGeom>
          <a:noFill/>
          <a:ln w="9525">
            <a:noFill/>
            <a:miter lim="800000"/>
            <a:headEnd/>
            <a:tailEnd/>
          </a:ln>
          <a:effectLst/>
        </p:spPr>
        <p:txBody>
          <a:bodyPr anchor="ctr">
            <a:spAutoFit/>
          </a:bodyPr>
          <a:lstStyle/>
          <a:p>
            <a:pPr algn="ctr"/>
            <a:r>
              <a:rPr lang="en-US" altLang="zh-CN" sz="2800"/>
              <a:t>Complete mole</a:t>
            </a:r>
          </a:p>
        </p:txBody>
      </p:sp>
      <p:sp>
        <p:nvSpPr>
          <p:cNvPr id="15369" name="Rectangle 9"/>
          <p:cNvSpPr>
            <a:spLocks noChangeArrowheads="1"/>
          </p:cNvSpPr>
          <p:nvPr/>
        </p:nvSpPr>
        <p:spPr bwMode="auto">
          <a:xfrm>
            <a:off x="5580063" y="2016125"/>
            <a:ext cx="2736850" cy="519113"/>
          </a:xfrm>
          <a:prstGeom prst="rect">
            <a:avLst/>
          </a:prstGeom>
          <a:noFill/>
          <a:ln w="9525">
            <a:noFill/>
            <a:miter lim="800000"/>
            <a:headEnd/>
            <a:tailEnd/>
          </a:ln>
          <a:effectLst/>
        </p:spPr>
        <p:txBody>
          <a:bodyPr anchor="ctr">
            <a:spAutoFit/>
          </a:bodyPr>
          <a:lstStyle/>
          <a:p>
            <a:pPr algn="ctr"/>
            <a:r>
              <a:rPr lang="en-US" altLang="zh-CN" sz="2800"/>
              <a:t>Partial mole</a:t>
            </a:r>
          </a:p>
        </p:txBody>
      </p:sp>
    </p:spTree>
  </p:cSld>
  <p:clrMapOvr>
    <a:masterClrMapping/>
  </p:clrMapOvr>
  <p:transition>
    <p:comb/>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03" name="Picture 11" descr="图片5"/>
          <p:cNvPicPr>
            <a:picLocks noGrp="1" noChangeAspect="1" noChangeArrowheads="1"/>
          </p:cNvPicPr>
          <p:nvPr>
            <p:ph sz="half" idx="1"/>
          </p:nvPr>
        </p:nvPicPr>
        <p:blipFill>
          <a:blip r:embed="rId2" cstate="print"/>
          <a:srcRect/>
          <a:stretch>
            <a:fillRect/>
          </a:stretch>
        </p:blipFill>
        <p:spPr>
          <a:xfrm>
            <a:off x="539750" y="1628775"/>
            <a:ext cx="3748088" cy="2879725"/>
          </a:xfrm>
          <a:noFill/>
          <a:ln/>
        </p:spPr>
      </p:pic>
      <p:pic>
        <p:nvPicPr>
          <p:cNvPr id="59405" name="Picture 13" descr="图片6"/>
          <p:cNvPicPr>
            <a:picLocks noGrp="1" noChangeAspect="1" noChangeArrowheads="1"/>
          </p:cNvPicPr>
          <p:nvPr>
            <p:ph sz="half" idx="2"/>
          </p:nvPr>
        </p:nvPicPr>
        <p:blipFill>
          <a:blip r:embed="rId3" cstate="print"/>
          <a:stretch>
            <a:fillRect/>
          </a:stretch>
        </p:blipFill>
        <p:spPr>
          <a:xfrm>
            <a:off x="4648200" y="2606277"/>
            <a:ext cx="4038600" cy="2958308"/>
          </a:xfrm>
          <a:noFill/>
          <a:ln/>
        </p:spPr>
      </p:pic>
      <p:sp>
        <p:nvSpPr>
          <p:cNvPr id="6" name="Slide Number Placeholder 4"/>
          <p:cNvSpPr>
            <a:spLocks noGrp="1"/>
          </p:cNvSpPr>
          <p:nvPr>
            <p:ph type="sldNum" sz="quarter" idx="12"/>
          </p:nvPr>
        </p:nvSpPr>
        <p:spPr/>
        <p:txBody>
          <a:bodyPr/>
          <a:lstStyle/>
          <a:p>
            <a:fld id="{8AA3CB88-81A2-4F83-BC04-02C7CED431F4}" type="slidenum">
              <a:rPr lang="en-US" altLang="zh-CN"/>
              <a:pPr/>
              <a:t>18</a:t>
            </a:fld>
            <a:endParaRPr lang="en-US" altLang="zh-CN"/>
          </a:p>
        </p:txBody>
      </p:sp>
      <p:sp>
        <p:nvSpPr>
          <p:cNvPr id="59395" name="Rectangle 3"/>
          <p:cNvSpPr>
            <a:spLocks noChangeArrowheads="1"/>
          </p:cNvSpPr>
          <p:nvPr/>
        </p:nvSpPr>
        <p:spPr bwMode="auto">
          <a:xfrm>
            <a:off x="1042988" y="4724400"/>
            <a:ext cx="2665412" cy="519113"/>
          </a:xfrm>
          <a:prstGeom prst="rect">
            <a:avLst/>
          </a:prstGeom>
          <a:noFill/>
          <a:ln w="9525">
            <a:noFill/>
            <a:miter lim="800000"/>
            <a:headEnd/>
            <a:tailEnd/>
          </a:ln>
          <a:effectLst/>
        </p:spPr>
        <p:txBody>
          <a:bodyPr anchor="ctr">
            <a:spAutoFit/>
          </a:bodyPr>
          <a:lstStyle/>
          <a:p>
            <a:pPr algn="ctr"/>
            <a:r>
              <a:rPr lang="en-US" altLang="zh-CN" sz="2800"/>
              <a:t>Complete mole</a:t>
            </a:r>
          </a:p>
        </p:txBody>
      </p:sp>
      <p:sp>
        <p:nvSpPr>
          <p:cNvPr id="59397" name="Rectangle 5"/>
          <p:cNvSpPr>
            <a:spLocks noChangeArrowheads="1"/>
          </p:cNvSpPr>
          <p:nvPr/>
        </p:nvSpPr>
        <p:spPr bwMode="auto">
          <a:xfrm>
            <a:off x="5364163" y="2060575"/>
            <a:ext cx="2736850" cy="519113"/>
          </a:xfrm>
          <a:prstGeom prst="rect">
            <a:avLst/>
          </a:prstGeom>
          <a:noFill/>
          <a:ln w="9525">
            <a:noFill/>
            <a:miter lim="800000"/>
            <a:headEnd/>
            <a:tailEnd/>
          </a:ln>
          <a:effectLst/>
        </p:spPr>
        <p:txBody>
          <a:bodyPr anchor="ctr">
            <a:spAutoFit/>
          </a:bodyPr>
          <a:lstStyle/>
          <a:p>
            <a:pPr algn="ctr"/>
            <a:r>
              <a:rPr lang="en-US" altLang="zh-CN" sz="2800"/>
              <a:t>Partial mole</a:t>
            </a:r>
          </a:p>
        </p:txBody>
      </p:sp>
    </p:spTree>
  </p:cSld>
  <p:clrMapOvr>
    <a:masterClrMapping/>
  </p:clrMapOvr>
  <p:transition>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17411" name="Rectangle 3"/>
          <p:cNvSpPr>
            <a:spLocks noGrp="1" noChangeArrowheads="1"/>
          </p:cNvSpPr>
          <p:nvPr>
            <p:ph idx="1"/>
          </p:nvPr>
        </p:nvSpPr>
        <p:spPr/>
        <p:txBody>
          <a:bodyPr/>
          <a:lstStyle/>
          <a:p>
            <a:pPr eaLnBrk="1" hangingPunct="1">
              <a:buFont typeface="Wingdings" pitchFamily="2" charset="2"/>
              <a:buChar char="v"/>
            </a:pPr>
            <a:r>
              <a:rPr lang="en-US" smtClean="0"/>
              <a:t> </a:t>
            </a:r>
            <a:r>
              <a:rPr lang="en-US" sz="4000" b="1" smtClean="0">
                <a:latin typeface="Times New Roman" pitchFamily="18" charset="0"/>
              </a:rPr>
              <a:t>Partial mole: </a:t>
            </a:r>
          </a:p>
          <a:p>
            <a:pPr eaLnBrk="1" hangingPunct="1">
              <a:buFont typeface="Wingdings" pitchFamily="2" charset="2"/>
              <a:buChar char="Ø"/>
            </a:pPr>
            <a:r>
              <a:rPr lang="en-US" sz="3600" b="1" smtClean="0">
                <a:latin typeface="Times New Roman" pitchFamily="18" charset="0"/>
              </a:rPr>
              <a:t>Shows a less clear -cut picture ,with the formation of vesicles usually focal ,</a:t>
            </a:r>
          </a:p>
          <a:p>
            <a:pPr eaLnBrk="1" hangingPunct="1">
              <a:buFont typeface="Wingdings" pitchFamily="2" charset="2"/>
              <a:buChar char="Ø"/>
            </a:pPr>
            <a:r>
              <a:rPr lang="en-US" sz="3600" b="1" smtClean="0">
                <a:latin typeface="Times New Roman" pitchFamily="18" charset="0"/>
              </a:rPr>
              <a:t>fetus and membranes may present,</a:t>
            </a:r>
          </a:p>
          <a:p>
            <a:pPr eaLnBrk="1" hangingPunct="1">
              <a:buFont typeface="Wingdings" pitchFamily="2" charset="2"/>
              <a:buChar char="Ø"/>
            </a:pPr>
            <a:r>
              <a:rPr lang="en-US" sz="3600" b="1" smtClean="0">
                <a:latin typeface="Times New Roman" pitchFamily="18" charset="0"/>
              </a:rPr>
              <a:t> the vesicles have degree of vascularity. </a:t>
            </a:r>
          </a:p>
        </p:txBody>
      </p:sp>
    </p:spTree>
  </p:cSld>
  <p:clrMapOvr>
    <a:masterClrMapping/>
  </p:clrMapOvr>
  <p:transition>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pPr eaLnBrk="1" hangingPunct="1"/>
            <a:r>
              <a:rPr lang="en-US" sz="4000" smtClean="0"/>
              <a:t>Gestational trophoplastic disease</a:t>
            </a:r>
            <a:br>
              <a:rPr lang="en-US" sz="4000" smtClean="0"/>
            </a:br>
            <a:r>
              <a:rPr lang="en-US" sz="4000" smtClean="0"/>
              <a:t>GTD</a:t>
            </a:r>
          </a:p>
        </p:txBody>
      </p:sp>
      <p:sp>
        <p:nvSpPr>
          <p:cNvPr id="4099" name="Rectangle 3"/>
          <p:cNvSpPr>
            <a:spLocks noGrp="1" noChangeArrowheads="1"/>
          </p:cNvSpPr>
          <p:nvPr>
            <p:ph idx="1"/>
          </p:nvPr>
        </p:nvSpPr>
        <p:spPr/>
        <p:txBody>
          <a:bodyPr>
            <a:normAutofit lnSpcReduction="10000"/>
          </a:bodyPr>
          <a:lstStyle/>
          <a:p>
            <a:pPr eaLnBrk="1" hangingPunct="1">
              <a:buFont typeface="Wingdings" pitchFamily="2" charset="2"/>
              <a:buNone/>
            </a:pPr>
            <a:r>
              <a:rPr lang="en-US" sz="4000" b="1" i="1" u="sng" smtClean="0">
                <a:latin typeface="Times New Roman" pitchFamily="18" charset="0"/>
              </a:rPr>
              <a:t>Definition</a:t>
            </a:r>
            <a:r>
              <a:rPr lang="en-US" sz="4000" b="1" i="1" u="sng" smtClean="0"/>
              <a:t> </a:t>
            </a:r>
            <a:r>
              <a:rPr lang="en-US" sz="4000" b="1" i="1" u="sng" smtClean="0">
                <a:latin typeface="Times New Roman" pitchFamily="18" charset="0"/>
              </a:rPr>
              <a:t>:</a:t>
            </a:r>
            <a:r>
              <a:rPr lang="en-US" sz="2400" smtClean="0">
                <a:latin typeface="Times New Roman" pitchFamily="18" charset="0"/>
              </a:rPr>
              <a:t> </a:t>
            </a:r>
            <a:r>
              <a:rPr lang="en-US" sz="3600" b="1" smtClean="0">
                <a:latin typeface="Times New Roman" pitchFamily="18" charset="0"/>
                <a:cs typeface="Times New Roman" pitchFamily="18" charset="0"/>
              </a:rPr>
              <a:t>It is a clinical term used to indicate three closely related conditions characterized  by active abnormal proliferation of trophoblastic cells : </a:t>
            </a:r>
            <a:r>
              <a:rPr lang="en-US" sz="3600" b="1" i="1" smtClean="0">
                <a:latin typeface="Times New Roman" pitchFamily="18" charset="0"/>
                <a:cs typeface="Times New Roman" pitchFamily="18" charset="0"/>
              </a:rPr>
              <a:t>:</a:t>
            </a:r>
          </a:p>
          <a:p>
            <a:pPr eaLnBrk="1" hangingPunct="1">
              <a:buFont typeface="Wingdings" pitchFamily="2" charset="2"/>
              <a:buChar char="v"/>
            </a:pPr>
            <a:r>
              <a:rPr lang="en-US" sz="4000" b="1" i="1" smtClean="0">
                <a:latin typeface="Times New Roman" pitchFamily="18" charset="0"/>
              </a:rPr>
              <a:t>hydatidiform mole ,</a:t>
            </a:r>
          </a:p>
          <a:p>
            <a:pPr eaLnBrk="1" hangingPunct="1">
              <a:buFont typeface="Wingdings" pitchFamily="2" charset="2"/>
              <a:buChar char="v"/>
            </a:pPr>
            <a:r>
              <a:rPr lang="en-US" sz="4000" b="1" i="1" smtClean="0">
                <a:latin typeface="Times New Roman" pitchFamily="18" charset="0"/>
              </a:rPr>
              <a:t>invasive hydatidiform mole and </a:t>
            </a:r>
          </a:p>
          <a:p>
            <a:pPr eaLnBrk="1" hangingPunct="1">
              <a:buFont typeface="Wingdings" pitchFamily="2" charset="2"/>
              <a:buChar char="v"/>
            </a:pPr>
            <a:r>
              <a:rPr lang="en-US" sz="4000" b="1" i="1" smtClean="0">
                <a:latin typeface="Times New Roman" pitchFamily="18" charset="0"/>
              </a:rPr>
              <a:t>Choriocarcinoma</a:t>
            </a:r>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18435" name="Rectangle 3"/>
          <p:cNvSpPr>
            <a:spLocks noGrp="1" noChangeArrowheads="1"/>
          </p:cNvSpPr>
          <p:nvPr>
            <p:ph idx="1"/>
          </p:nvPr>
        </p:nvSpPr>
        <p:spPr/>
        <p:txBody>
          <a:bodyPr/>
          <a:lstStyle/>
          <a:p>
            <a:pPr eaLnBrk="1" hangingPunct="1"/>
            <a:r>
              <a:rPr lang="en-US" sz="4000" b="1" smtClean="0">
                <a:latin typeface="Times New Roman" pitchFamily="18" charset="0"/>
              </a:rPr>
              <a:t>In general ,the  more active trophoblastic  appearance the greater the risk of malignancy.</a:t>
            </a:r>
          </a:p>
          <a:p>
            <a:pPr eaLnBrk="1" hangingPunct="1"/>
            <a:r>
              <a:rPr lang="en-US" sz="4000" b="1" smtClean="0">
                <a:latin typeface="Times New Roman" pitchFamily="18" charset="0"/>
              </a:rPr>
              <a:t>So the subsequent management depends more on the hCG results than the histological reports.</a:t>
            </a:r>
          </a:p>
        </p:txBody>
      </p:sp>
    </p:spTree>
  </p:cSld>
  <p:clrMapOvr>
    <a:masterClrMapping/>
  </p:clrMapOvr>
  <p:transition>
    <p:comb/>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 </a:t>
            </a:r>
            <a:r>
              <a:rPr lang="en-US" b="1" smtClean="0">
                <a:latin typeface="Times New Roman" pitchFamily="18" charset="0"/>
                <a:cs typeface="Times New Roman" pitchFamily="18" charset="0"/>
              </a:rPr>
              <a:t>Clinical features</a:t>
            </a:r>
          </a:p>
        </p:txBody>
      </p:sp>
      <p:sp>
        <p:nvSpPr>
          <p:cNvPr id="19459" name="Rectangle 3"/>
          <p:cNvSpPr>
            <a:spLocks noGrp="1" noChangeArrowheads="1"/>
          </p:cNvSpPr>
          <p:nvPr>
            <p:ph idx="1"/>
          </p:nvPr>
        </p:nvSpPr>
        <p:spPr/>
        <p:txBody>
          <a:bodyPr/>
          <a:lstStyle/>
          <a:p>
            <a:pPr eaLnBrk="1" hangingPunct="1">
              <a:buFont typeface="Wingdings" pitchFamily="2" charset="2"/>
              <a:buChar char="v"/>
            </a:pPr>
            <a:r>
              <a:rPr lang="en-US" sz="4000" b="1" smtClean="0">
                <a:latin typeface="Times New Roman" pitchFamily="18" charset="0"/>
              </a:rPr>
              <a:t>Bleeding : Bleeding in early pregnancy after variable period of amenorrhea is the most common  clinical sign of the mole (occurs in 90% of cases), with the passage of the vesicles.</a:t>
            </a:r>
          </a:p>
        </p:txBody>
      </p:sp>
    </p:spTree>
  </p:cSld>
  <p:clrMapOvr>
    <a:masterClrMapping/>
  </p:clrMapOvr>
  <p:transition>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20483" name="Rectangle 3"/>
          <p:cNvSpPr>
            <a:spLocks noGrp="1" noChangeArrowheads="1"/>
          </p:cNvSpPr>
          <p:nvPr>
            <p:ph idx="1"/>
          </p:nvPr>
        </p:nvSpPr>
        <p:spPr/>
        <p:txBody>
          <a:bodyPr/>
          <a:lstStyle/>
          <a:p>
            <a:pPr eaLnBrk="1" hangingPunct="1">
              <a:buFont typeface="Wingdings" pitchFamily="2" charset="2"/>
              <a:buChar char="v"/>
            </a:pPr>
            <a:r>
              <a:rPr lang="en-US" sz="4400" b="1" smtClean="0">
                <a:latin typeface="Times New Roman" pitchFamily="18" charset="0"/>
              </a:rPr>
              <a:t>Hyperemesis gravidarum : Occurs into 25% of cases of moles ,and appears more common when the uterus is much enlarged and hCG levels are very high</a:t>
            </a:r>
            <a:r>
              <a:rPr lang="en-US" smtClean="0"/>
              <a:t>.</a:t>
            </a:r>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21507" name="Rectangle 3"/>
          <p:cNvSpPr>
            <a:spLocks noGrp="1" noChangeArrowheads="1"/>
          </p:cNvSpPr>
          <p:nvPr>
            <p:ph idx="1"/>
          </p:nvPr>
        </p:nvSpPr>
        <p:spPr/>
        <p:txBody>
          <a:bodyPr/>
          <a:lstStyle/>
          <a:p>
            <a:pPr eaLnBrk="1" hangingPunct="1">
              <a:lnSpc>
                <a:spcPct val="90000"/>
              </a:lnSpc>
              <a:buFont typeface="Wingdings" pitchFamily="2" charset="2"/>
              <a:buChar char="v"/>
            </a:pPr>
            <a:r>
              <a:rPr lang="en-US" b="1" smtClean="0">
                <a:latin typeface="Times New Roman" pitchFamily="18" charset="0"/>
              </a:rPr>
              <a:t>Uterine enlargement: The uterus is commonly “large for date”in 50% of case of moles ,</a:t>
            </a:r>
          </a:p>
          <a:p>
            <a:pPr eaLnBrk="1" hangingPunct="1">
              <a:lnSpc>
                <a:spcPct val="90000"/>
              </a:lnSpc>
              <a:buFont typeface="Wingdings" pitchFamily="2" charset="2"/>
              <a:buChar char="ü"/>
            </a:pPr>
            <a:r>
              <a:rPr lang="en-US" b="1" smtClean="0">
                <a:latin typeface="Times New Roman" pitchFamily="18" charset="0"/>
              </a:rPr>
              <a:t>although, in a small proportion of cases the uterus corresponding to the gestational age or smaller than date. </a:t>
            </a:r>
          </a:p>
          <a:p>
            <a:pPr eaLnBrk="1" hangingPunct="1">
              <a:lnSpc>
                <a:spcPct val="90000"/>
              </a:lnSpc>
              <a:buFont typeface="Wingdings" pitchFamily="2" charset="2"/>
              <a:buChar char="ü"/>
            </a:pPr>
            <a:r>
              <a:rPr lang="en-US" b="1" smtClean="0">
                <a:latin typeface="Times New Roman" pitchFamily="18" charset="0"/>
              </a:rPr>
              <a:t>The uterus having a doughy consistency. </a:t>
            </a:r>
          </a:p>
          <a:p>
            <a:pPr eaLnBrk="1" hangingPunct="1">
              <a:lnSpc>
                <a:spcPct val="90000"/>
              </a:lnSpc>
              <a:buFont typeface="Wingdings" pitchFamily="2" charset="2"/>
              <a:buChar char="ü"/>
            </a:pPr>
            <a:r>
              <a:rPr lang="en-US" b="1" smtClean="0">
                <a:latin typeface="Times New Roman" pitchFamily="18" charset="0"/>
              </a:rPr>
              <a:t>The fetal parts are not palpable, and fetal heart is absent.</a:t>
            </a:r>
          </a:p>
        </p:txBody>
      </p:sp>
    </p:spTree>
  </p:cSld>
  <p:clrMapOvr>
    <a:masterClrMapping/>
  </p:clrMapOvr>
  <p:transition>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22531" name="Rectangle 3"/>
          <p:cNvSpPr>
            <a:spLocks noGrp="1" noChangeArrowheads="1"/>
          </p:cNvSpPr>
          <p:nvPr>
            <p:ph idx="1"/>
          </p:nvPr>
        </p:nvSpPr>
        <p:spPr/>
        <p:txBody>
          <a:bodyPr/>
          <a:lstStyle/>
          <a:p>
            <a:pPr eaLnBrk="1" hangingPunct="1">
              <a:lnSpc>
                <a:spcPct val="80000"/>
              </a:lnSpc>
              <a:buFont typeface="Wingdings" pitchFamily="2" charset="2"/>
              <a:buChar char="v"/>
            </a:pPr>
            <a:r>
              <a:rPr lang="en-US" sz="4400" b="1" smtClean="0">
                <a:latin typeface="Times New Roman" pitchFamily="18" charset="0"/>
              </a:rPr>
              <a:t>Large theca lutein cysts of the ovary are present in “20%”of moles , these may be exaggerated the clinical picture of large for date uterus. These cysts are manifestation of excessive hCG.</a:t>
            </a:r>
          </a:p>
        </p:txBody>
      </p:sp>
    </p:spTree>
  </p:cSld>
  <p:clrMapOvr>
    <a:masterClrMapping/>
  </p:clrMapOvr>
  <p:transition>
    <p:comb/>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title"/>
          </p:nvPr>
        </p:nvSpPr>
        <p:spPr/>
        <p:txBody>
          <a:bodyPr/>
          <a:lstStyle/>
          <a:p>
            <a:r>
              <a:rPr lang="en-US" altLang="zh-CN" sz="3600" b="1">
                <a:solidFill>
                  <a:srgbClr val="FFFF00"/>
                </a:solidFill>
              </a:rPr>
              <a:t>theca lutein ovarian cyst</a:t>
            </a:r>
          </a:p>
        </p:txBody>
      </p:sp>
      <p:pic>
        <p:nvPicPr>
          <p:cNvPr id="18437" name="Picture 5" descr="图片4"/>
          <p:cNvPicPr>
            <a:picLocks noGrp="1" noChangeAspect="1" noChangeArrowheads="1"/>
          </p:cNvPicPr>
          <p:nvPr>
            <p:ph idx="1"/>
          </p:nvPr>
        </p:nvPicPr>
        <p:blipFill>
          <a:blip r:embed="rId2" cstate="print"/>
          <a:stretch>
            <a:fillRect/>
          </a:stretch>
        </p:blipFill>
        <p:spPr>
          <a:xfrm>
            <a:off x="1095041" y="1774825"/>
            <a:ext cx="6953917" cy="4625975"/>
          </a:xfrm>
          <a:noFill/>
          <a:ln/>
        </p:spPr>
      </p:pic>
      <p:sp>
        <p:nvSpPr>
          <p:cNvPr id="4" name="Slide Number Placeholder 3"/>
          <p:cNvSpPr>
            <a:spLocks noGrp="1"/>
          </p:cNvSpPr>
          <p:nvPr>
            <p:ph type="sldNum" sz="quarter" idx="12"/>
          </p:nvPr>
        </p:nvSpPr>
        <p:spPr/>
        <p:txBody>
          <a:bodyPr/>
          <a:lstStyle/>
          <a:p>
            <a:fld id="{7B7932B4-5DBE-4FCE-9217-6AA6C5A2CC0A}" type="slidenum">
              <a:rPr lang="en-US" altLang="zh-CN"/>
              <a:pPr/>
              <a:t>25</a:t>
            </a:fld>
            <a:endParaRPr lang="en-US" altLang="zh-CN"/>
          </a:p>
        </p:txBody>
      </p:sp>
    </p:spTree>
  </p:cSld>
  <p:clrMapOvr>
    <a:masterClrMapping/>
  </p:clrMapOvr>
  <p:transition>
    <p:comb/>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23555" name="Rectangle 3"/>
          <p:cNvSpPr>
            <a:spLocks noGrp="1" noChangeArrowheads="1"/>
          </p:cNvSpPr>
          <p:nvPr>
            <p:ph idx="1"/>
          </p:nvPr>
        </p:nvSpPr>
        <p:spPr/>
        <p:txBody>
          <a:bodyPr/>
          <a:lstStyle/>
          <a:p>
            <a:pPr eaLnBrk="1" hangingPunct="1">
              <a:lnSpc>
                <a:spcPct val="80000"/>
              </a:lnSpc>
            </a:pPr>
            <a:r>
              <a:rPr lang="en-US" sz="3600" b="1" smtClean="0">
                <a:latin typeface="Times New Roman" pitchFamily="18" charset="0"/>
              </a:rPr>
              <a:t>Pre-eclampsia :Occur in association with the moles with range widely from 12-54%,these due to differing times of diagnosis, the longer pregnancy progresses ,the greater chance to developing  pre-eclampsia. If the signs of pre-eclampsia appears early in pregnancy , the possibility of hydatidiform mole should be looked for with out delay</a:t>
            </a:r>
            <a:r>
              <a:rPr lang="en-US" sz="2000" smtClean="0"/>
              <a:t>.</a:t>
            </a:r>
          </a:p>
        </p:txBody>
      </p:sp>
    </p:spTree>
  </p:cSld>
  <p:clrMapOvr>
    <a:masterClrMapping/>
  </p:clrMapOvr>
  <p:transition>
    <p:comb/>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24579" name="Rectangle 3"/>
          <p:cNvSpPr>
            <a:spLocks noGrp="1" noChangeArrowheads="1"/>
          </p:cNvSpPr>
          <p:nvPr>
            <p:ph idx="1"/>
          </p:nvPr>
        </p:nvSpPr>
        <p:spPr/>
        <p:txBody>
          <a:bodyPr>
            <a:normAutofit lnSpcReduction="10000"/>
          </a:bodyPr>
          <a:lstStyle/>
          <a:p>
            <a:pPr eaLnBrk="1" hangingPunct="1">
              <a:lnSpc>
                <a:spcPct val="90000"/>
              </a:lnSpc>
              <a:buFont typeface="Wingdings" pitchFamily="2" charset="2"/>
              <a:buChar char="v"/>
            </a:pPr>
            <a:r>
              <a:rPr lang="en-US" b="1" smtClean="0">
                <a:latin typeface="Times New Roman" pitchFamily="18" charset="0"/>
              </a:rPr>
              <a:t>Hyperthyrodism: Develop in small proportion of women ,and this may be due to thyrotrophic effects of the human chorionic thyrotrophin , which may lead to goitre,fine tremor ,supra-ventricular tachycardia, and weight loss.</a:t>
            </a:r>
          </a:p>
          <a:p>
            <a:pPr eaLnBrk="1" hangingPunct="1">
              <a:lnSpc>
                <a:spcPct val="90000"/>
              </a:lnSpc>
              <a:buFont typeface="Wingdings" pitchFamily="2" charset="2"/>
              <a:buChar char="v"/>
            </a:pPr>
            <a:r>
              <a:rPr lang="en-US" sz="2800" b="1" smtClean="0">
                <a:latin typeface="Times New Roman" pitchFamily="18" charset="0"/>
              </a:rPr>
              <a:t>DIC can develop in long-standing hydatidiform moles , when there is embolization of trophoblastic tissue to the lung, leads to thromboplastic substances which stimulate fibrin,and platelet deposition.</a:t>
            </a:r>
          </a:p>
        </p:txBody>
      </p:sp>
    </p:spTree>
  </p:cSld>
  <p:clrMapOvr>
    <a:masterClrMapping/>
  </p:clrMapOvr>
  <p:transition>
    <p:comb/>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3600" b="1" smtClean="0">
                <a:latin typeface="Times New Roman" pitchFamily="18" charset="0"/>
                <a:cs typeface="Times New Roman" pitchFamily="18" charset="0"/>
              </a:rPr>
              <a:t>Diagnosis of hydatidiform moles</a:t>
            </a:r>
          </a:p>
        </p:txBody>
      </p:sp>
      <p:sp>
        <p:nvSpPr>
          <p:cNvPr id="25603" name="Rectangle 3"/>
          <p:cNvSpPr>
            <a:spLocks noGrp="1" noChangeArrowheads="1"/>
          </p:cNvSpPr>
          <p:nvPr>
            <p:ph idx="1"/>
          </p:nvPr>
        </p:nvSpPr>
        <p:spPr/>
        <p:txBody>
          <a:bodyPr/>
          <a:lstStyle/>
          <a:p>
            <a:pPr eaLnBrk="1" hangingPunct="1">
              <a:buFont typeface="Wingdings" pitchFamily="2" charset="2"/>
              <a:buChar char="Ø"/>
            </a:pPr>
            <a:r>
              <a:rPr lang="en-US" sz="4400" b="1" smtClean="0">
                <a:latin typeface="Times New Roman" pitchFamily="18" charset="0"/>
              </a:rPr>
              <a:t>History and examination : From the history of amenorrhea ,passage of vesicles vaginally with bleeding ;the size and consistency of the uterus</a:t>
            </a:r>
            <a:r>
              <a:rPr lang="en-US" smtClean="0"/>
              <a:t>.</a:t>
            </a:r>
          </a:p>
          <a:p>
            <a:pPr eaLnBrk="1" hangingPunct="1">
              <a:buFont typeface="Wingdings" pitchFamily="2" charset="2"/>
              <a:buNone/>
            </a:pPr>
            <a:endParaRPr lang="en-US" smtClean="0"/>
          </a:p>
        </p:txBody>
      </p:sp>
    </p:spTree>
  </p:cSld>
  <p:clrMapOvr>
    <a:masterClrMapping/>
  </p:clrMapOvr>
  <p:transition>
    <p:comb/>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26627" name="Rectangle 3"/>
          <p:cNvSpPr>
            <a:spLocks noGrp="1" noChangeArrowheads="1"/>
          </p:cNvSpPr>
          <p:nvPr>
            <p:ph idx="1"/>
          </p:nvPr>
        </p:nvSpPr>
        <p:spPr/>
        <p:txBody>
          <a:bodyPr/>
          <a:lstStyle/>
          <a:p>
            <a:pPr eaLnBrk="1" hangingPunct="1">
              <a:lnSpc>
                <a:spcPct val="80000"/>
              </a:lnSpc>
              <a:buFont typeface="Wingdings" pitchFamily="2" charset="2"/>
              <a:buChar char="Ø"/>
            </a:pPr>
            <a:r>
              <a:rPr lang="en-US" sz="5400" b="1" smtClean="0">
                <a:latin typeface="Times New Roman" pitchFamily="18" charset="0"/>
                <a:cs typeface="Times New Roman" pitchFamily="18" charset="0"/>
              </a:rPr>
              <a:t>The increasing use of ultrasound in early pregnancy has probably led to the earlier diagnosis of molar pregnancy</a:t>
            </a:r>
          </a:p>
        </p:txBody>
      </p:sp>
    </p:spTree>
  </p:cSld>
  <p:clrMapOvr>
    <a:masterClrMapping/>
  </p:clrMapOvr>
  <p:transition>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3600" b="1" smtClean="0">
                <a:latin typeface="Times New Roman" pitchFamily="18" charset="0"/>
                <a:cs typeface="Times New Roman" pitchFamily="18" charset="0"/>
              </a:rPr>
              <a:t>Gestational trophoplastic disease</a:t>
            </a:r>
            <a:br>
              <a:rPr lang="en-US" sz="3600" b="1" smtClean="0">
                <a:latin typeface="Times New Roman" pitchFamily="18" charset="0"/>
                <a:cs typeface="Times New Roman" pitchFamily="18" charset="0"/>
              </a:rPr>
            </a:br>
            <a:r>
              <a:rPr lang="en-US" sz="3600" b="1" smtClean="0">
                <a:latin typeface="Times New Roman" pitchFamily="18" charset="0"/>
                <a:cs typeface="Times New Roman" pitchFamily="18" charset="0"/>
              </a:rPr>
              <a:t>GTD</a:t>
            </a:r>
          </a:p>
        </p:txBody>
      </p:sp>
      <p:sp>
        <p:nvSpPr>
          <p:cNvPr id="5123" name="Rectangle 3"/>
          <p:cNvSpPr>
            <a:spLocks noGrp="1" noChangeArrowheads="1"/>
          </p:cNvSpPr>
          <p:nvPr>
            <p:ph idx="1"/>
          </p:nvPr>
        </p:nvSpPr>
        <p:spPr>
          <a:xfrm>
            <a:off x="457200" y="1447800"/>
            <a:ext cx="8229600" cy="4678363"/>
          </a:xfrm>
        </p:spPr>
        <p:txBody>
          <a:bodyPr/>
          <a:lstStyle/>
          <a:p>
            <a:pPr eaLnBrk="1" hangingPunct="1"/>
            <a:r>
              <a:rPr lang="en-US" sz="4800" b="1" smtClean="0">
                <a:latin typeface="Times New Roman" pitchFamily="18" charset="0"/>
              </a:rPr>
              <a:t>These neoplasm's retain certain characteristic of the normal placenta such as invasive tendencies and the ability to make hCG hormone</a:t>
            </a:r>
          </a:p>
        </p:txBody>
      </p:sp>
    </p:spTree>
  </p:cSld>
  <p:clrMapOvr>
    <a:masterClrMapping/>
  </p:clrMapOvr>
  <p:transition>
    <p:comb/>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27651" name="Rectangle 3"/>
          <p:cNvSpPr>
            <a:spLocks noGrp="1" noChangeArrowheads="1"/>
          </p:cNvSpPr>
          <p:nvPr>
            <p:ph idx="1"/>
          </p:nvPr>
        </p:nvSpPr>
        <p:spPr/>
        <p:txBody>
          <a:bodyPr/>
          <a:lstStyle/>
          <a:p>
            <a:pPr eaLnBrk="1" hangingPunct="1">
              <a:buFont typeface="Wingdings" pitchFamily="2" charset="2"/>
              <a:buChar char="Ø"/>
            </a:pPr>
            <a:r>
              <a:rPr lang="en-US" sz="4800" b="1" smtClean="0">
                <a:latin typeface="Times New Roman" pitchFamily="18" charset="0"/>
              </a:rPr>
              <a:t>By the U/S examination can be diagnosed from very early pregnancy ,characterized by “Snow-storm" appearance</a:t>
            </a:r>
            <a:r>
              <a:rPr lang="en-US" smtClean="0"/>
              <a:t>.</a:t>
            </a:r>
          </a:p>
        </p:txBody>
      </p:sp>
    </p:spTree>
  </p:cSld>
  <p:clrMapOvr>
    <a:masterClrMapping/>
  </p:clrMapOvr>
  <p:transition>
    <p:comb/>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82F524E4-AA2C-4620-B283-8A8267FC7C13}" type="slidenum">
              <a:rPr lang="en-US" altLang="zh-CN"/>
              <a:pPr/>
              <a:t>31</a:t>
            </a:fld>
            <a:endParaRPr lang="en-US" altLang="zh-CN"/>
          </a:p>
        </p:txBody>
      </p:sp>
      <p:pic>
        <p:nvPicPr>
          <p:cNvPr id="24580" name="Picture 4" descr="Gyn_Abnormal_Incomplete_Hydatidiform_Mole"/>
          <p:cNvPicPr>
            <a:picLocks noChangeAspect="1" noChangeArrowheads="1"/>
          </p:cNvPicPr>
          <p:nvPr/>
        </p:nvPicPr>
        <p:blipFill>
          <a:blip r:embed="rId2" cstate="print"/>
          <a:srcRect/>
          <a:stretch>
            <a:fillRect/>
          </a:stretch>
        </p:blipFill>
        <p:spPr bwMode="auto">
          <a:xfrm>
            <a:off x="0" y="0"/>
            <a:ext cx="5162550" cy="3467100"/>
          </a:xfrm>
          <a:prstGeom prst="rect">
            <a:avLst/>
          </a:prstGeom>
          <a:noFill/>
        </p:spPr>
      </p:pic>
      <p:pic>
        <p:nvPicPr>
          <p:cNvPr id="24582" name="Picture 6" descr="Gyn_Abnormal_Incomplete_Hydatidiform_Mole_Color"/>
          <p:cNvPicPr>
            <a:picLocks noChangeAspect="1" noChangeArrowheads="1"/>
          </p:cNvPicPr>
          <p:nvPr/>
        </p:nvPicPr>
        <p:blipFill>
          <a:blip r:embed="rId3" cstate="print"/>
          <a:srcRect/>
          <a:stretch>
            <a:fillRect/>
          </a:stretch>
        </p:blipFill>
        <p:spPr bwMode="auto">
          <a:xfrm>
            <a:off x="3546475" y="3479800"/>
            <a:ext cx="5597525" cy="3378200"/>
          </a:xfrm>
          <a:prstGeom prst="rect">
            <a:avLst/>
          </a:prstGeom>
          <a:noFill/>
        </p:spPr>
      </p:pic>
    </p:spTree>
  </p:cSld>
  <p:clrMapOvr>
    <a:masterClrMapping/>
  </p:clrMapOvr>
  <p:transition>
    <p:comb/>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b="1" smtClean="0">
                <a:latin typeface="Times New Roman" pitchFamily="18" charset="0"/>
              </a:rPr>
              <a:t>Pathological features</a:t>
            </a:r>
            <a:endParaRPr lang="en-US" smtClean="0"/>
          </a:p>
        </p:txBody>
      </p:sp>
      <p:sp>
        <p:nvSpPr>
          <p:cNvPr id="28675" name="Rectangle 3"/>
          <p:cNvSpPr>
            <a:spLocks noGrp="1" noChangeArrowheads="1"/>
          </p:cNvSpPr>
          <p:nvPr>
            <p:ph idx="1"/>
          </p:nvPr>
        </p:nvSpPr>
        <p:spPr/>
        <p:txBody>
          <a:bodyPr/>
          <a:lstStyle/>
          <a:p>
            <a:pPr eaLnBrk="1" hangingPunct="1">
              <a:buFont typeface="Wingdings" pitchFamily="2" charset="2"/>
              <a:buChar char="Ø"/>
            </a:pPr>
            <a:r>
              <a:rPr lang="en-US" sz="4400" b="1" smtClean="0">
                <a:latin typeface="Times New Roman" pitchFamily="18" charset="0"/>
              </a:rPr>
              <a:t>By very high levels of serum  hCG than the normal singleton pregnancy ,which is diagnostic and prognostic to the course of the disease ,with very short dappling time.</a:t>
            </a:r>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Prognosis</a:t>
            </a:r>
          </a:p>
        </p:txBody>
      </p:sp>
      <p:sp>
        <p:nvSpPr>
          <p:cNvPr id="29699" name="Rectangle 3"/>
          <p:cNvSpPr>
            <a:spLocks noGrp="1" noChangeArrowheads="1"/>
          </p:cNvSpPr>
          <p:nvPr>
            <p:ph idx="1"/>
          </p:nvPr>
        </p:nvSpPr>
        <p:spPr/>
        <p:txBody>
          <a:bodyPr/>
          <a:lstStyle/>
          <a:p>
            <a:pPr eaLnBrk="1" hangingPunct="1">
              <a:lnSpc>
                <a:spcPct val="90000"/>
              </a:lnSpc>
              <a:buFont typeface="Wingdings" pitchFamily="2" charset="2"/>
              <a:buNone/>
            </a:pPr>
            <a:r>
              <a:rPr lang="en-US" sz="3600" b="1" smtClean="0">
                <a:latin typeface="Times New Roman" pitchFamily="18" charset="0"/>
              </a:rPr>
              <a:t>The risks of hydatidiform mole are:</a:t>
            </a:r>
          </a:p>
          <a:p>
            <a:pPr eaLnBrk="1" hangingPunct="1">
              <a:lnSpc>
                <a:spcPct val="90000"/>
              </a:lnSpc>
              <a:buFont typeface="Wingdings" pitchFamily="2" charset="2"/>
              <a:buChar char="§"/>
            </a:pPr>
            <a:r>
              <a:rPr lang="en-US" sz="3600" b="1" smtClean="0">
                <a:latin typeface="Times New Roman" pitchFamily="18" charset="0"/>
              </a:rPr>
              <a:t>Immediate hemorrhage ,sepsis, or pre-eclampsia; the treatment of these conditions has vastly improved recently.</a:t>
            </a:r>
          </a:p>
          <a:p>
            <a:pPr eaLnBrk="1" hangingPunct="1">
              <a:lnSpc>
                <a:spcPct val="90000"/>
              </a:lnSpc>
              <a:buFont typeface="Wingdings" pitchFamily="2" charset="2"/>
              <a:buChar char="§"/>
            </a:pPr>
            <a:r>
              <a:rPr lang="en-US" sz="3600" b="1" smtClean="0">
                <a:latin typeface="Times New Roman" pitchFamily="18" charset="0"/>
              </a:rPr>
              <a:t>Molar metastases :</a:t>
            </a:r>
          </a:p>
          <a:p>
            <a:pPr eaLnBrk="1" hangingPunct="1">
              <a:lnSpc>
                <a:spcPct val="90000"/>
              </a:lnSpc>
              <a:buFont typeface="Wingdings" pitchFamily="2" charset="2"/>
              <a:buNone/>
            </a:pPr>
            <a:r>
              <a:rPr lang="en-US" sz="3600" b="1" smtClean="0">
                <a:latin typeface="Times New Roman" pitchFamily="18" charset="0"/>
              </a:rPr>
              <a:t>   Of a non proliferative ”benign” type can occur.</a:t>
            </a:r>
          </a:p>
          <a:p>
            <a:pPr eaLnBrk="1" hangingPunct="1">
              <a:lnSpc>
                <a:spcPct val="90000"/>
              </a:lnSpc>
              <a:buFont typeface="Wingdings" pitchFamily="2" charset="2"/>
              <a:buChar char="§"/>
            </a:pPr>
            <a:endParaRPr lang="en-US" sz="2800" smtClean="0"/>
          </a:p>
        </p:txBody>
      </p:sp>
    </p:spTree>
  </p:cSld>
  <p:clrMapOvr>
    <a:masterClrMapping/>
  </p:clrMapOvr>
  <p:transition>
    <p:comb/>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Prognosis</a:t>
            </a:r>
            <a:endParaRPr lang="en-US" smtClean="0"/>
          </a:p>
        </p:txBody>
      </p:sp>
      <p:sp>
        <p:nvSpPr>
          <p:cNvPr id="30723" name="Rectangle 3"/>
          <p:cNvSpPr>
            <a:spLocks noGrp="1" noChangeArrowheads="1"/>
          </p:cNvSpPr>
          <p:nvPr>
            <p:ph idx="1"/>
          </p:nvPr>
        </p:nvSpPr>
        <p:spPr/>
        <p:txBody>
          <a:bodyPr/>
          <a:lstStyle/>
          <a:p>
            <a:pPr eaLnBrk="1" hangingPunct="1">
              <a:buFont typeface="Wingdings" pitchFamily="2" charset="2"/>
              <a:buChar char="§"/>
            </a:pPr>
            <a:r>
              <a:rPr lang="en-US" sz="3600" b="1" smtClean="0">
                <a:latin typeface="Times New Roman" pitchFamily="18" charset="0"/>
                <a:cs typeface="Times New Roman" pitchFamily="18" charset="0"/>
              </a:rPr>
              <a:t>Choriocarcinoma:</a:t>
            </a:r>
            <a:r>
              <a:rPr lang="en-US" sz="3600" smtClean="0">
                <a:latin typeface="Times New Roman" pitchFamily="18" charset="0"/>
                <a:cs typeface="Times New Roman" pitchFamily="18" charset="0"/>
              </a:rPr>
              <a:t> </a:t>
            </a:r>
            <a:r>
              <a:rPr lang="en-US" sz="3600" b="1" smtClean="0">
                <a:latin typeface="Times New Roman" pitchFamily="18" charset="0"/>
                <a:cs typeface="Times New Roman" pitchFamily="18" charset="0"/>
              </a:rPr>
              <a:t>The most important danger association with the hydatidiform mole  is the development of malignant GTD(Invasive mole or choriocarcinoma) in about 10% of cases,</a:t>
            </a:r>
          </a:p>
          <a:p>
            <a:pPr eaLnBrk="1" hangingPunct="1">
              <a:buFontTx/>
              <a:buNone/>
            </a:pPr>
            <a:endParaRPr lang="en-US" sz="4000" b="1" smtClean="0">
              <a:latin typeface="Times New Roman" pitchFamily="18" charset="0"/>
            </a:endParaRPr>
          </a:p>
        </p:txBody>
      </p:sp>
    </p:spTree>
  </p:cSld>
  <p:clrMapOvr>
    <a:masterClrMapping/>
  </p:clrMapOvr>
  <p:transition>
    <p:comb/>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Management</a:t>
            </a:r>
          </a:p>
        </p:txBody>
      </p:sp>
      <p:sp>
        <p:nvSpPr>
          <p:cNvPr id="31747" name="Rectangle 3"/>
          <p:cNvSpPr>
            <a:spLocks noGrp="1" noChangeArrowheads="1"/>
          </p:cNvSpPr>
          <p:nvPr>
            <p:ph idx="1"/>
          </p:nvPr>
        </p:nvSpPr>
        <p:spPr/>
        <p:txBody>
          <a:bodyPr/>
          <a:lstStyle/>
          <a:p>
            <a:pPr eaLnBrk="1" hangingPunct="1">
              <a:buFontTx/>
              <a:buNone/>
            </a:pPr>
            <a:r>
              <a:rPr lang="en-US" sz="4000" b="1" smtClean="0">
                <a:latin typeface="Times New Roman" pitchFamily="18" charset="0"/>
              </a:rPr>
              <a:t>The aim of treatment is to eliminate all trophoblastic tissue from the maternal systems ;</a:t>
            </a:r>
          </a:p>
          <a:p>
            <a:pPr eaLnBrk="1" hangingPunct="1">
              <a:buFontTx/>
              <a:buNone/>
            </a:pPr>
            <a:r>
              <a:rPr lang="en-US" sz="4000" b="1" smtClean="0">
                <a:latin typeface="Times New Roman" pitchFamily="18" charset="0"/>
              </a:rPr>
              <a:t>  If the hydatidiform mole diagnosed ,steps should be taken to evacuate the uterus, and this achieved by:</a:t>
            </a:r>
          </a:p>
          <a:p>
            <a:pPr eaLnBrk="1" hangingPunct="1">
              <a:buFont typeface="Wingdings" pitchFamily="2" charset="2"/>
              <a:buChar char="Ø"/>
            </a:pPr>
            <a:endParaRPr lang="en-US" smtClean="0"/>
          </a:p>
        </p:txBody>
      </p:sp>
    </p:spTree>
  </p:cSld>
  <p:clrMapOvr>
    <a:masterClrMapping/>
  </p:clrMapOvr>
  <p:transition>
    <p:comb/>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b="1" smtClean="0">
                <a:latin typeface="Times New Roman" pitchFamily="18" charset="0"/>
              </a:rPr>
              <a:t>Mangement</a:t>
            </a:r>
          </a:p>
        </p:txBody>
      </p:sp>
      <p:sp>
        <p:nvSpPr>
          <p:cNvPr id="32771" name="Rectangle 3"/>
          <p:cNvSpPr>
            <a:spLocks noGrp="1" noChangeArrowheads="1"/>
          </p:cNvSpPr>
          <p:nvPr>
            <p:ph idx="1"/>
          </p:nvPr>
        </p:nvSpPr>
        <p:spPr/>
        <p:txBody>
          <a:bodyPr/>
          <a:lstStyle/>
          <a:p>
            <a:pPr eaLnBrk="1" hangingPunct="1">
              <a:buFont typeface="Wingdings" pitchFamily="2" charset="2"/>
              <a:buChar char="Ø"/>
            </a:pPr>
            <a:r>
              <a:rPr lang="en-US" sz="6000" b="1" u="sng" smtClean="0">
                <a:latin typeface="Times New Roman" pitchFamily="18" charset="0"/>
                <a:cs typeface="Times New Roman" pitchFamily="18" charset="0"/>
              </a:rPr>
              <a:t>Suction &amp; curettage (S&amp;C)</a:t>
            </a:r>
            <a:r>
              <a:rPr lang="en-US" sz="6000" b="1" smtClean="0">
                <a:latin typeface="Times New Roman" pitchFamily="18" charset="0"/>
                <a:cs typeface="Times New Roman" pitchFamily="18" charset="0"/>
              </a:rPr>
              <a:t>:</a:t>
            </a:r>
            <a:r>
              <a:rPr lang="en-US" smtClean="0">
                <a:latin typeface="Times New Roman" pitchFamily="18" charset="0"/>
                <a:cs typeface="Times New Roman" pitchFamily="18" charset="0"/>
              </a:rPr>
              <a:t> </a:t>
            </a:r>
            <a:r>
              <a:rPr lang="en-US" sz="6000" b="1" smtClean="0">
                <a:latin typeface="Times New Roman" pitchFamily="18" charset="0"/>
              </a:rPr>
              <a:t>The method of choice even when evacuation large mole</a:t>
            </a:r>
          </a:p>
        </p:txBody>
      </p:sp>
    </p:spTree>
  </p:cSld>
  <p:clrMapOvr>
    <a:masterClrMapping/>
  </p:clrMapOvr>
  <p:transition>
    <p:comb/>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b="1" smtClean="0">
                <a:latin typeface="Times New Roman" pitchFamily="18" charset="0"/>
              </a:rPr>
              <a:t>Mangement</a:t>
            </a:r>
            <a:endParaRPr lang="en-US" smtClean="0"/>
          </a:p>
        </p:txBody>
      </p:sp>
      <p:sp>
        <p:nvSpPr>
          <p:cNvPr id="33795" name="Rectangle 3"/>
          <p:cNvSpPr>
            <a:spLocks noGrp="1" noChangeArrowheads="1"/>
          </p:cNvSpPr>
          <p:nvPr>
            <p:ph idx="1"/>
          </p:nvPr>
        </p:nvSpPr>
        <p:spPr/>
        <p:txBody>
          <a:bodyPr/>
          <a:lstStyle/>
          <a:p>
            <a:pPr eaLnBrk="1" hangingPunct="1">
              <a:lnSpc>
                <a:spcPct val="80000"/>
              </a:lnSpc>
            </a:pPr>
            <a:r>
              <a:rPr lang="en-US" b="1" smtClean="0">
                <a:latin typeface="Times New Roman" pitchFamily="18" charset="0"/>
              </a:rPr>
              <a:t>Under GA.</a:t>
            </a:r>
          </a:p>
          <a:p>
            <a:pPr eaLnBrk="1" hangingPunct="1">
              <a:lnSpc>
                <a:spcPct val="80000"/>
              </a:lnSpc>
            </a:pPr>
            <a:r>
              <a:rPr lang="en-US" b="1" smtClean="0">
                <a:latin typeface="Times New Roman" pitchFamily="18" charset="0"/>
              </a:rPr>
              <a:t>Cervix dilation till 12mm.and S&amp;C induced to the uterine cavity.</a:t>
            </a:r>
          </a:p>
          <a:p>
            <a:pPr eaLnBrk="1" hangingPunct="1">
              <a:lnSpc>
                <a:spcPct val="80000"/>
              </a:lnSpc>
            </a:pPr>
            <a:r>
              <a:rPr lang="en-US" b="1" smtClean="0">
                <a:latin typeface="Times New Roman" pitchFamily="18" charset="0"/>
              </a:rPr>
              <a:t>I.V oxytocin infusion is started .</a:t>
            </a:r>
          </a:p>
          <a:p>
            <a:pPr eaLnBrk="1" hangingPunct="1">
              <a:lnSpc>
                <a:spcPct val="80000"/>
              </a:lnSpc>
            </a:pPr>
            <a:r>
              <a:rPr lang="en-US" b="1" smtClean="0">
                <a:latin typeface="Times New Roman" pitchFamily="18" charset="0"/>
              </a:rPr>
              <a:t>S&amp;C started by negative pressure of about 60 to 70cmHg.</a:t>
            </a:r>
          </a:p>
          <a:p>
            <a:pPr eaLnBrk="1" hangingPunct="1">
              <a:lnSpc>
                <a:spcPct val="80000"/>
              </a:lnSpc>
            </a:pPr>
            <a:r>
              <a:rPr lang="en-US" b="1" smtClean="0">
                <a:latin typeface="Times New Roman" pitchFamily="18" charset="0"/>
              </a:rPr>
              <a:t>The curette is genteelly rotated to ovoid perforation of the soft uterus, and the majority of the molar tissue is evacuated rapidly ,and the uterine size decreases</a:t>
            </a:r>
          </a:p>
        </p:txBody>
      </p:sp>
    </p:spTree>
  </p:cSld>
  <p:clrMapOvr>
    <a:masterClrMapping/>
  </p:clrMapOvr>
  <p:transition>
    <p:comb/>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b="1" smtClean="0">
                <a:latin typeface="Times New Roman" pitchFamily="18" charset="0"/>
              </a:rPr>
              <a:t>Mangement</a:t>
            </a:r>
            <a:endParaRPr lang="en-US" smtClean="0"/>
          </a:p>
        </p:txBody>
      </p:sp>
      <p:sp>
        <p:nvSpPr>
          <p:cNvPr id="34819" name="Rectangle 3"/>
          <p:cNvSpPr>
            <a:spLocks noGrp="1" noChangeArrowheads="1"/>
          </p:cNvSpPr>
          <p:nvPr>
            <p:ph idx="1"/>
          </p:nvPr>
        </p:nvSpPr>
        <p:spPr/>
        <p:txBody>
          <a:bodyPr/>
          <a:lstStyle/>
          <a:p>
            <a:pPr algn="ctr" eaLnBrk="1" hangingPunct="1">
              <a:buFont typeface="Wingdings" pitchFamily="2" charset="2"/>
              <a:buChar char="Ø"/>
            </a:pPr>
            <a:endParaRPr lang="en-US" sz="4400" b="1" smtClean="0">
              <a:latin typeface="Times New Roman" pitchFamily="18" charset="0"/>
            </a:endParaRPr>
          </a:p>
          <a:p>
            <a:pPr algn="ctr" eaLnBrk="1" hangingPunct="1">
              <a:buFont typeface="Wingdings" pitchFamily="2" charset="2"/>
              <a:buChar char="Ø"/>
            </a:pPr>
            <a:endParaRPr lang="en-US" sz="4400" b="1" smtClean="0">
              <a:latin typeface="Times New Roman" pitchFamily="18" charset="0"/>
            </a:endParaRPr>
          </a:p>
          <a:p>
            <a:pPr algn="ctr" eaLnBrk="1" hangingPunct="1">
              <a:buFont typeface="Wingdings" pitchFamily="2" charset="2"/>
              <a:buChar char="Ø"/>
            </a:pPr>
            <a:r>
              <a:rPr lang="en-US" sz="5400" b="1" smtClean="0">
                <a:latin typeface="Times New Roman" pitchFamily="18" charset="0"/>
              </a:rPr>
              <a:t>Uterine stimulation.</a:t>
            </a:r>
          </a:p>
          <a:p>
            <a:pPr algn="ctr" eaLnBrk="1" hangingPunct="1">
              <a:buFont typeface="Wingdings" pitchFamily="2" charset="2"/>
              <a:buNone/>
            </a:pPr>
            <a:endParaRPr lang="en-US" smtClean="0"/>
          </a:p>
        </p:txBody>
      </p:sp>
    </p:spTree>
  </p:cSld>
  <p:clrMapOvr>
    <a:masterClrMapping/>
  </p:clrMapOvr>
  <p:transition>
    <p:comb/>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b="1" smtClean="0">
                <a:latin typeface="Times New Roman" pitchFamily="18" charset="0"/>
              </a:rPr>
              <a:t>Mangement</a:t>
            </a:r>
            <a:endParaRPr lang="en-US" b="1" smtClean="0">
              <a:solidFill>
                <a:schemeClr val="tx1"/>
              </a:solidFill>
              <a:latin typeface="Times New Roman" pitchFamily="18" charset="0"/>
              <a:cs typeface="Times New Roman" pitchFamily="18" charset="0"/>
            </a:endParaRPr>
          </a:p>
        </p:txBody>
      </p:sp>
      <p:sp>
        <p:nvSpPr>
          <p:cNvPr id="35843" name="Rectangle 3"/>
          <p:cNvSpPr>
            <a:spLocks noGrp="1" noChangeArrowheads="1"/>
          </p:cNvSpPr>
          <p:nvPr>
            <p:ph idx="1"/>
          </p:nvPr>
        </p:nvSpPr>
        <p:spPr/>
        <p:txBody>
          <a:bodyPr/>
          <a:lstStyle/>
          <a:p>
            <a:pPr eaLnBrk="1" hangingPunct="1">
              <a:lnSpc>
                <a:spcPct val="90000"/>
              </a:lnSpc>
              <a:buFontTx/>
              <a:buNone/>
            </a:pPr>
            <a:r>
              <a:rPr lang="en-US" sz="4400" b="1" smtClean="0">
                <a:latin typeface="Times New Roman" pitchFamily="18" charset="0"/>
                <a:cs typeface="Times New Roman" pitchFamily="18" charset="0"/>
              </a:rPr>
              <a:t>Medical termination of complete molar pregnancies including cervical preparation prior to suction evacuation, </a:t>
            </a:r>
            <a:r>
              <a:rPr lang="en-US" sz="4400" b="1" smtClean="0">
                <a:solidFill>
                  <a:schemeClr val="folHlink"/>
                </a:solidFill>
                <a:latin typeface="Times New Roman" pitchFamily="18" charset="0"/>
                <a:cs typeface="Times New Roman" pitchFamily="18" charset="0"/>
              </a:rPr>
              <a:t>should be avoided</a:t>
            </a:r>
            <a:r>
              <a:rPr lang="en-US" sz="4400" b="1" smtClean="0">
                <a:latin typeface="Times New Roman" pitchFamily="18" charset="0"/>
                <a:cs typeface="Times New Roman" pitchFamily="18" charset="0"/>
              </a:rPr>
              <a:t>    where possible.</a:t>
            </a:r>
          </a:p>
        </p:txBody>
      </p:sp>
    </p:spTree>
  </p:cSld>
  <p:clrMapOvr>
    <a:masterClrMapping/>
  </p:clrMapOvr>
  <p:transition>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3600" b="1" smtClean="0">
                <a:latin typeface="Times New Roman" pitchFamily="18" charset="0"/>
                <a:cs typeface="Times New Roman" pitchFamily="18" charset="0"/>
              </a:rPr>
              <a:t>Gestational trophoplastic disease</a:t>
            </a:r>
            <a:br>
              <a:rPr lang="en-US" sz="3600" b="1" smtClean="0">
                <a:latin typeface="Times New Roman" pitchFamily="18" charset="0"/>
                <a:cs typeface="Times New Roman" pitchFamily="18" charset="0"/>
              </a:rPr>
            </a:br>
            <a:r>
              <a:rPr lang="en-US" sz="3600" b="1" smtClean="0">
                <a:latin typeface="Times New Roman" pitchFamily="18" charset="0"/>
                <a:cs typeface="Times New Roman" pitchFamily="18" charset="0"/>
              </a:rPr>
              <a:t>GTD</a:t>
            </a:r>
            <a:endParaRPr lang="en-US" sz="3600" smtClean="0"/>
          </a:p>
        </p:txBody>
      </p:sp>
      <p:sp>
        <p:nvSpPr>
          <p:cNvPr id="6147" name="Rectangle 3"/>
          <p:cNvSpPr>
            <a:spLocks noGrp="1" noChangeArrowheads="1"/>
          </p:cNvSpPr>
          <p:nvPr>
            <p:ph idx="1"/>
          </p:nvPr>
        </p:nvSpPr>
        <p:spPr/>
        <p:txBody>
          <a:bodyPr/>
          <a:lstStyle/>
          <a:p>
            <a:pPr eaLnBrk="1" hangingPunct="1"/>
            <a:r>
              <a:rPr lang="en-US" sz="2800" b="1" i="1" u="sng" smtClean="0">
                <a:latin typeface="Times New Roman" pitchFamily="18" charset="0"/>
                <a:cs typeface="Times New Roman" pitchFamily="18" charset="0"/>
              </a:rPr>
              <a:t>Pathological classification</a:t>
            </a:r>
            <a:r>
              <a:rPr lang="en-US" b="1" smtClean="0">
                <a:latin typeface="Times New Roman" pitchFamily="18" charset="0"/>
                <a:cs typeface="Times New Roman" pitchFamily="18" charset="0"/>
              </a:rPr>
              <a:t> : </a:t>
            </a:r>
          </a:p>
          <a:p>
            <a:pPr eaLnBrk="1" hangingPunct="1">
              <a:buFont typeface="Wingdings" pitchFamily="2" charset="2"/>
              <a:buChar char="v"/>
            </a:pPr>
            <a:r>
              <a:rPr lang="en-US" sz="2800" b="1" smtClean="0">
                <a:latin typeface="Times New Roman" pitchFamily="18" charset="0"/>
                <a:cs typeface="Times New Roman" pitchFamily="18" charset="0"/>
              </a:rPr>
              <a:t>Hydatidiform mole = 80 % of cases.  </a:t>
            </a:r>
          </a:p>
          <a:p>
            <a:pPr eaLnBrk="1" hangingPunct="1">
              <a:buFont typeface="Wingdings" pitchFamily="2" charset="2"/>
              <a:buChar char="v"/>
            </a:pPr>
            <a:r>
              <a:rPr lang="en-US" sz="2800" b="1" smtClean="0">
                <a:latin typeface="Times New Roman" pitchFamily="18" charset="0"/>
                <a:cs typeface="Times New Roman" pitchFamily="18" charset="0"/>
              </a:rPr>
              <a:t>Invasive mole =12-15% of cases.</a:t>
            </a:r>
          </a:p>
          <a:p>
            <a:pPr eaLnBrk="1" hangingPunct="1">
              <a:buFont typeface="Wingdings" pitchFamily="2" charset="2"/>
              <a:buChar char="v"/>
            </a:pPr>
            <a:r>
              <a:rPr lang="en-US" sz="2800" b="1" smtClean="0">
                <a:latin typeface="Times New Roman" pitchFamily="18" charset="0"/>
                <a:cs typeface="Times New Roman" pitchFamily="18" charset="0"/>
              </a:rPr>
              <a:t>Choriocarcenoma=5-8% of cases</a:t>
            </a:r>
            <a:r>
              <a:rPr lang="en-US" sz="2400" b="1" smtClean="0">
                <a:latin typeface="Times New Roman" pitchFamily="18" charset="0"/>
                <a:cs typeface="Times New Roman" pitchFamily="18" charset="0"/>
              </a:rPr>
              <a:t>.</a:t>
            </a:r>
          </a:p>
          <a:p>
            <a:pPr eaLnBrk="1" hangingPunct="1"/>
            <a:r>
              <a:rPr lang="en-US" sz="2800" b="1" i="1" u="sng" smtClean="0">
                <a:latin typeface="Times New Roman" pitchFamily="18" charset="0"/>
                <a:cs typeface="Times New Roman" pitchFamily="18" charset="0"/>
              </a:rPr>
              <a:t>Clinical classification</a:t>
            </a:r>
            <a:r>
              <a:rPr lang="en-US" sz="2800" b="1" smtClean="0">
                <a:latin typeface="Times New Roman" pitchFamily="18" charset="0"/>
                <a:cs typeface="Times New Roman" pitchFamily="18" charset="0"/>
              </a:rPr>
              <a:t>  :</a:t>
            </a:r>
            <a:r>
              <a:rPr lang="en-US" sz="2400" b="1" smtClean="0">
                <a:latin typeface="Times New Roman" pitchFamily="18" charset="0"/>
                <a:cs typeface="Times New Roman" pitchFamily="18" charset="0"/>
              </a:rPr>
              <a:t> </a:t>
            </a:r>
            <a:r>
              <a:rPr lang="en-US" sz="2800" b="1" smtClean="0">
                <a:latin typeface="Times New Roman" pitchFamily="18" charset="0"/>
                <a:cs typeface="Times New Roman" pitchFamily="18" charset="0"/>
              </a:rPr>
              <a:t>The course, and prognosis of the disease accurately reflected by hCG hormone</a:t>
            </a:r>
          </a:p>
          <a:p>
            <a:pPr eaLnBrk="1" hangingPunct="1">
              <a:buFont typeface="Wingdings" pitchFamily="2" charset="2"/>
              <a:buChar char="v"/>
            </a:pPr>
            <a:r>
              <a:rPr lang="en-US" sz="2800" b="1" smtClean="0">
                <a:latin typeface="Times New Roman" pitchFamily="18" charset="0"/>
                <a:cs typeface="Times New Roman" pitchFamily="18" charset="0"/>
              </a:rPr>
              <a:t>Benign = 80%</a:t>
            </a:r>
          </a:p>
          <a:p>
            <a:pPr eaLnBrk="1" hangingPunct="1">
              <a:buFont typeface="Wingdings" pitchFamily="2" charset="2"/>
              <a:buChar char="v"/>
            </a:pPr>
            <a:r>
              <a:rPr lang="en-US" sz="2800" b="1" smtClean="0">
                <a:latin typeface="Times New Roman" pitchFamily="18" charset="0"/>
                <a:cs typeface="Times New Roman" pitchFamily="18" charset="0"/>
              </a:rPr>
              <a:t>Malignant=20%</a:t>
            </a:r>
            <a:r>
              <a:rPr lang="en-US" sz="2400" b="1" smtClean="0">
                <a:latin typeface="Times New Roman" pitchFamily="18" charset="0"/>
                <a:cs typeface="Times New Roman" pitchFamily="18" charset="0"/>
              </a:rPr>
              <a:t>                                   </a:t>
            </a:r>
          </a:p>
        </p:txBody>
      </p:sp>
    </p:spTree>
  </p:cSld>
  <p:clrMapOvr>
    <a:masterClrMapping/>
  </p:clrMapOvr>
  <p:transition>
    <p:comb/>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4000" b="1" smtClean="0">
                <a:latin typeface="Times New Roman" pitchFamily="18" charset="0"/>
              </a:rPr>
              <a:t>Mangement</a:t>
            </a:r>
            <a:endParaRPr lang="en-US" sz="4000" b="1" smtClean="0">
              <a:solidFill>
                <a:schemeClr val="hlink"/>
              </a:solidFill>
              <a:latin typeface="Times New Roman" pitchFamily="18" charset="0"/>
              <a:cs typeface="Times New Roman" pitchFamily="18" charset="0"/>
            </a:endParaRPr>
          </a:p>
        </p:txBody>
      </p:sp>
      <p:sp>
        <p:nvSpPr>
          <p:cNvPr id="36867" name="Rectangle 3"/>
          <p:cNvSpPr>
            <a:spLocks noGrp="1" noChangeArrowheads="1"/>
          </p:cNvSpPr>
          <p:nvPr>
            <p:ph idx="1"/>
          </p:nvPr>
        </p:nvSpPr>
        <p:spPr/>
        <p:txBody>
          <a:bodyPr/>
          <a:lstStyle/>
          <a:p>
            <a:pPr eaLnBrk="1" hangingPunct="1">
              <a:lnSpc>
                <a:spcPct val="80000"/>
              </a:lnSpc>
            </a:pPr>
            <a:r>
              <a:rPr lang="en-US" sz="3600" b="1" smtClean="0">
                <a:latin typeface="Times New Roman" pitchFamily="18" charset="0"/>
                <a:cs typeface="Times New Roman" pitchFamily="18" charset="0"/>
              </a:rPr>
              <a:t>The contraction of the myometrium may force tissue into the venous spaces at the site of the placental bed.</a:t>
            </a:r>
          </a:p>
          <a:p>
            <a:pPr eaLnBrk="1" hangingPunct="1">
              <a:lnSpc>
                <a:spcPct val="80000"/>
              </a:lnSpc>
            </a:pPr>
            <a:r>
              <a:rPr lang="en-US" sz="3600" b="1" smtClean="0">
                <a:latin typeface="Times New Roman" pitchFamily="18" charset="0"/>
                <a:cs typeface="Times New Roman" pitchFamily="18" charset="0"/>
              </a:rPr>
              <a:t>The dissemination of this tissue may lead to the </a:t>
            </a:r>
            <a:r>
              <a:rPr lang="en-US" sz="3600" b="1" smtClean="0">
                <a:solidFill>
                  <a:schemeClr val="hlink"/>
                </a:solidFill>
                <a:latin typeface="Times New Roman" pitchFamily="18" charset="0"/>
                <a:cs typeface="Times New Roman" pitchFamily="18" charset="0"/>
              </a:rPr>
              <a:t>profound deterioration</a:t>
            </a:r>
            <a:r>
              <a:rPr lang="en-US" sz="3600" b="1" smtClean="0">
                <a:latin typeface="Times New Roman" pitchFamily="18" charset="0"/>
                <a:cs typeface="Times New Roman" pitchFamily="18" charset="0"/>
              </a:rPr>
              <a:t> in the woman, with embolic and metastases disease occurring in the </a:t>
            </a:r>
            <a:r>
              <a:rPr lang="en-US" sz="3600" b="1" smtClean="0">
                <a:solidFill>
                  <a:schemeClr val="hlink"/>
                </a:solidFill>
                <a:latin typeface="Times New Roman" pitchFamily="18" charset="0"/>
                <a:cs typeface="Times New Roman" pitchFamily="18" charset="0"/>
              </a:rPr>
              <a:t>lung</a:t>
            </a:r>
          </a:p>
        </p:txBody>
      </p:sp>
    </p:spTree>
  </p:cSld>
  <p:clrMapOvr>
    <a:masterClrMapping/>
  </p:clrMapOvr>
  <p:transition>
    <p:comb/>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b="1" smtClean="0">
                <a:latin typeface="Times New Roman" pitchFamily="18" charset="0"/>
              </a:rPr>
              <a:t>Mangement</a:t>
            </a:r>
            <a:endParaRPr lang="en-US" smtClean="0"/>
          </a:p>
        </p:txBody>
      </p:sp>
      <p:sp>
        <p:nvSpPr>
          <p:cNvPr id="37891" name="Rectangle 3"/>
          <p:cNvSpPr>
            <a:spLocks noGrp="1" noChangeArrowheads="1"/>
          </p:cNvSpPr>
          <p:nvPr>
            <p:ph idx="1"/>
          </p:nvPr>
        </p:nvSpPr>
        <p:spPr/>
        <p:txBody>
          <a:bodyPr/>
          <a:lstStyle/>
          <a:p>
            <a:pPr eaLnBrk="1" hangingPunct="1"/>
            <a:endParaRPr lang="en-US" b="1" i="1" smtClean="0">
              <a:latin typeface="Times New Roman" pitchFamily="18" charset="0"/>
            </a:endParaRPr>
          </a:p>
          <a:p>
            <a:pPr eaLnBrk="1" hangingPunct="1"/>
            <a:endParaRPr lang="en-US" b="1" i="1" smtClean="0">
              <a:latin typeface="Times New Roman" pitchFamily="18" charset="0"/>
            </a:endParaRPr>
          </a:p>
          <a:p>
            <a:pPr eaLnBrk="1" hangingPunct="1"/>
            <a:endParaRPr lang="en-US" b="1" i="1" smtClean="0">
              <a:latin typeface="Times New Roman" pitchFamily="18" charset="0"/>
            </a:endParaRPr>
          </a:p>
          <a:p>
            <a:pPr algn="ctr" eaLnBrk="1" hangingPunct="1">
              <a:buFont typeface="Wingdings" pitchFamily="2" charset="2"/>
              <a:buChar char="Ø"/>
            </a:pPr>
            <a:r>
              <a:rPr lang="en-US" sz="4400" b="1" i="1" smtClean="0">
                <a:latin typeface="Times New Roman" pitchFamily="18" charset="0"/>
              </a:rPr>
              <a:t>Surgical evacuation:</a:t>
            </a:r>
          </a:p>
        </p:txBody>
      </p:sp>
    </p:spTree>
  </p:cSld>
  <p:clrMapOvr>
    <a:masterClrMapping/>
  </p:clrMapOvr>
  <p:transition>
    <p:comb/>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b="1" smtClean="0">
                <a:latin typeface="Times New Roman" pitchFamily="18" charset="0"/>
              </a:rPr>
              <a:t>Mangement</a:t>
            </a:r>
            <a:endParaRPr lang="en-US" smtClean="0"/>
          </a:p>
        </p:txBody>
      </p:sp>
      <p:sp>
        <p:nvSpPr>
          <p:cNvPr id="38915" name="Rectangle 3"/>
          <p:cNvSpPr>
            <a:spLocks noGrp="1" noChangeArrowheads="1"/>
          </p:cNvSpPr>
          <p:nvPr>
            <p:ph idx="1"/>
          </p:nvPr>
        </p:nvSpPr>
        <p:spPr/>
        <p:txBody>
          <a:bodyPr/>
          <a:lstStyle/>
          <a:p>
            <a:pPr eaLnBrk="1" hangingPunct="1"/>
            <a:r>
              <a:rPr lang="en-US" b="1" i="1" smtClean="0">
                <a:latin typeface="Times New Roman" pitchFamily="18" charset="0"/>
              </a:rPr>
              <a:t>Surgical evacuation:</a:t>
            </a:r>
            <a:r>
              <a:rPr lang="en-US" smtClean="0"/>
              <a:t> </a:t>
            </a:r>
            <a:r>
              <a:rPr lang="en-US" b="1" smtClean="0">
                <a:latin typeface="Times New Roman" pitchFamily="18" charset="0"/>
              </a:rPr>
              <a:t>Hysterectomy has been recommended as a suitable method of treating hydatidiform mole in older women who completed their family ,to reduce the risk of post-molar trophoblastic disease . .The hysterectomy should be carried out  with little monopolization to ovoid precipitating mobilization of trophoblastic tissue.</a:t>
            </a:r>
          </a:p>
        </p:txBody>
      </p:sp>
    </p:spTree>
  </p:cSld>
  <p:clrMapOvr>
    <a:masterClrMapping/>
  </p:clrMapOvr>
  <p:transition>
    <p:comb/>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4800" b="1" smtClean="0">
                <a:solidFill>
                  <a:schemeClr val="hlink"/>
                </a:solidFill>
                <a:latin typeface="Times New Roman" pitchFamily="18" charset="0"/>
                <a:cs typeface="Times New Roman" pitchFamily="18" charset="0"/>
              </a:rPr>
              <a:t>Evacuation of  partial mole</a:t>
            </a:r>
          </a:p>
        </p:txBody>
      </p:sp>
      <p:sp>
        <p:nvSpPr>
          <p:cNvPr id="39939" name="Rectangle 3"/>
          <p:cNvSpPr>
            <a:spLocks noGrp="1" noChangeArrowheads="1"/>
          </p:cNvSpPr>
          <p:nvPr>
            <p:ph idx="1"/>
          </p:nvPr>
        </p:nvSpPr>
        <p:spPr/>
        <p:txBody>
          <a:bodyPr/>
          <a:lstStyle/>
          <a:p>
            <a:pPr eaLnBrk="1" hangingPunct="1"/>
            <a:r>
              <a:rPr lang="en-US" sz="4800" b="1" smtClean="0">
                <a:latin typeface="Times New Roman" pitchFamily="18" charset="0"/>
                <a:cs typeface="Times New Roman" pitchFamily="18" charset="0"/>
              </a:rPr>
              <a:t>In partial molar pregnancies where the size of the fetal parts deters the use of suction curettage, </a:t>
            </a:r>
            <a:r>
              <a:rPr lang="en-US" sz="4800" b="1" smtClean="0">
                <a:solidFill>
                  <a:schemeClr val="hlink"/>
                </a:solidFill>
                <a:latin typeface="Times New Roman" pitchFamily="18" charset="0"/>
                <a:cs typeface="Times New Roman" pitchFamily="18" charset="0"/>
              </a:rPr>
              <a:t>medical termination</a:t>
            </a:r>
            <a:r>
              <a:rPr lang="en-US" sz="4800" b="1" smtClean="0">
                <a:solidFill>
                  <a:srgbClr val="FFFF00"/>
                </a:solidFill>
                <a:latin typeface="Times New Roman" pitchFamily="18" charset="0"/>
                <a:cs typeface="Times New Roman" pitchFamily="18" charset="0"/>
              </a:rPr>
              <a:t>  </a:t>
            </a:r>
            <a:r>
              <a:rPr lang="en-US" sz="4800" b="1" smtClean="0">
                <a:latin typeface="Times New Roman" pitchFamily="18" charset="0"/>
                <a:cs typeface="Times New Roman" pitchFamily="18" charset="0"/>
              </a:rPr>
              <a:t>can be used.</a:t>
            </a:r>
          </a:p>
        </p:txBody>
      </p:sp>
    </p:spTree>
  </p:cSld>
  <p:clrMapOvr>
    <a:masterClrMapping/>
  </p:clrMapOvr>
  <p:transition>
    <p:comb/>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Follow-up</a:t>
            </a:r>
          </a:p>
        </p:txBody>
      </p:sp>
      <p:sp>
        <p:nvSpPr>
          <p:cNvPr id="40963" name="Rectangle 3"/>
          <p:cNvSpPr>
            <a:spLocks noGrp="1" noChangeArrowheads="1"/>
          </p:cNvSpPr>
          <p:nvPr>
            <p:ph idx="1"/>
          </p:nvPr>
        </p:nvSpPr>
        <p:spPr/>
        <p:txBody>
          <a:bodyPr/>
          <a:lstStyle/>
          <a:p>
            <a:pPr eaLnBrk="1" hangingPunct="1"/>
            <a:r>
              <a:rPr lang="en-US" sz="3600" b="1" u="sng" smtClean="0">
                <a:latin typeface="Times New Roman" pitchFamily="18" charset="0"/>
              </a:rPr>
              <a:t>After the uterus has been evacuated :</a:t>
            </a:r>
          </a:p>
          <a:p>
            <a:pPr eaLnBrk="1" hangingPunct="1">
              <a:buFont typeface="Wingdings" pitchFamily="2" charset="2"/>
              <a:buChar char="ü"/>
            </a:pPr>
            <a:r>
              <a:rPr lang="en-US" b="1" smtClean="0">
                <a:latin typeface="Times New Roman" pitchFamily="18" charset="0"/>
              </a:rPr>
              <a:t>About 90% of cases ,the trophoblastic tissue die out completely.</a:t>
            </a:r>
          </a:p>
          <a:p>
            <a:pPr eaLnBrk="1" hangingPunct="1">
              <a:buFont typeface="Wingdings" pitchFamily="2" charset="2"/>
              <a:buChar char="ü"/>
            </a:pPr>
            <a:r>
              <a:rPr lang="en-US" b="1" smtClean="0">
                <a:latin typeface="Times New Roman" pitchFamily="18" charset="0"/>
              </a:rPr>
              <a:t>About 10% of cases the trophoblastic tissue does not die out completely and may persist or recur as : </a:t>
            </a:r>
            <a:r>
              <a:rPr lang="en-US" b="1" i="1" u="sng" smtClean="0">
                <a:latin typeface="Times New Roman" pitchFamily="18" charset="0"/>
              </a:rPr>
              <a:t>invasive mole</a:t>
            </a:r>
            <a:r>
              <a:rPr lang="en-US" b="1" i="1" smtClean="0">
                <a:latin typeface="Times New Roman" pitchFamily="18" charset="0"/>
              </a:rPr>
              <a:t> or      </a:t>
            </a:r>
            <a:r>
              <a:rPr lang="en-US" b="1" i="1" u="sng" smtClean="0">
                <a:latin typeface="Times New Roman" pitchFamily="18" charset="0"/>
              </a:rPr>
              <a:t>choriocarcinoma.</a:t>
            </a:r>
          </a:p>
          <a:p>
            <a:pPr eaLnBrk="1" hangingPunct="1">
              <a:buFont typeface="Wingdings" pitchFamily="2" charset="2"/>
              <a:buChar char="ü"/>
            </a:pPr>
            <a:endParaRPr lang="en-US" smtClean="0"/>
          </a:p>
        </p:txBody>
      </p:sp>
    </p:spTree>
  </p:cSld>
  <p:clrMapOvr>
    <a:masterClrMapping/>
  </p:clrMapOvr>
  <p:transition>
    <p:comb/>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Follow-up</a:t>
            </a:r>
            <a:endParaRPr lang="en-US" smtClean="0"/>
          </a:p>
        </p:txBody>
      </p:sp>
      <p:sp>
        <p:nvSpPr>
          <p:cNvPr id="41987" name="Rectangle 3"/>
          <p:cNvSpPr>
            <a:spLocks noGrp="1" noChangeArrowheads="1"/>
          </p:cNvSpPr>
          <p:nvPr>
            <p:ph idx="1"/>
          </p:nvPr>
        </p:nvSpPr>
        <p:spPr/>
        <p:txBody>
          <a:bodyPr/>
          <a:lstStyle/>
          <a:p>
            <a:pPr eaLnBrk="1" hangingPunct="1">
              <a:lnSpc>
                <a:spcPct val="80000"/>
              </a:lnSpc>
            </a:pPr>
            <a:r>
              <a:rPr lang="en-US" sz="3600" b="1" smtClean="0">
                <a:latin typeface="Times New Roman" pitchFamily="18" charset="0"/>
              </a:rPr>
              <a:t>So it is important that women who have had a hydatidiform mole:</a:t>
            </a:r>
          </a:p>
          <a:p>
            <a:pPr eaLnBrk="1" hangingPunct="1">
              <a:lnSpc>
                <a:spcPct val="80000"/>
              </a:lnSpc>
              <a:buFont typeface="Wingdings" pitchFamily="2" charset="2"/>
              <a:buChar char="Ø"/>
            </a:pPr>
            <a:r>
              <a:rPr lang="en-US" sz="3600" b="1" smtClean="0">
                <a:latin typeface="Times New Roman" pitchFamily="18" charset="0"/>
              </a:rPr>
              <a:t>  </a:t>
            </a:r>
            <a:r>
              <a:rPr lang="en-US" sz="3600" b="1" u="sng" smtClean="0">
                <a:latin typeface="Times New Roman" pitchFamily="18" charset="0"/>
              </a:rPr>
              <a:t>should have close follow-up </a:t>
            </a:r>
            <a:r>
              <a:rPr lang="en-US" sz="3600" b="1" u="sng" smtClean="0">
                <a:solidFill>
                  <a:schemeClr val="folHlink"/>
                </a:solidFill>
                <a:latin typeface="Times New Roman" pitchFamily="18" charset="0"/>
              </a:rPr>
              <a:t>by</a:t>
            </a:r>
            <a:r>
              <a:rPr lang="en-US" sz="3600" b="1" u="sng" smtClean="0">
                <a:latin typeface="Times New Roman" pitchFamily="18" charset="0"/>
              </a:rPr>
              <a:t> </a:t>
            </a:r>
            <a:r>
              <a:rPr lang="en-US" sz="3600" b="1" i="1" u="sng" smtClean="0">
                <a:solidFill>
                  <a:schemeClr val="folHlink"/>
                </a:solidFill>
                <a:latin typeface="Times New Roman" pitchFamily="18" charset="0"/>
              </a:rPr>
              <a:t>serum hCG levels</a:t>
            </a:r>
            <a:r>
              <a:rPr lang="en-US" sz="3600" b="1" u="sng" smtClean="0">
                <a:latin typeface="Times New Roman" pitchFamily="18" charset="0"/>
              </a:rPr>
              <a:t> after the evacuation of the uterus,  </a:t>
            </a:r>
          </a:p>
          <a:p>
            <a:pPr eaLnBrk="1" hangingPunct="1">
              <a:lnSpc>
                <a:spcPct val="80000"/>
              </a:lnSpc>
              <a:buFontTx/>
              <a:buNone/>
            </a:pPr>
            <a:r>
              <a:rPr lang="en-US" sz="3600" b="1" u="sng" smtClean="0">
                <a:latin typeface="Times New Roman" pitchFamily="18" charset="0"/>
              </a:rPr>
              <a:t> </a:t>
            </a:r>
            <a:r>
              <a:rPr lang="en-US" sz="3600" b="1" smtClean="0">
                <a:latin typeface="Times New Roman" pitchFamily="18" charset="0"/>
              </a:rPr>
              <a:t>To ensure early recognition of persistent trophoblastic tissue</a:t>
            </a:r>
            <a:r>
              <a:rPr lang="en-US" sz="3600" b="1" i="1" smtClean="0">
                <a:latin typeface="Times New Roman" pitchFamily="18" charset="0"/>
              </a:rPr>
              <a:t> </a:t>
            </a:r>
            <a:r>
              <a:rPr lang="en-US" sz="4400" b="1" i="1" smtClean="0">
                <a:latin typeface="Times New Roman" pitchFamily="18" charset="0"/>
              </a:rPr>
              <a:t>.</a:t>
            </a:r>
          </a:p>
          <a:p>
            <a:pPr eaLnBrk="1" hangingPunct="1">
              <a:lnSpc>
                <a:spcPct val="80000"/>
              </a:lnSpc>
              <a:buFontTx/>
              <a:buNone/>
            </a:pPr>
            <a:r>
              <a:rPr lang="en-US" sz="2800" smtClean="0"/>
              <a:t> </a:t>
            </a:r>
          </a:p>
        </p:txBody>
      </p:sp>
    </p:spTree>
  </p:cSld>
  <p:clrMapOvr>
    <a:masterClrMapping/>
  </p:clrMapOvr>
  <p:transition>
    <p:comb/>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Follow-up</a:t>
            </a:r>
            <a:endParaRPr lang="en-US" dirty="0" smtClean="0"/>
          </a:p>
        </p:txBody>
      </p:sp>
      <p:sp>
        <p:nvSpPr>
          <p:cNvPr id="43011" name="Rectangle 3"/>
          <p:cNvSpPr>
            <a:spLocks noGrp="1" noChangeArrowheads="1"/>
          </p:cNvSpPr>
          <p:nvPr>
            <p:ph idx="1"/>
          </p:nvPr>
        </p:nvSpPr>
        <p:spPr>
          <a:xfrm>
            <a:off x="457200" y="1600200"/>
            <a:ext cx="8305800" cy="5638800"/>
          </a:xfrm>
        </p:spPr>
        <p:txBody>
          <a:bodyPr/>
          <a:lstStyle/>
          <a:p>
            <a:pPr eaLnBrk="1" hangingPunct="1"/>
            <a:r>
              <a:rPr lang="en-US" sz="3600" b="1" smtClean="0">
                <a:latin typeface="Times New Roman" pitchFamily="18" charset="0"/>
              </a:rPr>
              <a:t>After a molar pregnancy ,the hCG levels will usually have returned to non pregnant levels by 4 to 6 weeks after evacuation.</a:t>
            </a:r>
          </a:p>
          <a:p>
            <a:pPr eaLnBrk="1" hangingPunct="1"/>
            <a:r>
              <a:rPr lang="en-US" sz="3600" b="1" smtClean="0">
                <a:latin typeface="Times New Roman" pitchFamily="18" charset="0"/>
              </a:rPr>
              <a:t>The follow-up  is recommended for 2 years in cases of complete moles, and 6 months of cases of partial moles after the evacuation of uterus.</a:t>
            </a:r>
          </a:p>
        </p:txBody>
      </p:sp>
    </p:spTree>
  </p:cSld>
  <p:clrMapOvr>
    <a:masterClrMapping/>
  </p:clrMapOvr>
  <p:transition>
    <p:comb/>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Follow-up</a:t>
            </a:r>
            <a:endParaRPr lang="en-US" dirty="0" smtClean="0"/>
          </a:p>
        </p:txBody>
      </p:sp>
      <p:sp>
        <p:nvSpPr>
          <p:cNvPr id="44035" name="Rectangle 3"/>
          <p:cNvSpPr>
            <a:spLocks noGrp="1" noChangeArrowheads="1"/>
          </p:cNvSpPr>
          <p:nvPr>
            <p:ph idx="1"/>
          </p:nvPr>
        </p:nvSpPr>
        <p:spPr/>
        <p:txBody>
          <a:bodyPr/>
          <a:lstStyle/>
          <a:p>
            <a:pPr eaLnBrk="1" hangingPunct="1">
              <a:lnSpc>
                <a:spcPct val="90000"/>
              </a:lnSpc>
            </a:pPr>
            <a:r>
              <a:rPr lang="en-US" sz="4000" b="1" smtClean="0">
                <a:latin typeface="Times New Roman" pitchFamily="18" charset="0"/>
              </a:rPr>
              <a:t>Serial quantitative measurement of serum hCG level at weekly intervals, after evacuation of moles till 4 to 5 weeks when the hCG become normal. Then every other week .When the titer gets negative the measurements are done every month fore 1 year</a:t>
            </a:r>
            <a:r>
              <a:rPr lang="en-US" smtClean="0"/>
              <a:t>.</a:t>
            </a:r>
          </a:p>
        </p:txBody>
      </p:sp>
    </p:spTree>
  </p:cSld>
  <p:clrMapOvr>
    <a:masterClrMapping/>
  </p:clrMapOvr>
  <p:transition>
    <p:comb/>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Follow-up</a:t>
            </a:r>
            <a:endParaRPr lang="en-US" dirty="0" smtClean="0"/>
          </a:p>
        </p:txBody>
      </p:sp>
      <p:sp>
        <p:nvSpPr>
          <p:cNvPr id="45059" name="Rectangle 3"/>
          <p:cNvSpPr>
            <a:spLocks noGrp="1" noChangeArrowheads="1"/>
          </p:cNvSpPr>
          <p:nvPr>
            <p:ph idx="1"/>
          </p:nvPr>
        </p:nvSpPr>
        <p:spPr/>
        <p:txBody>
          <a:bodyPr/>
          <a:lstStyle/>
          <a:p>
            <a:pPr eaLnBrk="1" hangingPunct="1"/>
            <a:r>
              <a:rPr lang="en-US" sz="4000" b="1" smtClean="0">
                <a:latin typeface="Times New Roman" pitchFamily="18" charset="0"/>
              </a:rPr>
              <a:t>Indication of chemotherapy after the evacuation of the hydatidiform mole in:</a:t>
            </a:r>
          </a:p>
          <a:p>
            <a:pPr eaLnBrk="1" hangingPunct="1">
              <a:buFont typeface="Wingdings" pitchFamily="2" charset="2"/>
              <a:buChar char="ü"/>
            </a:pPr>
            <a:r>
              <a:rPr lang="en-US" sz="4000" b="1" smtClean="0">
                <a:latin typeface="Times New Roman" pitchFamily="18" charset="0"/>
              </a:rPr>
              <a:t>Serum hCG &gt;20000 i.u/L , at any time after evacuation of mole.</a:t>
            </a:r>
          </a:p>
          <a:p>
            <a:pPr eaLnBrk="1" hangingPunct="1">
              <a:buFont typeface="Wingdings" pitchFamily="2" charset="2"/>
              <a:buChar char="ü"/>
            </a:pPr>
            <a:r>
              <a:rPr lang="en-US" sz="4000" b="1" smtClean="0">
                <a:latin typeface="Times New Roman" pitchFamily="18" charset="0"/>
              </a:rPr>
              <a:t> Raised hCG at 4 to 6 weeks after evacuation of mole.</a:t>
            </a:r>
          </a:p>
          <a:p>
            <a:pPr eaLnBrk="1" hangingPunct="1">
              <a:buFont typeface="Wingdings" pitchFamily="2" charset="2"/>
              <a:buNone/>
            </a:pPr>
            <a:endParaRPr lang="en-US" sz="4000" b="1" smtClean="0">
              <a:latin typeface="Times New Roman" pitchFamily="18" charset="0"/>
            </a:endParaRPr>
          </a:p>
        </p:txBody>
      </p:sp>
    </p:spTree>
  </p:cSld>
  <p:clrMapOvr>
    <a:masterClrMapping/>
  </p:clrMapOvr>
  <p:transition>
    <p:comb/>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Follow-up</a:t>
            </a:r>
            <a:endParaRPr lang="en-US" dirty="0" smtClean="0"/>
          </a:p>
        </p:txBody>
      </p:sp>
      <p:sp>
        <p:nvSpPr>
          <p:cNvPr id="46083" name="Rectangle 3"/>
          <p:cNvSpPr>
            <a:spLocks noGrp="1" noChangeArrowheads="1"/>
          </p:cNvSpPr>
          <p:nvPr>
            <p:ph idx="1"/>
          </p:nvPr>
        </p:nvSpPr>
        <p:spPr/>
        <p:txBody>
          <a:bodyPr/>
          <a:lstStyle/>
          <a:p>
            <a:pPr eaLnBrk="1" hangingPunct="1">
              <a:buFont typeface="Wingdings" pitchFamily="2" charset="2"/>
              <a:buChar char="ü"/>
            </a:pPr>
            <a:r>
              <a:rPr lang="en-US" sz="4400" b="1" smtClean="0">
                <a:latin typeface="Times New Roman" pitchFamily="18" charset="0"/>
              </a:rPr>
              <a:t>Evidence of metastases ,hepatic,brain,and pulmonary.</a:t>
            </a:r>
          </a:p>
          <a:p>
            <a:pPr eaLnBrk="1" hangingPunct="1">
              <a:buFont typeface="Wingdings" pitchFamily="2" charset="2"/>
              <a:buChar char="ü"/>
            </a:pPr>
            <a:r>
              <a:rPr lang="en-US" sz="4400" b="1" smtClean="0">
                <a:latin typeface="Times New Roman" pitchFamily="18" charset="0"/>
              </a:rPr>
              <a:t>Persistent uterine hemorrhage after evacuation of mole with raised hCG levels.</a:t>
            </a:r>
          </a:p>
        </p:txBody>
      </p:sp>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4800" b="1" smtClean="0">
                <a:latin typeface="Times New Roman" pitchFamily="18" charset="0"/>
              </a:rPr>
              <a:t>Hydatidiform mole</a:t>
            </a:r>
          </a:p>
        </p:txBody>
      </p:sp>
      <p:sp>
        <p:nvSpPr>
          <p:cNvPr id="7171" name="Rectangle 3"/>
          <p:cNvSpPr>
            <a:spLocks noGrp="1" noChangeArrowheads="1"/>
          </p:cNvSpPr>
          <p:nvPr>
            <p:ph idx="1"/>
          </p:nvPr>
        </p:nvSpPr>
        <p:spPr/>
        <p:txBody>
          <a:bodyPr/>
          <a:lstStyle/>
          <a:p>
            <a:pPr eaLnBrk="1" hangingPunct="1"/>
            <a:r>
              <a:rPr lang="en-US" sz="2800" b="1" smtClean="0">
                <a:latin typeface="Times New Roman" pitchFamily="18" charset="0"/>
              </a:rPr>
              <a:t>The hydatidiform mole incidence  ranges from 1 in 522 pregnancies in Japan </a:t>
            </a:r>
          </a:p>
          <a:p>
            <a:pPr eaLnBrk="1" hangingPunct="1"/>
            <a:r>
              <a:rPr lang="en-US" sz="2800" b="1" smtClean="0">
                <a:latin typeface="Times New Roman" pitchFamily="18" charset="0"/>
              </a:rPr>
              <a:t>To 1 in 1500 pregnancies in USA,and Sweden, this variation is not understood, but ethnic factors have been suggested .</a:t>
            </a:r>
          </a:p>
          <a:p>
            <a:pPr eaLnBrk="1" hangingPunct="1"/>
            <a:r>
              <a:rPr lang="en-US" sz="2800" b="1" smtClean="0">
                <a:latin typeface="Times New Roman" pitchFamily="18" charset="0"/>
              </a:rPr>
              <a:t>The incidence is higher in the poorest socioeconomic classes than the semiprivate(4 times), and (8 times) than the privet , and these mostly related to diet especially protein deficiency .</a:t>
            </a:r>
          </a:p>
        </p:txBody>
      </p:sp>
    </p:spTree>
  </p:cSld>
  <p:clrMapOvr>
    <a:masterClrMapping/>
  </p:clrMapOvr>
  <p:transition>
    <p:comb/>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Follow-up</a:t>
            </a:r>
            <a:endParaRPr lang="en-US" dirty="0" smtClean="0"/>
          </a:p>
        </p:txBody>
      </p:sp>
      <p:sp>
        <p:nvSpPr>
          <p:cNvPr id="47107" name="Rectangle 3"/>
          <p:cNvSpPr>
            <a:spLocks noGrp="1" noChangeArrowheads="1"/>
          </p:cNvSpPr>
          <p:nvPr>
            <p:ph idx="1"/>
          </p:nvPr>
        </p:nvSpPr>
        <p:spPr/>
        <p:txBody>
          <a:bodyPr/>
          <a:lstStyle/>
          <a:p>
            <a:pPr eaLnBrk="1" hangingPunct="1"/>
            <a:r>
              <a:rPr lang="en-US" b="1" smtClean="0">
                <a:latin typeface="Times New Roman" pitchFamily="18" charset="0"/>
              </a:rPr>
              <a:t>To achieve effective follow-up ,the pregnancy is better to be avoided ,and also the use of oral contraceptive pills until the hCG levels returns to normal after the evacuation of the mole.</a:t>
            </a:r>
          </a:p>
          <a:p>
            <a:pPr eaLnBrk="1" hangingPunct="1"/>
            <a:r>
              <a:rPr lang="en-US" b="1" smtClean="0">
                <a:latin typeface="Times New Roman" pitchFamily="18" charset="0"/>
              </a:rPr>
              <a:t>Early diagnosis of persistent trophoblastic disease ensures a good prognosis and an effective system of follow-up. </a:t>
            </a:r>
          </a:p>
        </p:txBody>
      </p:sp>
    </p:spTree>
  </p:cSld>
  <p:clrMapOvr>
    <a:masterClrMapping/>
  </p:clrMapOvr>
  <p:transition>
    <p:comb/>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b="1" smtClean="0">
                <a:latin typeface="Times New Roman" pitchFamily="18" charset="0"/>
              </a:rPr>
              <a:t>Malignant trophoblastic disease</a:t>
            </a:r>
            <a:endParaRPr lang="en-US" sz="4000" smtClean="0"/>
          </a:p>
        </p:txBody>
      </p:sp>
      <p:sp>
        <p:nvSpPr>
          <p:cNvPr id="48131" name="Rectangle 3"/>
          <p:cNvSpPr>
            <a:spLocks noGrp="1" noChangeArrowheads="1"/>
          </p:cNvSpPr>
          <p:nvPr>
            <p:ph idx="1"/>
          </p:nvPr>
        </p:nvSpPr>
        <p:spPr/>
        <p:txBody>
          <a:bodyPr/>
          <a:lstStyle/>
          <a:p>
            <a:pPr eaLnBrk="1" hangingPunct="1"/>
            <a:r>
              <a:rPr lang="en-US" sz="3600" b="1" smtClean="0">
                <a:latin typeface="Times New Roman" pitchFamily="18" charset="0"/>
              </a:rPr>
              <a:t>Malignant trophoblastic disease can exist in two forms:</a:t>
            </a:r>
          </a:p>
          <a:p>
            <a:pPr eaLnBrk="1" hangingPunct="1">
              <a:buFont typeface="Wingdings" pitchFamily="2" charset="2"/>
              <a:buChar char="v"/>
            </a:pPr>
            <a:r>
              <a:rPr lang="en-US" sz="3600" b="1" smtClean="0">
                <a:latin typeface="Times New Roman" pitchFamily="18" charset="0"/>
              </a:rPr>
              <a:t>Invasive mole = non-metastatic form.</a:t>
            </a:r>
          </a:p>
          <a:p>
            <a:pPr eaLnBrk="1" hangingPunct="1">
              <a:buFont typeface="Wingdings" pitchFamily="2" charset="2"/>
              <a:buChar char="v"/>
            </a:pPr>
            <a:r>
              <a:rPr lang="en-US" sz="3600" b="1" smtClean="0">
                <a:latin typeface="Times New Roman" pitchFamily="18" charset="0"/>
              </a:rPr>
              <a:t>Choriocarcinoma = metastatic form .</a:t>
            </a:r>
          </a:p>
          <a:p>
            <a:pPr eaLnBrk="1" hangingPunct="1">
              <a:buFontTx/>
              <a:buNone/>
            </a:pPr>
            <a:endParaRPr lang="en-US" smtClean="0"/>
          </a:p>
        </p:txBody>
      </p:sp>
    </p:spTree>
  </p:cSld>
  <p:clrMapOvr>
    <a:masterClrMapping/>
  </p:clrMapOvr>
  <p:transition>
    <p:comb/>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b="1" smtClean="0">
                <a:latin typeface="Times New Roman" pitchFamily="18" charset="0"/>
              </a:rPr>
              <a:t>Malignant trophoblastic disease</a:t>
            </a:r>
            <a:endParaRPr lang="en-US" smtClean="0"/>
          </a:p>
        </p:txBody>
      </p:sp>
      <p:sp>
        <p:nvSpPr>
          <p:cNvPr id="49155" name="Rectangle 3"/>
          <p:cNvSpPr>
            <a:spLocks noGrp="1" noChangeArrowheads="1"/>
          </p:cNvSpPr>
          <p:nvPr>
            <p:ph idx="1"/>
          </p:nvPr>
        </p:nvSpPr>
        <p:spPr/>
        <p:txBody>
          <a:bodyPr/>
          <a:lstStyle/>
          <a:p>
            <a:pPr eaLnBrk="1" hangingPunct="1"/>
            <a:r>
              <a:rPr lang="en-US" sz="3600" b="1" smtClean="0">
                <a:latin typeface="Times New Roman" pitchFamily="18" charset="0"/>
              </a:rPr>
              <a:t>Both treated with the chemotherapy and monitored by hCG tumor marker.</a:t>
            </a:r>
          </a:p>
          <a:p>
            <a:pPr eaLnBrk="1" hangingPunct="1"/>
            <a:r>
              <a:rPr lang="en-US" sz="3600" b="1" smtClean="0">
                <a:latin typeface="Times New Roman" pitchFamily="18" charset="0"/>
              </a:rPr>
              <a:t>Choriocarcinoma subdivide into :</a:t>
            </a:r>
          </a:p>
          <a:p>
            <a:pPr eaLnBrk="1" hangingPunct="1">
              <a:buFont typeface="Wingdings" pitchFamily="2" charset="2"/>
              <a:buChar char="Ø"/>
            </a:pPr>
            <a:r>
              <a:rPr lang="en-US" sz="3600" b="1" smtClean="0">
                <a:latin typeface="Times New Roman" pitchFamily="18" charset="0"/>
              </a:rPr>
              <a:t>good-prognosis (Low-risk) ,and</a:t>
            </a:r>
          </a:p>
          <a:p>
            <a:pPr eaLnBrk="1" hangingPunct="1">
              <a:buFont typeface="Wingdings" pitchFamily="2" charset="2"/>
              <a:buChar char="Ø"/>
            </a:pPr>
            <a:r>
              <a:rPr lang="en-US" sz="3600" b="1" smtClean="0">
                <a:latin typeface="Times New Roman" pitchFamily="18" charset="0"/>
              </a:rPr>
              <a:t> poor- prognosis (High-risk).</a:t>
            </a:r>
          </a:p>
        </p:txBody>
      </p:sp>
    </p:spTree>
  </p:cSld>
  <p:clrMapOvr>
    <a:masterClrMapping/>
  </p:clrMapOvr>
  <p:transition>
    <p:comb/>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52400" y="304800"/>
            <a:ext cx="8229600" cy="1143000"/>
          </a:xfrm>
        </p:spPr>
        <p:txBody>
          <a:bodyPr/>
          <a:lstStyle/>
          <a:p>
            <a:pPr eaLnBrk="1" hangingPunct="1"/>
            <a:r>
              <a:rPr lang="en-US" b="1" smtClean="0">
                <a:latin typeface="Times New Roman" pitchFamily="18" charset="0"/>
                <a:cs typeface="Times New Roman" pitchFamily="18" charset="0"/>
              </a:rPr>
              <a:t>Invasive mole</a:t>
            </a:r>
          </a:p>
        </p:txBody>
      </p:sp>
      <p:sp>
        <p:nvSpPr>
          <p:cNvPr id="50179" name="Rectangle 3"/>
          <p:cNvSpPr>
            <a:spLocks noGrp="1" noChangeArrowheads="1"/>
          </p:cNvSpPr>
          <p:nvPr>
            <p:ph idx="1"/>
          </p:nvPr>
        </p:nvSpPr>
        <p:spPr/>
        <p:txBody>
          <a:bodyPr/>
          <a:lstStyle/>
          <a:p>
            <a:pPr eaLnBrk="1" hangingPunct="1"/>
            <a:r>
              <a:rPr lang="en-US" b="1" smtClean="0">
                <a:latin typeface="Times New Roman" pitchFamily="18" charset="0"/>
              </a:rPr>
              <a:t>The diagnosis of invasive moles or “chorioadenoma destruens” is applied to the moles characterized by :</a:t>
            </a:r>
          </a:p>
          <a:p>
            <a:pPr eaLnBrk="1" hangingPunct="1">
              <a:buFont typeface="Wingdings" pitchFamily="2" charset="2"/>
              <a:buChar char="Ø"/>
            </a:pPr>
            <a:r>
              <a:rPr lang="en-US" b="1" smtClean="0">
                <a:latin typeface="Times New Roman" pitchFamily="18" charset="0"/>
              </a:rPr>
              <a:t>Abnormal peneterativeness and,</a:t>
            </a:r>
          </a:p>
          <a:p>
            <a:pPr eaLnBrk="1" hangingPunct="1">
              <a:buFont typeface="Wingdings" pitchFamily="2" charset="2"/>
              <a:buChar char="Ø"/>
            </a:pPr>
            <a:r>
              <a:rPr lang="en-US" b="1" smtClean="0">
                <a:latin typeface="Times New Roman" pitchFamily="18" charset="0"/>
              </a:rPr>
              <a:t> Extensive local invasion, along with</a:t>
            </a:r>
          </a:p>
          <a:p>
            <a:pPr eaLnBrk="1" hangingPunct="1">
              <a:buFont typeface="Wingdings" pitchFamily="2" charset="2"/>
              <a:buChar char="Ø"/>
            </a:pPr>
            <a:r>
              <a:rPr lang="en-US" b="1" smtClean="0">
                <a:latin typeface="Times New Roman" pitchFamily="18" charset="0"/>
              </a:rPr>
              <a:t>Excessive trophoblastic proliferation ,</a:t>
            </a:r>
          </a:p>
          <a:p>
            <a:pPr eaLnBrk="1" hangingPunct="1">
              <a:buFont typeface="Wingdings" pitchFamily="2" charset="2"/>
              <a:buChar char="Ø"/>
            </a:pPr>
            <a:r>
              <a:rPr lang="en-US" b="1" smtClean="0">
                <a:latin typeface="Times New Roman" pitchFamily="18" charset="0"/>
              </a:rPr>
              <a:t>With preserved villous pattern</a:t>
            </a:r>
            <a:r>
              <a:rPr lang="en-US" sz="3600" b="1" smtClean="0">
                <a:latin typeface="Times New Roman" pitchFamily="18" charset="0"/>
              </a:rPr>
              <a:t>.</a:t>
            </a:r>
          </a:p>
          <a:p>
            <a:pPr eaLnBrk="1" hangingPunct="1">
              <a:buFontTx/>
              <a:buNone/>
            </a:pPr>
            <a:r>
              <a:rPr lang="en-US" b="1" i="1" smtClean="0">
                <a:latin typeface="Times New Roman" pitchFamily="18" charset="0"/>
              </a:rPr>
              <a:t> </a:t>
            </a:r>
            <a:endParaRPr lang="en-US" sz="1200" smtClean="0"/>
          </a:p>
        </p:txBody>
      </p:sp>
    </p:spTree>
  </p:cSld>
  <p:clrMapOvr>
    <a:masterClrMapping/>
  </p:clrMapOvr>
  <p:transition>
    <p:comb/>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Invasive mole</a:t>
            </a:r>
            <a:endParaRPr lang="en-US" smtClean="0"/>
          </a:p>
        </p:txBody>
      </p:sp>
      <p:sp>
        <p:nvSpPr>
          <p:cNvPr id="51203" name="Rectangle 3"/>
          <p:cNvSpPr>
            <a:spLocks noGrp="1" noChangeArrowheads="1"/>
          </p:cNvSpPr>
          <p:nvPr>
            <p:ph idx="1"/>
          </p:nvPr>
        </p:nvSpPr>
        <p:spPr/>
        <p:txBody>
          <a:bodyPr/>
          <a:lstStyle/>
          <a:p>
            <a:pPr eaLnBrk="1" hangingPunct="1">
              <a:lnSpc>
                <a:spcPct val="80000"/>
              </a:lnSpc>
            </a:pPr>
            <a:r>
              <a:rPr lang="en-US" b="1" smtClean="0">
                <a:latin typeface="Times New Roman" pitchFamily="18" charset="0"/>
              </a:rPr>
              <a:t> The proliferative villi may invade the myomatrum ,paramatrum or the vaginal wall, although there is rarely evidence of metastasis. </a:t>
            </a:r>
          </a:p>
          <a:p>
            <a:pPr eaLnBrk="1" hangingPunct="1">
              <a:lnSpc>
                <a:spcPct val="80000"/>
              </a:lnSpc>
            </a:pPr>
            <a:r>
              <a:rPr lang="en-US" b="1" smtClean="0">
                <a:latin typeface="Times New Roman" pitchFamily="18" charset="0"/>
              </a:rPr>
              <a:t>The morbidity and mortality of this disease results from the penetration of the tumar through the myomatrum and to the pelvic vessels with the resultant hemorrhage “the morbidity and mortality rate 10 %”</a:t>
            </a:r>
            <a:r>
              <a:rPr lang="en-US" sz="800" smtClean="0"/>
              <a:t> . </a:t>
            </a:r>
          </a:p>
        </p:txBody>
      </p:sp>
    </p:spTree>
  </p:cSld>
  <p:clrMapOvr>
    <a:masterClrMapping/>
  </p:clrMapOvr>
  <p:transition>
    <p:comb/>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609600"/>
            <a:ext cx="8229600" cy="1219200"/>
          </a:xfrm>
        </p:spPr>
        <p:txBody>
          <a:bodyPr/>
          <a:lstStyle/>
          <a:p>
            <a:pPr eaLnBrk="1" hangingPunct="1"/>
            <a:r>
              <a:rPr lang="en-US" sz="4800" b="1" smtClean="0">
                <a:latin typeface="Times New Roman" pitchFamily="18" charset="0"/>
              </a:rPr>
              <a:t>Choriocarcinoma</a:t>
            </a:r>
          </a:p>
        </p:txBody>
      </p:sp>
      <p:sp>
        <p:nvSpPr>
          <p:cNvPr id="52227" name="Rectangle 3"/>
          <p:cNvSpPr>
            <a:spLocks noGrp="1" noChangeArrowheads="1"/>
          </p:cNvSpPr>
          <p:nvPr>
            <p:ph idx="1"/>
          </p:nvPr>
        </p:nvSpPr>
        <p:spPr>
          <a:xfrm>
            <a:off x="457200" y="1905000"/>
            <a:ext cx="8229600" cy="4221163"/>
          </a:xfrm>
        </p:spPr>
        <p:txBody>
          <a:bodyPr/>
          <a:lstStyle/>
          <a:p>
            <a:pPr eaLnBrk="1" hangingPunct="1">
              <a:buFont typeface="Wingdings" pitchFamily="2" charset="2"/>
              <a:buChar char="§"/>
            </a:pPr>
            <a:r>
              <a:rPr lang="en-US" sz="4400" b="1" smtClean="0">
                <a:latin typeface="Times New Roman" pitchFamily="18" charset="0"/>
              </a:rPr>
              <a:t>Choriocarcinoma subdivide into: </a:t>
            </a:r>
          </a:p>
          <a:p>
            <a:pPr eaLnBrk="1" hangingPunct="1">
              <a:buFont typeface="Wingdings" pitchFamily="2" charset="2"/>
              <a:buChar char="Ø"/>
            </a:pPr>
            <a:r>
              <a:rPr lang="en-US" sz="4400" b="1" smtClean="0">
                <a:latin typeface="Times New Roman" pitchFamily="18" charset="0"/>
              </a:rPr>
              <a:t>good-prognosis  (low risk).</a:t>
            </a:r>
          </a:p>
          <a:p>
            <a:pPr eaLnBrk="1" hangingPunct="1">
              <a:buFont typeface="Wingdings" pitchFamily="2" charset="2"/>
              <a:buChar char="Ø"/>
            </a:pPr>
            <a:r>
              <a:rPr lang="en-US" sz="4400" b="1" smtClean="0">
                <a:latin typeface="Times New Roman" pitchFamily="18" charset="0"/>
              </a:rPr>
              <a:t>Poor- Prognosis (High risk).</a:t>
            </a:r>
          </a:p>
          <a:p>
            <a:pPr eaLnBrk="1" hangingPunct="1">
              <a:buFont typeface="Wingdings" pitchFamily="2" charset="2"/>
              <a:buNone/>
            </a:pPr>
            <a:endParaRPr lang="en-US" sz="4400" b="1" smtClean="0">
              <a:latin typeface="Times New Roman" pitchFamily="18" charset="0"/>
            </a:endParaRPr>
          </a:p>
          <a:p>
            <a:pPr eaLnBrk="1" hangingPunct="1">
              <a:buFont typeface="Wingdings" pitchFamily="2" charset="2"/>
              <a:buChar char="Ø"/>
            </a:pPr>
            <a:endParaRPr lang="en-US" sz="4000" b="1" smtClean="0">
              <a:latin typeface="Times New Roman" pitchFamily="18" charset="0"/>
            </a:endParaRPr>
          </a:p>
          <a:p>
            <a:pPr eaLnBrk="1" hangingPunct="1"/>
            <a:endParaRPr lang="en-US" sz="4000" b="1" smtClean="0">
              <a:latin typeface="Times New Roman" pitchFamily="18" charset="0"/>
            </a:endParaRPr>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a:spLocks noGrp="1"/>
          </p:cNvSpPr>
          <p:nvPr>
            <p:ph type="sldNum" sz="quarter" idx="12"/>
          </p:nvPr>
        </p:nvSpPr>
        <p:spPr/>
        <p:txBody>
          <a:bodyPr/>
          <a:lstStyle/>
          <a:p>
            <a:fld id="{AB9E2232-63F7-4DB8-A391-13DBC98DCC36}" type="slidenum">
              <a:rPr lang="en-US" altLang="zh-CN"/>
              <a:pPr/>
              <a:t>56</a:t>
            </a:fld>
            <a:endParaRPr lang="en-US" altLang="zh-CN"/>
          </a:p>
        </p:txBody>
      </p:sp>
      <p:graphicFrame>
        <p:nvGraphicFramePr>
          <p:cNvPr id="94208" name="Object 0"/>
          <p:cNvGraphicFramePr>
            <a:graphicFrameLocks noChangeAspect="1"/>
          </p:cNvGraphicFramePr>
          <p:nvPr/>
        </p:nvGraphicFramePr>
        <p:xfrm>
          <a:off x="2268538" y="333375"/>
          <a:ext cx="4221162" cy="6524625"/>
        </p:xfrm>
        <a:graphic>
          <a:graphicData uri="http://schemas.openxmlformats.org/presentationml/2006/ole">
            <p:oleObj spid="_x0000_s187394" name="Photo Editor 照片" r:id="rId3" imgW="2619048" imgH="4048690" progId="">
              <p:embed/>
            </p:oleObj>
          </a:graphicData>
        </a:graphic>
      </p:graphicFrame>
    </p:spTree>
  </p:cSld>
  <p:clrMapOvr>
    <a:masterClrMapping/>
  </p:clrMapOvr>
  <p:transition>
    <p:comb/>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Epidemiology</a:t>
            </a:r>
          </a:p>
        </p:txBody>
      </p:sp>
      <p:sp>
        <p:nvSpPr>
          <p:cNvPr id="53251" name="Rectangle 3"/>
          <p:cNvSpPr>
            <a:spLocks noGrp="1" noChangeArrowheads="1"/>
          </p:cNvSpPr>
          <p:nvPr>
            <p:ph idx="1"/>
          </p:nvPr>
        </p:nvSpPr>
        <p:spPr/>
        <p:txBody>
          <a:bodyPr/>
          <a:lstStyle/>
          <a:p>
            <a:pPr eaLnBrk="1" hangingPunct="1"/>
            <a:r>
              <a:rPr lang="en-US" sz="4000" b="1" smtClean="0">
                <a:latin typeface="Times New Roman" pitchFamily="18" charset="0"/>
              </a:rPr>
              <a:t>The incidence of choriocarcinoma in the West: 1 :10000 and 1:70000 pregnancies; and </a:t>
            </a:r>
          </a:p>
          <a:p>
            <a:pPr eaLnBrk="1" hangingPunct="1"/>
            <a:r>
              <a:rPr lang="en-US" sz="4000" b="1" smtClean="0">
                <a:latin typeface="Times New Roman" pitchFamily="18" charset="0"/>
              </a:rPr>
              <a:t>In Asia between 1:250 and 1:6000 pregnancies..</a:t>
            </a:r>
          </a:p>
        </p:txBody>
      </p:sp>
    </p:spTree>
  </p:cSld>
  <p:clrMapOvr>
    <a:masterClrMapping/>
  </p:clrMapOvr>
  <p:transition>
    <p:comb/>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Epidemiology</a:t>
            </a:r>
            <a:endParaRPr lang="en-US" smtClean="0"/>
          </a:p>
        </p:txBody>
      </p:sp>
      <p:sp>
        <p:nvSpPr>
          <p:cNvPr id="54275" name="Rectangle 3"/>
          <p:cNvSpPr>
            <a:spLocks noGrp="1" noChangeArrowheads="1"/>
          </p:cNvSpPr>
          <p:nvPr>
            <p:ph idx="1"/>
          </p:nvPr>
        </p:nvSpPr>
        <p:spPr/>
        <p:txBody>
          <a:bodyPr/>
          <a:lstStyle/>
          <a:p>
            <a:pPr eaLnBrk="1" hangingPunct="1">
              <a:lnSpc>
                <a:spcPct val="90000"/>
              </a:lnSpc>
            </a:pPr>
            <a:r>
              <a:rPr lang="en-US" sz="4000" b="1" smtClean="0">
                <a:latin typeface="Times New Roman" pitchFamily="18" charset="0"/>
              </a:rPr>
              <a:t>The antecedent pregnancy is : </a:t>
            </a:r>
          </a:p>
          <a:p>
            <a:pPr eaLnBrk="1" hangingPunct="1">
              <a:lnSpc>
                <a:spcPct val="90000"/>
              </a:lnSpc>
              <a:buFont typeface="Wingdings" pitchFamily="2" charset="2"/>
              <a:buChar char="ü"/>
            </a:pPr>
            <a:r>
              <a:rPr lang="en-US" sz="4000" b="1" smtClean="0">
                <a:latin typeface="Times New Roman" pitchFamily="18" charset="0"/>
              </a:rPr>
              <a:t>Hydatidiform mole in about 57% of cases.</a:t>
            </a:r>
          </a:p>
          <a:p>
            <a:pPr eaLnBrk="1" hangingPunct="1">
              <a:lnSpc>
                <a:spcPct val="90000"/>
              </a:lnSpc>
              <a:buFont typeface="Wingdings" pitchFamily="2" charset="2"/>
              <a:buChar char="ü"/>
            </a:pPr>
            <a:r>
              <a:rPr lang="en-US" sz="4000" b="1" smtClean="0">
                <a:latin typeface="Times New Roman" pitchFamily="18" charset="0"/>
              </a:rPr>
              <a:t>Normal pregnancy in about 26% of cases.</a:t>
            </a:r>
          </a:p>
          <a:p>
            <a:pPr eaLnBrk="1" hangingPunct="1">
              <a:lnSpc>
                <a:spcPct val="90000"/>
              </a:lnSpc>
              <a:buFont typeface="Wingdings" pitchFamily="2" charset="2"/>
              <a:buChar char="ü"/>
            </a:pPr>
            <a:r>
              <a:rPr lang="en-US" sz="4000" b="1" smtClean="0">
                <a:latin typeface="Times New Roman" pitchFamily="18" charset="0"/>
              </a:rPr>
              <a:t>Abortion and ectopic pregnancy in about 17% of cases</a:t>
            </a:r>
            <a:r>
              <a:rPr lang="en-US" smtClean="0"/>
              <a:t>.</a:t>
            </a:r>
          </a:p>
          <a:p>
            <a:pPr eaLnBrk="1" hangingPunct="1">
              <a:lnSpc>
                <a:spcPct val="90000"/>
              </a:lnSpc>
            </a:pPr>
            <a:endParaRPr lang="en-US" smtClean="0"/>
          </a:p>
        </p:txBody>
      </p:sp>
    </p:spTree>
  </p:cSld>
  <p:clrMapOvr>
    <a:masterClrMapping/>
  </p:clrMapOvr>
  <p:transition>
    <p:comb/>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Epidemiology</a:t>
            </a:r>
            <a:endParaRPr lang="en-US" smtClean="0"/>
          </a:p>
        </p:txBody>
      </p:sp>
      <p:sp>
        <p:nvSpPr>
          <p:cNvPr id="55299" name="Rectangle 3"/>
          <p:cNvSpPr>
            <a:spLocks noGrp="1" noChangeArrowheads="1"/>
          </p:cNvSpPr>
          <p:nvPr>
            <p:ph idx="1"/>
          </p:nvPr>
        </p:nvSpPr>
        <p:spPr/>
        <p:txBody>
          <a:bodyPr/>
          <a:lstStyle/>
          <a:p>
            <a:pPr eaLnBrk="1" hangingPunct="1"/>
            <a:r>
              <a:rPr lang="en-US" sz="4400" b="1" smtClean="0">
                <a:latin typeface="Times New Roman" pitchFamily="18" charset="0"/>
              </a:rPr>
              <a:t>The risk of Choriocarcinoma after a hydatidiform mole is about 2-4% which is 1000 times greater than after a normal pregnancy</a:t>
            </a:r>
            <a:r>
              <a:rPr lang="en-US" smtClean="0"/>
              <a:t>.</a:t>
            </a:r>
          </a:p>
          <a:p>
            <a:pPr eaLnBrk="1" hangingPunct="1">
              <a:buFontTx/>
              <a:buNone/>
            </a:pPr>
            <a:endParaRPr lang="en-US" smtClean="0"/>
          </a:p>
          <a:p>
            <a:pPr eaLnBrk="1" hangingPunct="1"/>
            <a:endParaRPr lang="en-US" smtClean="0"/>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b="1" smtClean="0">
                <a:latin typeface="Times New Roman" pitchFamily="18" charset="0"/>
              </a:rPr>
              <a:t>Hydatidiform mole</a:t>
            </a:r>
            <a:endParaRPr lang="en-US" smtClean="0"/>
          </a:p>
        </p:txBody>
      </p:sp>
      <p:sp>
        <p:nvSpPr>
          <p:cNvPr id="8195" name="Rectangle 3"/>
          <p:cNvSpPr>
            <a:spLocks noGrp="1" noChangeArrowheads="1"/>
          </p:cNvSpPr>
          <p:nvPr>
            <p:ph idx="1"/>
          </p:nvPr>
        </p:nvSpPr>
        <p:spPr/>
        <p:txBody>
          <a:bodyPr/>
          <a:lstStyle/>
          <a:p>
            <a:pPr eaLnBrk="1" hangingPunct="1"/>
            <a:r>
              <a:rPr lang="en-US" sz="4000" b="1" smtClean="0">
                <a:latin typeface="Times New Roman" pitchFamily="18" charset="0"/>
              </a:rPr>
              <a:t>The maternal age over 40 years found to have a 5.2-fold increased risk of trophoblastic disease in compression to the mothers below the age of 35 years.</a:t>
            </a:r>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Epidemiology</a:t>
            </a:r>
            <a:endParaRPr lang="en-US" smtClean="0"/>
          </a:p>
        </p:txBody>
      </p:sp>
      <p:sp>
        <p:nvSpPr>
          <p:cNvPr id="56323" name="Rectangle 3"/>
          <p:cNvSpPr>
            <a:spLocks noGrp="1" noChangeArrowheads="1"/>
          </p:cNvSpPr>
          <p:nvPr>
            <p:ph idx="1"/>
          </p:nvPr>
        </p:nvSpPr>
        <p:spPr/>
        <p:txBody>
          <a:bodyPr/>
          <a:lstStyle/>
          <a:p>
            <a:pPr eaLnBrk="1" hangingPunct="1"/>
            <a:r>
              <a:rPr lang="en-US" sz="4400" b="1" smtClean="0">
                <a:latin typeface="Times New Roman" pitchFamily="18" charset="0"/>
              </a:rPr>
              <a:t>Choriocarcinoma  is more likely to occur after complete mole .</a:t>
            </a:r>
          </a:p>
          <a:p>
            <a:pPr eaLnBrk="1" hangingPunct="1"/>
            <a:r>
              <a:rPr lang="en-US" sz="4400" b="1" smtClean="0">
                <a:latin typeface="Times New Roman" pitchFamily="18" charset="0"/>
              </a:rPr>
              <a:t>The incidence is in excess in maternal blood group A, and deficit in group O.</a:t>
            </a:r>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Pathological features</a:t>
            </a:r>
          </a:p>
        </p:txBody>
      </p:sp>
      <p:sp>
        <p:nvSpPr>
          <p:cNvPr id="57347" name="Rectangle 3"/>
          <p:cNvSpPr>
            <a:spLocks noGrp="1" noChangeArrowheads="1"/>
          </p:cNvSpPr>
          <p:nvPr>
            <p:ph idx="1"/>
          </p:nvPr>
        </p:nvSpPr>
        <p:spPr/>
        <p:txBody>
          <a:bodyPr/>
          <a:lstStyle/>
          <a:p>
            <a:pPr eaLnBrk="1" hangingPunct="1"/>
            <a:r>
              <a:rPr lang="en-US" sz="4400" b="1" smtClean="0">
                <a:latin typeface="Times New Roman" pitchFamily="18" charset="0"/>
              </a:rPr>
              <a:t>Site:  In the uterus  90% of cases; 10 % of cases in the ovaries ,vagina, vulva, lung, liver, and brain.</a:t>
            </a:r>
            <a:r>
              <a:rPr lang="en-US" smtClean="0"/>
              <a:t>  </a:t>
            </a:r>
          </a:p>
        </p:txBody>
      </p:sp>
    </p:spTree>
  </p:cSld>
  <p:clrMapOvr>
    <a:masterClrMapping/>
  </p:clrMapOvr>
  <p:transition>
    <p:comb/>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Pathological features</a:t>
            </a:r>
            <a:endParaRPr lang="en-US" smtClean="0"/>
          </a:p>
        </p:txBody>
      </p:sp>
      <p:sp>
        <p:nvSpPr>
          <p:cNvPr id="58371" name="Rectangle 3"/>
          <p:cNvSpPr>
            <a:spLocks noGrp="1" noChangeArrowheads="1"/>
          </p:cNvSpPr>
          <p:nvPr>
            <p:ph idx="1"/>
          </p:nvPr>
        </p:nvSpPr>
        <p:spPr/>
        <p:txBody>
          <a:bodyPr/>
          <a:lstStyle/>
          <a:p>
            <a:pPr eaLnBrk="1" hangingPunct="1"/>
            <a:r>
              <a:rPr lang="en-US" sz="3600" b="1" smtClean="0">
                <a:latin typeface="Times New Roman" pitchFamily="18" charset="0"/>
              </a:rPr>
              <a:t>Macroscopically:</a:t>
            </a:r>
          </a:p>
          <a:p>
            <a:pPr eaLnBrk="1" hangingPunct="1">
              <a:buFont typeface="Wingdings" pitchFamily="2" charset="2"/>
              <a:buChar char="ü"/>
            </a:pPr>
            <a:r>
              <a:rPr lang="en-US" sz="3600" b="1" smtClean="0">
                <a:latin typeface="Times New Roman" pitchFamily="18" charset="0"/>
              </a:rPr>
              <a:t>Uterus: It may be localized in the form of hemorrhagic polyp or multiple hemorrhagic  ,necrotic masses in the cavity.</a:t>
            </a:r>
          </a:p>
          <a:p>
            <a:pPr eaLnBrk="1" hangingPunct="1">
              <a:buFont typeface="Wingdings" pitchFamily="2" charset="2"/>
              <a:buChar char="ü"/>
            </a:pPr>
            <a:r>
              <a:rPr lang="en-US" sz="3600" b="1" smtClean="0">
                <a:latin typeface="Times New Roman" pitchFamily="18" charset="0"/>
              </a:rPr>
              <a:t> Some times it is present in the uterine wall (intramural) and the cavity is empty.</a:t>
            </a:r>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Pathological features</a:t>
            </a:r>
            <a:endParaRPr lang="en-US" smtClean="0"/>
          </a:p>
        </p:txBody>
      </p:sp>
      <p:sp>
        <p:nvSpPr>
          <p:cNvPr id="59395" name="Rectangle 3"/>
          <p:cNvSpPr>
            <a:spLocks noGrp="1" noChangeArrowheads="1"/>
          </p:cNvSpPr>
          <p:nvPr>
            <p:ph idx="1"/>
          </p:nvPr>
        </p:nvSpPr>
        <p:spPr/>
        <p:txBody>
          <a:bodyPr/>
          <a:lstStyle/>
          <a:p>
            <a:pPr eaLnBrk="1" hangingPunct="1">
              <a:buFont typeface="Wingdings" pitchFamily="2" charset="2"/>
              <a:buChar char="ü"/>
            </a:pPr>
            <a:r>
              <a:rPr lang="en-US" sz="4000" b="1" smtClean="0">
                <a:latin typeface="Times New Roman" pitchFamily="18" charset="0"/>
              </a:rPr>
              <a:t>Ovaries : May show stormal lutein hyperplasia, and theca-lutein cysts. And may be site of secondaries.</a:t>
            </a:r>
          </a:p>
        </p:txBody>
      </p:sp>
    </p:spTree>
  </p:cSld>
  <p:clrMapOvr>
    <a:masterClrMapping/>
  </p:clrMapOvr>
  <p:transition>
    <p:comb/>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Pathological features</a:t>
            </a:r>
            <a:endParaRPr lang="en-US" smtClean="0"/>
          </a:p>
        </p:txBody>
      </p:sp>
      <p:sp>
        <p:nvSpPr>
          <p:cNvPr id="60419" name="Rectangle 3"/>
          <p:cNvSpPr>
            <a:spLocks noGrp="1" noChangeArrowheads="1"/>
          </p:cNvSpPr>
          <p:nvPr>
            <p:ph idx="1"/>
          </p:nvPr>
        </p:nvSpPr>
        <p:spPr/>
        <p:txBody>
          <a:bodyPr/>
          <a:lstStyle/>
          <a:p>
            <a:pPr eaLnBrk="1" hangingPunct="1"/>
            <a:r>
              <a:rPr lang="en-US" b="1" smtClean="0">
                <a:latin typeface="Times New Roman" pitchFamily="18" charset="0"/>
              </a:rPr>
              <a:t>Microscopically:</a:t>
            </a:r>
          </a:p>
          <a:p>
            <a:pPr eaLnBrk="1" hangingPunct="1">
              <a:buFont typeface="Wingdings" pitchFamily="2" charset="2"/>
              <a:buChar char="ü"/>
            </a:pPr>
            <a:r>
              <a:rPr lang="en-US" b="1" smtClean="0">
                <a:latin typeface="Times New Roman" pitchFamily="18" charset="0"/>
              </a:rPr>
              <a:t>Malignant hyperplasia of both cytotrophoblasts,and syncytiotrophoblasts.</a:t>
            </a:r>
          </a:p>
          <a:p>
            <a:pPr eaLnBrk="1" hangingPunct="1">
              <a:buFont typeface="Wingdings" pitchFamily="2" charset="2"/>
              <a:buChar char="ü"/>
            </a:pPr>
            <a:r>
              <a:rPr lang="en-US" b="1" smtClean="0">
                <a:latin typeface="Times New Roman" pitchFamily="18" charset="0"/>
              </a:rPr>
              <a:t>Extensive hemorrhage.</a:t>
            </a:r>
          </a:p>
          <a:p>
            <a:pPr eaLnBrk="1" hangingPunct="1">
              <a:buFont typeface="Wingdings" pitchFamily="2" charset="2"/>
              <a:buChar char="ü"/>
            </a:pPr>
            <a:r>
              <a:rPr lang="en-US" b="1" smtClean="0">
                <a:latin typeface="Times New Roman" pitchFamily="18" charset="0"/>
              </a:rPr>
              <a:t>Absence of villi.</a:t>
            </a:r>
          </a:p>
          <a:p>
            <a:pPr eaLnBrk="1" hangingPunct="1">
              <a:buFont typeface="Wingdings" pitchFamily="2" charset="2"/>
              <a:buChar char="ü"/>
            </a:pPr>
            <a:r>
              <a:rPr lang="en-US" b="1" smtClean="0">
                <a:latin typeface="Times New Roman" pitchFamily="18" charset="0"/>
              </a:rPr>
              <a:t>Destruction of the surrounding myomatrum.</a:t>
            </a:r>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Spread</a:t>
            </a:r>
          </a:p>
        </p:txBody>
      </p:sp>
      <p:sp>
        <p:nvSpPr>
          <p:cNvPr id="61443" name="Rectangle 3"/>
          <p:cNvSpPr>
            <a:spLocks noGrp="1" noChangeArrowheads="1"/>
          </p:cNvSpPr>
          <p:nvPr>
            <p:ph idx="1"/>
          </p:nvPr>
        </p:nvSpPr>
        <p:spPr/>
        <p:txBody>
          <a:bodyPr/>
          <a:lstStyle/>
          <a:p>
            <a:pPr eaLnBrk="1" hangingPunct="1"/>
            <a:r>
              <a:rPr lang="en-US" sz="3600" b="1" smtClean="0">
                <a:latin typeface="Times New Roman" pitchFamily="18" charset="0"/>
              </a:rPr>
              <a:t>Direct : Through the myomatrum and may end in uterine perforation ,internal hemorrhage, and peritonitis .Through the fallopian tubes to the ovaries.</a:t>
            </a:r>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0176C22D-2505-46F4-878C-CFEB8AFBED45}" type="slidenum">
              <a:rPr lang="en-US" altLang="zh-CN"/>
              <a:pPr/>
              <a:t>66</a:t>
            </a:fld>
            <a:endParaRPr lang="en-US" altLang="zh-CN"/>
          </a:p>
        </p:txBody>
      </p:sp>
      <p:graphicFrame>
        <p:nvGraphicFramePr>
          <p:cNvPr id="70660" name="Object 4"/>
          <p:cNvGraphicFramePr>
            <a:graphicFrameLocks noChangeAspect="1"/>
          </p:cNvGraphicFramePr>
          <p:nvPr/>
        </p:nvGraphicFramePr>
        <p:xfrm>
          <a:off x="4356100" y="2565400"/>
          <a:ext cx="4357688" cy="3836988"/>
        </p:xfrm>
        <a:graphic>
          <a:graphicData uri="http://schemas.openxmlformats.org/presentationml/2006/ole">
            <p:oleObj spid="_x0000_s189442" name="Photo Editor 照片" r:id="rId3" imgW="3505689" imgH="3086531" progId="">
              <p:embed/>
            </p:oleObj>
          </a:graphicData>
        </a:graphic>
      </p:graphicFrame>
      <p:graphicFrame>
        <p:nvGraphicFramePr>
          <p:cNvPr id="70661" name="Object 5"/>
          <p:cNvGraphicFramePr>
            <a:graphicFrameLocks noChangeAspect="1"/>
          </p:cNvGraphicFramePr>
          <p:nvPr/>
        </p:nvGraphicFramePr>
        <p:xfrm>
          <a:off x="971550" y="836613"/>
          <a:ext cx="3149600" cy="4032250"/>
        </p:xfrm>
        <a:graphic>
          <a:graphicData uri="http://schemas.openxmlformats.org/presentationml/2006/ole">
            <p:oleObj spid="_x0000_s189443" name="Photo Editor 照片" r:id="rId4" imgW="3809524" imgH="5249008" progId="">
              <p:embed/>
            </p:oleObj>
          </a:graphicData>
        </a:graphic>
      </p:graphicFrame>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0661"/>
                                        </p:tgtEl>
                                        <p:attrNameLst>
                                          <p:attrName>style.visibility</p:attrName>
                                        </p:attrNameLst>
                                      </p:cBhvr>
                                      <p:to>
                                        <p:strVal val="visible"/>
                                      </p:to>
                                    </p:set>
                                    <p:animEffect transition="in" filter="dissolve">
                                      <p:cBhvr>
                                        <p:cTn id="7" dur="500"/>
                                        <p:tgtEl>
                                          <p:spTgt spid="70661"/>
                                        </p:tgtEl>
                                      </p:cBhvr>
                                    </p:animEffect>
                                  </p:childTnLst>
                                </p:cTn>
                              </p:par>
                              <p:par>
                                <p:cTn id="8" presetID="9" presetClass="entr" presetSubtype="0" fill="hold" nodeType="withEffect">
                                  <p:stCondLst>
                                    <p:cond delay="0"/>
                                  </p:stCondLst>
                                  <p:childTnLst>
                                    <p:set>
                                      <p:cBhvr>
                                        <p:cTn id="9" dur="1" fill="hold">
                                          <p:stCondLst>
                                            <p:cond delay="0"/>
                                          </p:stCondLst>
                                        </p:cTn>
                                        <p:tgtEl>
                                          <p:spTgt spid="70660"/>
                                        </p:tgtEl>
                                        <p:attrNameLst>
                                          <p:attrName>style.visibility</p:attrName>
                                        </p:attrNameLst>
                                      </p:cBhvr>
                                      <p:to>
                                        <p:strVal val="visible"/>
                                      </p:to>
                                    </p:set>
                                    <p:animEffect transition="in" filter="dissolve">
                                      <p:cBhvr>
                                        <p:cTn id="10" dur="5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Spread</a:t>
            </a:r>
            <a:endParaRPr lang="en-US" smtClean="0"/>
          </a:p>
        </p:txBody>
      </p:sp>
      <p:sp>
        <p:nvSpPr>
          <p:cNvPr id="62467" name="Rectangle 3"/>
          <p:cNvSpPr>
            <a:spLocks noGrp="1" noChangeArrowheads="1"/>
          </p:cNvSpPr>
          <p:nvPr>
            <p:ph idx="1"/>
          </p:nvPr>
        </p:nvSpPr>
        <p:spPr/>
        <p:txBody>
          <a:bodyPr/>
          <a:lstStyle/>
          <a:p>
            <a:pPr eaLnBrk="1" hangingPunct="1"/>
            <a:r>
              <a:rPr lang="en-US" b="1" smtClean="0">
                <a:latin typeface="Times New Roman" pitchFamily="18" charset="0"/>
              </a:rPr>
              <a:t>Blood : The main method of spread ,and occurs to;</a:t>
            </a:r>
          </a:p>
          <a:p>
            <a:pPr eaLnBrk="1" hangingPunct="1">
              <a:buFont typeface="Wingdings" pitchFamily="2" charset="2"/>
              <a:buChar char="ü"/>
            </a:pPr>
            <a:r>
              <a:rPr lang="en-US" b="1" smtClean="0">
                <a:latin typeface="Times New Roman" pitchFamily="18" charset="0"/>
              </a:rPr>
              <a:t>Genital : Vagina, vulva, and ovary.</a:t>
            </a:r>
          </a:p>
          <a:p>
            <a:pPr eaLnBrk="1" hangingPunct="1">
              <a:buFont typeface="Wingdings" pitchFamily="2" charset="2"/>
              <a:buChar char="ü"/>
            </a:pPr>
            <a:r>
              <a:rPr lang="en-US" b="1" smtClean="0">
                <a:latin typeface="Times New Roman" pitchFamily="18" charset="0"/>
              </a:rPr>
              <a:t>Extra genital :  Lung, liver, brain, and bones especially skull and spine.</a:t>
            </a:r>
          </a:p>
          <a:p>
            <a:pPr eaLnBrk="1" hangingPunct="1">
              <a:buFont typeface="Wingdings" pitchFamily="2" charset="2"/>
              <a:buChar char="ü"/>
            </a:pPr>
            <a:r>
              <a:rPr lang="en-US" b="1" smtClean="0">
                <a:latin typeface="Times New Roman" pitchFamily="18" charset="0"/>
              </a:rPr>
              <a:t>The lung is the commonest site for secondaries and haemoptysis may be the presenting symptom.</a:t>
            </a:r>
          </a:p>
        </p:txBody>
      </p:sp>
    </p:spTree>
  </p:cSld>
  <p:clrMapOvr>
    <a:masterClrMapping/>
  </p:clrMapOvr>
  <p:transition>
    <p:comb/>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4213" y="404813"/>
            <a:ext cx="7772400" cy="1143000"/>
          </a:xfrm>
        </p:spPr>
        <p:txBody>
          <a:bodyPr/>
          <a:lstStyle/>
          <a:p>
            <a:r>
              <a:rPr lang="en-US" altLang="zh-CN" sz="6000" b="1">
                <a:solidFill>
                  <a:srgbClr val="FFFF00"/>
                </a:solidFill>
              </a:rPr>
              <a:t>Metastases</a:t>
            </a:r>
            <a:r>
              <a:rPr lang="en-US" altLang="zh-CN" b="1">
                <a:solidFill>
                  <a:srgbClr val="FFFF00"/>
                </a:solidFill>
              </a:rPr>
              <a:t> </a:t>
            </a:r>
          </a:p>
        </p:txBody>
      </p:sp>
      <p:sp>
        <p:nvSpPr>
          <p:cNvPr id="64515" name="Rectangle 3"/>
          <p:cNvSpPr>
            <a:spLocks noGrp="1" noChangeArrowheads="1"/>
          </p:cNvSpPr>
          <p:nvPr>
            <p:ph type="body" sz="half" idx="1"/>
          </p:nvPr>
        </p:nvSpPr>
        <p:spPr/>
        <p:txBody>
          <a:bodyPr/>
          <a:lstStyle/>
          <a:p>
            <a:r>
              <a:rPr lang="en-US" altLang="zh-CN" sz="4000" b="1"/>
              <a:t>Lung</a:t>
            </a:r>
          </a:p>
          <a:p>
            <a:r>
              <a:rPr lang="en-US" altLang="zh-CN" sz="4000" b="1"/>
              <a:t>Vagina</a:t>
            </a:r>
          </a:p>
          <a:p>
            <a:r>
              <a:rPr lang="en-US" altLang="zh-CN" sz="4000" b="1"/>
              <a:t>Brain</a:t>
            </a:r>
          </a:p>
          <a:p>
            <a:r>
              <a:rPr lang="en-US" altLang="zh-CN" sz="4000" b="1"/>
              <a:t>Liver</a:t>
            </a:r>
          </a:p>
          <a:p>
            <a:pPr>
              <a:buFont typeface="Wingdings" pitchFamily="2" charset="2"/>
              <a:buNone/>
            </a:pPr>
            <a:endParaRPr lang="en-US" altLang="zh-CN" sz="4000" b="1"/>
          </a:p>
        </p:txBody>
      </p:sp>
      <p:sp>
        <p:nvSpPr>
          <p:cNvPr id="5" name="Slide Number Placeholder 4"/>
          <p:cNvSpPr>
            <a:spLocks noGrp="1"/>
          </p:cNvSpPr>
          <p:nvPr>
            <p:ph type="sldNum" sz="quarter" idx="10"/>
          </p:nvPr>
        </p:nvSpPr>
        <p:spPr/>
        <p:txBody>
          <a:bodyPr/>
          <a:lstStyle/>
          <a:p>
            <a:fld id="{F059EF58-A51E-4C7B-BB50-0BAD1B3CED96}" type="slidenum">
              <a:rPr lang="en-US" altLang="zh-CN"/>
              <a:pPr/>
              <a:t>68</a:t>
            </a:fld>
            <a:endParaRPr lang="en-US" altLang="zh-CN"/>
          </a:p>
        </p:txBody>
      </p:sp>
      <p:graphicFrame>
        <p:nvGraphicFramePr>
          <p:cNvPr id="64516" name="Object 4"/>
          <p:cNvGraphicFramePr>
            <a:graphicFrameLocks noChangeAspect="1"/>
          </p:cNvGraphicFramePr>
          <p:nvPr/>
        </p:nvGraphicFramePr>
        <p:xfrm>
          <a:off x="3708400" y="1916113"/>
          <a:ext cx="5029200" cy="3752850"/>
        </p:xfrm>
        <a:graphic>
          <a:graphicData uri="http://schemas.openxmlformats.org/presentationml/2006/ole">
            <p:oleObj spid="_x0000_s188418" name="Photo Editor 照片" r:id="rId3" imgW="5028571" imgH="3753374" progId="">
              <p:embed/>
            </p:oleObj>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mtClean="0"/>
              <a:t>Causes of death</a:t>
            </a:r>
          </a:p>
        </p:txBody>
      </p:sp>
      <p:sp>
        <p:nvSpPr>
          <p:cNvPr id="63491" name="Rectangle 3"/>
          <p:cNvSpPr>
            <a:spLocks noGrp="1" noChangeArrowheads="1"/>
          </p:cNvSpPr>
          <p:nvPr>
            <p:ph idx="1"/>
          </p:nvPr>
        </p:nvSpPr>
        <p:spPr/>
        <p:txBody>
          <a:bodyPr/>
          <a:lstStyle/>
          <a:p>
            <a:pPr eaLnBrk="1" hangingPunct="1"/>
            <a:r>
              <a:rPr lang="en-US" sz="3600" b="1" dirty="0" smtClean="0">
                <a:latin typeface="Times New Roman" pitchFamily="18" charset="0"/>
              </a:rPr>
              <a:t>Vaginal bleeding.</a:t>
            </a:r>
          </a:p>
          <a:p>
            <a:pPr eaLnBrk="1" hangingPunct="1"/>
            <a:r>
              <a:rPr lang="en-US" sz="3600" b="1" dirty="0" err="1" smtClean="0">
                <a:latin typeface="Times New Roman" pitchFamily="18" charset="0"/>
              </a:rPr>
              <a:t>Haemoptysis</a:t>
            </a:r>
            <a:r>
              <a:rPr lang="en-US" sz="3600" b="1" dirty="0" smtClean="0">
                <a:latin typeface="Times New Roman" pitchFamily="18" charset="0"/>
              </a:rPr>
              <a:t>.</a:t>
            </a:r>
          </a:p>
          <a:p>
            <a:pPr eaLnBrk="1" hangingPunct="1"/>
            <a:r>
              <a:rPr lang="en-US" sz="3600" b="1" dirty="0" err="1" smtClean="0">
                <a:latin typeface="Times New Roman" pitchFamily="18" charset="0"/>
              </a:rPr>
              <a:t>Intraperitoneal</a:t>
            </a:r>
            <a:r>
              <a:rPr lang="en-US" sz="3600" b="1" dirty="0" smtClean="0">
                <a:latin typeface="Times New Roman" pitchFamily="18" charset="0"/>
              </a:rPr>
              <a:t> hemorrhage.</a:t>
            </a:r>
          </a:p>
          <a:p>
            <a:pPr eaLnBrk="1" hangingPunct="1"/>
            <a:r>
              <a:rPr lang="en-US" sz="3600" b="1" dirty="0" smtClean="0">
                <a:latin typeface="Times New Roman" pitchFamily="18" charset="0"/>
              </a:rPr>
              <a:t>Peritonitis.</a:t>
            </a:r>
          </a:p>
          <a:p>
            <a:pPr eaLnBrk="1" hangingPunct="1"/>
            <a:r>
              <a:rPr lang="en-US" sz="3600" b="1" dirty="0" smtClean="0">
                <a:latin typeface="Times New Roman" pitchFamily="18" charset="0"/>
              </a:rPr>
              <a:t>Metastasis to the vital organs </a:t>
            </a:r>
            <a:r>
              <a:rPr lang="en-US" sz="3600" b="1" dirty="0" err="1" smtClean="0">
                <a:latin typeface="Times New Roman" pitchFamily="18" charset="0"/>
              </a:rPr>
              <a:t>e.g,brain</a:t>
            </a:r>
            <a:r>
              <a:rPr lang="en-US" sz="3600" b="1" dirty="0" smtClean="0">
                <a:latin typeface="Times New Roman" pitchFamily="18" charset="0"/>
              </a:rPr>
              <a:t>.</a:t>
            </a:r>
          </a:p>
          <a:p>
            <a:pPr eaLnBrk="1" hangingPunct="1"/>
            <a:r>
              <a:rPr lang="en-US" sz="3600" b="1" dirty="0" smtClean="0">
                <a:latin typeface="Times New Roman" pitchFamily="18" charset="0"/>
              </a:rPr>
              <a:t>Pulmonary complications</a:t>
            </a:r>
            <a:r>
              <a:rPr lang="en-US" dirty="0" smtClean="0"/>
              <a:t>. </a:t>
            </a:r>
          </a:p>
        </p:txBody>
      </p:sp>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b="1" smtClean="0">
                <a:latin typeface="Times New Roman" pitchFamily="18" charset="0"/>
              </a:rPr>
              <a:t>Hydatidiform mole</a:t>
            </a:r>
            <a:endParaRPr lang="en-US" smtClean="0"/>
          </a:p>
        </p:txBody>
      </p:sp>
      <p:sp>
        <p:nvSpPr>
          <p:cNvPr id="9219" name="Rectangle 3"/>
          <p:cNvSpPr>
            <a:spLocks noGrp="1" noChangeArrowheads="1"/>
          </p:cNvSpPr>
          <p:nvPr>
            <p:ph idx="1"/>
          </p:nvPr>
        </p:nvSpPr>
        <p:spPr/>
        <p:txBody>
          <a:bodyPr/>
          <a:lstStyle/>
          <a:p>
            <a:pPr eaLnBrk="1" hangingPunct="1">
              <a:lnSpc>
                <a:spcPct val="90000"/>
              </a:lnSpc>
            </a:pPr>
            <a:r>
              <a:rPr lang="en-US" sz="4800" smtClean="0">
                <a:latin typeface="Times New Roman" pitchFamily="18" charset="0"/>
                <a:cs typeface="Times New Roman" pitchFamily="18" charset="0"/>
              </a:rPr>
              <a:t>Hydatidiform mole can be subdivided into:  </a:t>
            </a:r>
          </a:p>
          <a:p>
            <a:pPr eaLnBrk="1" hangingPunct="1">
              <a:lnSpc>
                <a:spcPct val="90000"/>
              </a:lnSpc>
              <a:buFont typeface="Wingdings" pitchFamily="2" charset="2"/>
              <a:buChar char="v"/>
            </a:pPr>
            <a:r>
              <a:rPr lang="en-US" sz="4800" smtClean="0">
                <a:latin typeface="Times New Roman" pitchFamily="18" charset="0"/>
                <a:cs typeface="Times New Roman" pitchFamily="18" charset="0"/>
              </a:rPr>
              <a:t> </a:t>
            </a:r>
            <a:r>
              <a:rPr lang="en-US" sz="7200" smtClean="0">
                <a:latin typeface="Times New Roman" pitchFamily="18" charset="0"/>
                <a:cs typeface="Times New Roman" pitchFamily="18" charset="0"/>
              </a:rPr>
              <a:t>complete and </a:t>
            </a:r>
          </a:p>
          <a:p>
            <a:pPr eaLnBrk="1" hangingPunct="1">
              <a:lnSpc>
                <a:spcPct val="90000"/>
              </a:lnSpc>
              <a:buFont typeface="Wingdings" pitchFamily="2" charset="2"/>
              <a:buChar char="v"/>
            </a:pPr>
            <a:r>
              <a:rPr lang="en-US" sz="7200" smtClean="0">
                <a:latin typeface="Times New Roman" pitchFamily="18" charset="0"/>
                <a:cs typeface="Times New Roman" pitchFamily="18" charset="0"/>
              </a:rPr>
              <a:t>partial mole</a:t>
            </a:r>
          </a:p>
        </p:txBody>
      </p:sp>
    </p:spTree>
  </p:cSld>
  <p:clrMapOvr>
    <a:masterClrMapping/>
  </p:clrMapOvr>
  <p:transition>
    <p:comb/>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Clinical features</a:t>
            </a:r>
          </a:p>
        </p:txBody>
      </p:sp>
      <p:sp>
        <p:nvSpPr>
          <p:cNvPr id="64515" name="Rectangle 3"/>
          <p:cNvSpPr>
            <a:spLocks noGrp="1" noChangeArrowheads="1"/>
          </p:cNvSpPr>
          <p:nvPr>
            <p:ph idx="1"/>
          </p:nvPr>
        </p:nvSpPr>
        <p:spPr/>
        <p:txBody>
          <a:bodyPr/>
          <a:lstStyle/>
          <a:p>
            <a:pPr eaLnBrk="1" hangingPunct="1"/>
            <a:r>
              <a:rPr lang="en-US" b="1" smtClean="0">
                <a:latin typeface="Times New Roman" pitchFamily="18" charset="0"/>
              </a:rPr>
              <a:t>Symptoms :</a:t>
            </a:r>
          </a:p>
          <a:p>
            <a:pPr eaLnBrk="1" hangingPunct="1">
              <a:buFont typeface="Wingdings" pitchFamily="2" charset="2"/>
              <a:buChar char="ü"/>
            </a:pPr>
            <a:r>
              <a:rPr lang="en-US" b="1" smtClean="0">
                <a:latin typeface="Times New Roman" pitchFamily="18" charset="0"/>
              </a:rPr>
              <a:t> Recent history of expulsion of vesicular mole ,or abortion, or full term pregnancy.</a:t>
            </a:r>
          </a:p>
          <a:p>
            <a:pPr eaLnBrk="1" hangingPunct="1">
              <a:buFont typeface="Wingdings" pitchFamily="2" charset="2"/>
              <a:buChar char="ü"/>
            </a:pPr>
            <a:r>
              <a:rPr lang="en-US" b="1" smtClean="0">
                <a:latin typeface="Times New Roman" pitchFamily="18" charset="0"/>
              </a:rPr>
              <a:t>Persistent vaginal bleeding is the commonest presentation.</a:t>
            </a:r>
          </a:p>
          <a:p>
            <a:pPr eaLnBrk="1" hangingPunct="1">
              <a:buFont typeface="Wingdings" pitchFamily="2" charset="2"/>
              <a:buChar char="ü"/>
            </a:pPr>
            <a:r>
              <a:rPr lang="en-US" b="1" smtClean="0">
                <a:latin typeface="Times New Roman" pitchFamily="18" charset="0"/>
              </a:rPr>
              <a:t>Haemoptysis.</a:t>
            </a:r>
          </a:p>
          <a:p>
            <a:pPr eaLnBrk="1" hangingPunct="1">
              <a:buFont typeface="Wingdings" pitchFamily="2" charset="2"/>
              <a:buChar char="ü"/>
            </a:pPr>
            <a:r>
              <a:rPr lang="en-US" b="1" smtClean="0">
                <a:latin typeface="Times New Roman" pitchFamily="18" charset="0"/>
              </a:rPr>
              <a:t>Abdominal swelling (uterus or ovaries).</a:t>
            </a:r>
          </a:p>
        </p:txBody>
      </p:sp>
    </p:spTree>
  </p:cSld>
  <p:clrMapOvr>
    <a:masterClrMapping/>
  </p:clrMapOvr>
  <p:transition>
    <p:comb/>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Clinical features</a:t>
            </a:r>
            <a:endParaRPr lang="en-US" dirty="0" smtClean="0"/>
          </a:p>
        </p:txBody>
      </p:sp>
      <p:sp>
        <p:nvSpPr>
          <p:cNvPr id="65539" name="Rectangle 3"/>
          <p:cNvSpPr>
            <a:spLocks noGrp="1" noChangeArrowheads="1"/>
          </p:cNvSpPr>
          <p:nvPr>
            <p:ph idx="1"/>
          </p:nvPr>
        </p:nvSpPr>
        <p:spPr/>
        <p:txBody>
          <a:bodyPr/>
          <a:lstStyle/>
          <a:p>
            <a:pPr eaLnBrk="1" hangingPunct="1"/>
            <a:r>
              <a:rPr lang="en-US" sz="4800" b="1" smtClean="0">
                <a:latin typeface="Times New Roman" pitchFamily="18" charset="0"/>
                <a:cs typeface="Times New Roman" pitchFamily="18" charset="0"/>
              </a:rPr>
              <a:t>Persistent </a:t>
            </a:r>
            <a:r>
              <a:rPr lang="en-US" sz="4800" b="1" smtClean="0">
                <a:solidFill>
                  <a:schemeClr val="hlink"/>
                </a:solidFill>
                <a:latin typeface="Times New Roman" pitchFamily="18" charset="0"/>
                <a:cs typeface="Times New Roman" pitchFamily="18" charset="0"/>
              </a:rPr>
              <a:t>GTD</a:t>
            </a:r>
            <a:r>
              <a:rPr lang="en-US" sz="4800" b="1" smtClean="0">
                <a:latin typeface="Times New Roman" pitchFamily="18" charset="0"/>
                <a:cs typeface="Times New Roman" pitchFamily="18" charset="0"/>
              </a:rPr>
              <a:t> should be considered in any woman developing:                                 </a:t>
            </a:r>
            <a:r>
              <a:rPr lang="en-US" sz="4800" b="1" smtClean="0">
                <a:solidFill>
                  <a:schemeClr val="hlink"/>
                </a:solidFill>
                <a:latin typeface="Times New Roman" pitchFamily="18" charset="0"/>
                <a:cs typeface="Times New Roman" pitchFamily="18" charset="0"/>
              </a:rPr>
              <a:t>acute respiratory or    neurological symptoms</a:t>
            </a:r>
            <a:r>
              <a:rPr lang="en-US" sz="4800" b="1" smtClean="0">
                <a:latin typeface="Times New Roman" pitchFamily="18" charset="0"/>
                <a:cs typeface="Times New Roman" pitchFamily="18" charset="0"/>
              </a:rPr>
              <a:t>                                  after any pregnancy</a:t>
            </a:r>
            <a:r>
              <a:rPr lang="en-US" sz="4800" i="1" smtClean="0"/>
              <a:t>.</a:t>
            </a:r>
            <a:endParaRPr lang="en-US" sz="4000" i="1" smtClean="0"/>
          </a:p>
          <a:p>
            <a:pPr eaLnBrk="1" hangingPunct="1"/>
            <a:endParaRPr lang="en-US" smtClean="0"/>
          </a:p>
        </p:txBody>
      </p:sp>
    </p:spTree>
  </p:cSld>
  <p:clrMapOvr>
    <a:masterClrMapping/>
  </p:clrMapOvr>
  <p:transition>
    <p:comb/>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Clinical features</a:t>
            </a:r>
            <a:endParaRPr lang="en-US" dirty="0" smtClean="0"/>
          </a:p>
        </p:txBody>
      </p:sp>
      <p:sp>
        <p:nvSpPr>
          <p:cNvPr id="66563" name="Rectangle 3"/>
          <p:cNvSpPr>
            <a:spLocks noGrp="1" noChangeArrowheads="1"/>
          </p:cNvSpPr>
          <p:nvPr>
            <p:ph idx="1"/>
          </p:nvPr>
        </p:nvSpPr>
        <p:spPr/>
        <p:txBody>
          <a:bodyPr/>
          <a:lstStyle/>
          <a:p>
            <a:pPr eaLnBrk="1" hangingPunct="1"/>
            <a:r>
              <a:rPr lang="en-US" sz="4400" b="1" smtClean="0">
                <a:latin typeface="Times New Roman" pitchFamily="18" charset="0"/>
              </a:rPr>
              <a:t>Signs: </a:t>
            </a:r>
          </a:p>
          <a:p>
            <a:pPr eaLnBrk="1" hangingPunct="1">
              <a:buFont typeface="Wingdings" pitchFamily="2" charset="2"/>
              <a:buChar char="ü"/>
            </a:pPr>
            <a:r>
              <a:rPr lang="en-US" sz="4400" b="1" smtClean="0">
                <a:latin typeface="Times New Roman" pitchFamily="18" charset="0"/>
              </a:rPr>
              <a:t> Marked deterioration of the general condition.</a:t>
            </a:r>
          </a:p>
          <a:p>
            <a:pPr eaLnBrk="1" hangingPunct="1">
              <a:buFont typeface="Wingdings" pitchFamily="2" charset="2"/>
              <a:buChar char="ü"/>
            </a:pPr>
            <a:r>
              <a:rPr lang="en-US" sz="4400" b="1" smtClean="0">
                <a:latin typeface="Times New Roman" pitchFamily="18" charset="0"/>
              </a:rPr>
              <a:t> An abdominal swelling may be felt.</a:t>
            </a:r>
          </a:p>
          <a:p>
            <a:pPr eaLnBrk="1" hangingPunct="1">
              <a:buFontTx/>
              <a:buNone/>
            </a:pPr>
            <a:endParaRPr lang="en-US" sz="4400" b="1" smtClean="0">
              <a:latin typeface="Times New Roman" pitchFamily="18" charset="0"/>
            </a:endParaRPr>
          </a:p>
        </p:txBody>
      </p:sp>
    </p:spTree>
  </p:cSld>
  <p:clrMapOvr>
    <a:masterClrMapping/>
  </p:clrMapOvr>
  <p:transition>
    <p:comb/>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Clinical features</a:t>
            </a:r>
            <a:endParaRPr lang="en-US" dirty="0" smtClean="0"/>
          </a:p>
        </p:txBody>
      </p:sp>
      <p:sp>
        <p:nvSpPr>
          <p:cNvPr id="67587" name="Rectangle 3"/>
          <p:cNvSpPr>
            <a:spLocks noGrp="1" noChangeArrowheads="1"/>
          </p:cNvSpPr>
          <p:nvPr>
            <p:ph idx="1"/>
          </p:nvPr>
        </p:nvSpPr>
        <p:spPr/>
        <p:txBody>
          <a:bodyPr/>
          <a:lstStyle/>
          <a:p>
            <a:pPr eaLnBrk="1" hangingPunct="1"/>
            <a:r>
              <a:rPr lang="en-US" sz="4000" b="1" smtClean="0">
                <a:latin typeface="Times New Roman" pitchFamily="18" charset="0"/>
              </a:rPr>
              <a:t>Vaginally :</a:t>
            </a:r>
          </a:p>
          <a:p>
            <a:pPr eaLnBrk="1" hangingPunct="1">
              <a:buFont typeface="Wingdings" pitchFamily="2" charset="2"/>
              <a:buChar char="ü"/>
            </a:pPr>
            <a:r>
              <a:rPr lang="en-US" sz="4000" b="1" smtClean="0">
                <a:latin typeface="Times New Roman" pitchFamily="18" charset="0"/>
              </a:rPr>
              <a:t>The uterus symmetrically enlarged (less than 12 weeks).</a:t>
            </a:r>
          </a:p>
          <a:p>
            <a:pPr eaLnBrk="1" hangingPunct="1">
              <a:buFont typeface="Wingdings" pitchFamily="2" charset="2"/>
              <a:buChar char="ü"/>
            </a:pPr>
            <a:r>
              <a:rPr lang="en-US" sz="4000" b="1" smtClean="0">
                <a:latin typeface="Times New Roman" pitchFamily="18" charset="0"/>
              </a:rPr>
              <a:t>The ovaries may be enlarged.</a:t>
            </a:r>
          </a:p>
          <a:p>
            <a:pPr eaLnBrk="1" hangingPunct="1">
              <a:buFont typeface="Wingdings" pitchFamily="2" charset="2"/>
              <a:buChar char="ü"/>
            </a:pPr>
            <a:r>
              <a:rPr lang="en-US" sz="4000" b="1" smtClean="0">
                <a:latin typeface="Times New Roman" pitchFamily="18" charset="0"/>
              </a:rPr>
              <a:t>Hemorrhagic secondaries may be seen in the vagina or vulva</a:t>
            </a:r>
          </a:p>
        </p:txBody>
      </p:sp>
    </p:spTree>
  </p:cSld>
  <p:clrMapOvr>
    <a:masterClrMapping/>
  </p:clrMapOvr>
  <p:transition>
    <p:comb/>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Clinical features</a:t>
            </a:r>
            <a:endParaRPr lang="en-US" dirty="0" smtClean="0"/>
          </a:p>
        </p:txBody>
      </p:sp>
      <p:sp>
        <p:nvSpPr>
          <p:cNvPr id="68611" name="Rectangle 3"/>
          <p:cNvSpPr>
            <a:spLocks noGrp="1" noChangeArrowheads="1"/>
          </p:cNvSpPr>
          <p:nvPr>
            <p:ph idx="1"/>
          </p:nvPr>
        </p:nvSpPr>
        <p:spPr/>
        <p:txBody>
          <a:bodyPr/>
          <a:lstStyle/>
          <a:p>
            <a:pPr eaLnBrk="1" hangingPunct="1">
              <a:lnSpc>
                <a:spcPct val="90000"/>
              </a:lnSpc>
            </a:pPr>
            <a:r>
              <a:rPr lang="en-US" b="1" smtClean="0">
                <a:latin typeface="Times New Roman" pitchFamily="18" charset="0"/>
              </a:rPr>
              <a:t>Investigation: </a:t>
            </a:r>
          </a:p>
          <a:p>
            <a:pPr eaLnBrk="1" hangingPunct="1">
              <a:lnSpc>
                <a:spcPct val="90000"/>
              </a:lnSpc>
              <a:buFont typeface="Wingdings" pitchFamily="2" charset="2"/>
              <a:buChar char="Ø"/>
            </a:pPr>
            <a:r>
              <a:rPr lang="en-US" b="1" smtClean="0">
                <a:latin typeface="Times New Roman" pitchFamily="18" charset="0"/>
              </a:rPr>
              <a:t>Serum hCG.</a:t>
            </a:r>
          </a:p>
          <a:p>
            <a:pPr eaLnBrk="1" hangingPunct="1">
              <a:lnSpc>
                <a:spcPct val="90000"/>
              </a:lnSpc>
              <a:buFont typeface="Wingdings" pitchFamily="2" charset="2"/>
              <a:buChar char="Ø"/>
            </a:pPr>
            <a:r>
              <a:rPr lang="en-US" b="1" smtClean="0">
                <a:latin typeface="Times New Roman" pitchFamily="18" charset="0"/>
              </a:rPr>
              <a:t>Chest X-ray for pulmonary metastasis.</a:t>
            </a:r>
          </a:p>
          <a:p>
            <a:pPr eaLnBrk="1" hangingPunct="1">
              <a:lnSpc>
                <a:spcPct val="90000"/>
              </a:lnSpc>
              <a:buFont typeface="Wingdings" pitchFamily="2" charset="2"/>
              <a:buChar char="Ø"/>
            </a:pPr>
            <a:r>
              <a:rPr lang="en-US" b="1" smtClean="0">
                <a:latin typeface="Times New Roman" pitchFamily="18" charset="0"/>
              </a:rPr>
              <a:t>L.F.T .</a:t>
            </a:r>
          </a:p>
          <a:p>
            <a:pPr eaLnBrk="1" hangingPunct="1">
              <a:lnSpc>
                <a:spcPct val="90000"/>
              </a:lnSpc>
              <a:buFont typeface="Wingdings" pitchFamily="2" charset="2"/>
              <a:buChar char="Ø"/>
            </a:pPr>
            <a:r>
              <a:rPr lang="en-US" b="1" smtClean="0">
                <a:latin typeface="Times New Roman" pitchFamily="18" charset="0"/>
              </a:rPr>
              <a:t>Liver  scan.</a:t>
            </a:r>
          </a:p>
          <a:p>
            <a:pPr eaLnBrk="1" hangingPunct="1">
              <a:lnSpc>
                <a:spcPct val="90000"/>
              </a:lnSpc>
              <a:buFont typeface="Wingdings" pitchFamily="2" charset="2"/>
              <a:buChar char="Ø"/>
            </a:pPr>
            <a:r>
              <a:rPr lang="en-US" b="1" smtClean="0">
                <a:latin typeface="Times New Roman" pitchFamily="18" charset="0"/>
              </a:rPr>
              <a:t>CAT scan for the secondaries.</a:t>
            </a:r>
          </a:p>
          <a:p>
            <a:pPr eaLnBrk="1" hangingPunct="1">
              <a:lnSpc>
                <a:spcPct val="90000"/>
              </a:lnSpc>
              <a:buFont typeface="Wingdings" pitchFamily="2" charset="2"/>
              <a:buChar char="Ø"/>
            </a:pPr>
            <a:r>
              <a:rPr lang="en-US" b="1" smtClean="0">
                <a:latin typeface="Times New Roman" pitchFamily="18" charset="0"/>
              </a:rPr>
              <a:t>EEG .</a:t>
            </a:r>
          </a:p>
          <a:p>
            <a:pPr eaLnBrk="1" hangingPunct="1">
              <a:lnSpc>
                <a:spcPct val="90000"/>
              </a:lnSpc>
              <a:buFont typeface="Wingdings" pitchFamily="2" charset="2"/>
              <a:buChar char="Ø"/>
            </a:pPr>
            <a:r>
              <a:rPr lang="en-US" b="1" smtClean="0">
                <a:latin typeface="Times New Roman" pitchFamily="18" charset="0"/>
              </a:rPr>
              <a:t>U/S for abdomen and pelvis.</a:t>
            </a:r>
          </a:p>
          <a:p>
            <a:pPr eaLnBrk="1" hangingPunct="1">
              <a:lnSpc>
                <a:spcPct val="90000"/>
              </a:lnSpc>
              <a:buFont typeface="Wingdings" pitchFamily="2" charset="2"/>
              <a:buChar char="Ø"/>
            </a:pPr>
            <a:r>
              <a:rPr lang="en-US" b="1" smtClean="0">
                <a:latin typeface="Times New Roman" pitchFamily="18" charset="0"/>
              </a:rPr>
              <a:t>Diagnostic D&amp;C.</a:t>
            </a:r>
          </a:p>
          <a:p>
            <a:pPr eaLnBrk="1" hangingPunct="1">
              <a:lnSpc>
                <a:spcPct val="90000"/>
              </a:lnSpc>
              <a:buFont typeface="Wingdings" pitchFamily="2" charset="2"/>
              <a:buChar char="Ø"/>
            </a:pPr>
            <a:endParaRPr lang="en-US" sz="2800" smtClean="0"/>
          </a:p>
        </p:txBody>
      </p:sp>
    </p:spTree>
  </p:cSld>
  <p:clrMapOvr>
    <a:masterClrMapping/>
  </p:clrMapOvr>
  <p:transition>
    <p:comb/>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sz="4000" b="1" dirty="0" smtClean="0">
                <a:latin typeface="Times New Roman" pitchFamily="18" charset="0"/>
                <a:cs typeface="Times New Roman" pitchFamily="18" charset="0"/>
              </a:rPr>
              <a:t>Clinical features</a:t>
            </a:r>
            <a:endParaRPr lang="en-US" sz="4000" b="1" dirty="0" smtClean="0">
              <a:latin typeface="Times New Roman" pitchFamily="18" charset="0"/>
            </a:endParaRPr>
          </a:p>
        </p:txBody>
      </p:sp>
      <p:sp>
        <p:nvSpPr>
          <p:cNvPr id="69635" name="Rectangle 3"/>
          <p:cNvSpPr>
            <a:spLocks noGrp="1" noChangeArrowheads="1"/>
          </p:cNvSpPr>
          <p:nvPr>
            <p:ph idx="1"/>
          </p:nvPr>
        </p:nvSpPr>
        <p:spPr/>
        <p:txBody>
          <a:bodyPr/>
          <a:lstStyle/>
          <a:p>
            <a:pPr marL="812800" indent="-812800" eaLnBrk="1" hangingPunct="1">
              <a:buFontTx/>
              <a:buNone/>
            </a:pPr>
            <a:r>
              <a:rPr lang="en-US" sz="3600" b="1" smtClean="0">
                <a:latin typeface="Times New Roman" pitchFamily="18" charset="0"/>
              </a:rPr>
              <a:t>The clinical classification of gestational trophoblastic disease</a:t>
            </a:r>
            <a:r>
              <a:rPr lang="en-US" b="1" smtClean="0">
                <a:latin typeface="Times New Roman" pitchFamily="18" charset="0"/>
              </a:rPr>
              <a:t>:</a:t>
            </a:r>
          </a:p>
          <a:p>
            <a:pPr marL="812800" indent="-812800" eaLnBrk="1" hangingPunct="1">
              <a:buFontTx/>
              <a:buAutoNum type="romanUcPeriod"/>
            </a:pPr>
            <a:r>
              <a:rPr lang="en-US" b="1" smtClean="0">
                <a:latin typeface="Times New Roman" pitchFamily="18" charset="0"/>
              </a:rPr>
              <a:t>Non-metastatic.</a:t>
            </a:r>
          </a:p>
          <a:p>
            <a:pPr marL="812800" indent="-812800" eaLnBrk="1" hangingPunct="1">
              <a:buFontTx/>
              <a:buAutoNum type="romanUcPeriod"/>
            </a:pPr>
            <a:r>
              <a:rPr lang="en-US" b="1" smtClean="0">
                <a:latin typeface="Times New Roman" pitchFamily="18" charset="0"/>
              </a:rPr>
              <a:t>Metastatic:</a:t>
            </a:r>
          </a:p>
          <a:p>
            <a:pPr marL="812800" indent="-812800" eaLnBrk="1" hangingPunct="1">
              <a:buFontTx/>
              <a:buAutoNum type="alphaUcPeriod"/>
            </a:pPr>
            <a:r>
              <a:rPr lang="en-US" b="1" smtClean="0">
                <a:latin typeface="Times New Roman" pitchFamily="18" charset="0"/>
              </a:rPr>
              <a:t>Low risk: All patient of documented metastatic disease who do not have “high-risk factors”.</a:t>
            </a:r>
          </a:p>
          <a:p>
            <a:pPr marL="812800" indent="-812800" eaLnBrk="1" hangingPunct="1">
              <a:buFontTx/>
              <a:buAutoNum type="romanUcPeriod"/>
            </a:pPr>
            <a:endParaRPr lang="en-US" smtClean="0"/>
          </a:p>
          <a:p>
            <a:pPr marL="812800" indent="-812800" eaLnBrk="1" hangingPunct="1">
              <a:buFontTx/>
              <a:buAutoNum type="romanUcPeriod"/>
            </a:pPr>
            <a:endParaRPr lang="en-US" smtClean="0"/>
          </a:p>
          <a:p>
            <a:pPr marL="812800" indent="-812800" eaLnBrk="1" hangingPunct="1">
              <a:buFontTx/>
              <a:buAutoNum type="romanUcPeriod"/>
            </a:pPr>
            <a:endParaRPr lang="en-US" smtClean="0"/>
          </a:p>
          <a:p>
            <a:pPr marL="812800" indent="-812800" eaLnBrk="1" hangingPunct="1">
              <a:buFontTx/>
              <a:buAutoNum type="romanUcPeriod"/>
            </a:pPr>
            <a:endParaRPr lang="en-US" smtClean="0"/>
          </a:p>
        </p:txBody>
      </p:sp>
    </p:spTree>
  </p:cSld>
  <p:clrMapOvr>
    <a:masterClrMapping/>
  </p:clrMapOvr>
  <p:transition>
    <p:comb/>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Clinical features</a:t>
            </a:r>
            <a:endParaRPr lang="en-US" dirty="0" smtClean="0"/>
          </a:p>
        </p:txBody>
      </p:sp>
      <p:sp>
        <p:nvSpPr>
          <p:cNvPr id="70659" name="Rectangle 3"/>
          <p:cNvSpPr>
            <a:spLocks noGrp="1" noChangeArrowheads="1"/>
          </p:cNvSpPr>
          <p:nvPr>
            <p:ph idx="1"/>
          </p:nvPr>
        </p:nvSpPr>
        <p:spPr/>
        <p:txBody>
          <a:bodyPr/>
          <a:lstStyle/>
          <a:p>
            <a:pPr marL="609600" indent="-609600" eaLnBrk="1" hangingPunct="1">
              <a:buFontTx/>
              <a:buAutoNum type="alphaUcPeriod" startAt="2"/>
            </a:pPr>
            <a:r>
              <a:rPr lang="en-US" sz="4000" b="1" smtClean="0">
                <a:latin typeface="Times New Roman" pitchFamily="18" charset="0"/>
              </a:rPr>
              <a:t>High risk:</a:t>
            </a:r>
          </a:p>
          <a:p>
            <a:pPr marL="609600" indent="-609600" eaLnBrk="1" hangingPunct="1">
              <a:buFontTx/>
              <a:buAutoNum type="arabicPeriod"/>
            </a:pPr>
            <a:r>
              <a:rPr lang="en-US" sz="4000" b="1" smtClean="0">
                <a:latin typeface="Times New Roman" pitchFamily="18" charset="0"/>
              </a:rPr>
              <a:t>B-hCG level higher than 100.000miu/ml.</a:t>
            </a:r>
          </a:p>
          <a:p>
            <a:pPr marL="609600" indent="-609600" eaLnBrk="1" hangingPunct="1">
              <a:buFontTx/>
              <a:buAutoNum type="arabicPeriod"/>
            </a:pPr>
            <a:r>
              <a:rPr lang="en-US" sz="4000" b="1" smtClean="0">
                <a:latin typeface="Times New Roman" pitchFamily="18" charset="0"/>
              </a:rPr>
              <a:t>Associated pregnancy episode more than 4 months before the diagnosis</a:t>
            </a:r>
            <a:r>
              <a:rPr lang="en-US" smtClean="0"/>
              <a:t>.</a:t>
            </a:r>
          </a:p>
          <a:p>
            <a:pPr marL="609600" indent="-609600" eaLnBrk="1" hangingPunct="1">
              <a:buFontTx/>
              <a:buNone/>
            </a:pPr>
            <a:endParaRPr lang="en-US" smtClean="0"/>
          </a:p>
          <a:p>
            <a:pPr marL="609600" indent="-609600" eaLnBrk="1" hangingPunct="1">
              <a:buFontTx/>
              <a:buAutoNum type="arabicPeriod"/>
            </a:pPr>
            <a:endParaRPr lang="en-US" smtClean="0"/>
          </a:p>
        </p:txBody>
      </p:sp>
    </p:spTree>
  </p:cSld>
  <p:clrMapOvr>
    <a:masterClrMapping/>
  </p:clrMapOvr>
  <p:transition>
    <p:comb/>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Clinical features</a:t>
            </a:r>
            <a:endParaRPr lang="en-US" dirty="0" smtClean="0"/>
          </a:p>
        </p:txBody>
      </p:sp>
      <p:sp>
        <p:nvSpPr>
          <p:cNvPr id="71683" name="Rectangle 3"/>
          <p:cNvSpPr>
            <a:spLocks noGrp="1" noChangeArrowheads="1"/>
          </p:cNvSpPr>
          <p:nvPr>
            <p:ph idx="1"/>
          </p:nvPr>
        </p:nvSpPr>
        <p:spPr/>
        <p:txBody>
          <a:bodyPr/>
          <a:lstStyle/>
          <a:p>
            <a:pPr marL="609600" indent="-609600" eaLnBrk="1" hangingPunct="1">
              <a:buFontTx/>
              <a:buAutoNum type="arabicPeriod" startAt="3"/>
            </a:pPr>
            <a:r>
              <a:rPr lang="en-US" sz="3600" b="1" smtClean="0">
                <a:latin typeface="Times New Roman" pitchFamily="18" charset="0"/>
              </a:rPr>
              <a:t>Following full-term pregnancy.</a:t>
            </a:r>
          </a:p>
          <a:p>
            <a:pPr marL="609600" indent="-609600" eaLnBrk="1" hangingPunct="1">
              <a:buFontTx/>
              <a:buAutoNum type="arabicPeriod" startAt="3"/>
            </a:pPr>
            <a:r>
              <a:rPr lang="en-US" sz="3600" b="1" smtClean="0">
                <a:latin typeface="Times New Roman" pitchFamily="18" charset="0"/>
              </a:rPr>
              <a:t>Liver or brain metastasis.</a:t>
            </a:r>
          </a:p>
          <a:p>
            <a:pPr marL="609600" indent="-609600" eaLnBrk="1" hangingPunct="1">
              <a:buFontTx/>
              <a:buAutoNum type="arabicPeriod" startAt="3"/>
            </a:pPr>
            <a:r>
              <a:rPr lang="en-US" sz="3600" b="1" smtClean="0">
                <a:latin typeface="Times New Roman" pitchFamily="18" charset="0"/>
              </a:rPr>
              <a:t>Failure of previous chemotherapy.</a:t>
            </a:r>
          </a:p>
          <a:p>
            <a:pPr marL="609600" indent="-609600" eaLnBrk="1" hangingPunct="1">
              <a:buFontTx/>
              <a:buAutoNum type="arabicPeriod" startAt="3"/>
            </a:pPr>
            <a:r>
              <a:rPr lang="en-US" sz="3600" b="1" smtClean="0">
                <a:latin typeface="Times New Roman" pitchFamily="18" charset="0"/>
              </a:rPr>
              <a:t>Symptoms of malignancy more than 4 months</a:t>
            </a:r>
          </a:p>
        </p:txBody>
      </p:sp>
    </p:spTree>
  </p:cSld>
  <p:clrMapOvr>
    <a:masterClrMapping/>
  </p:clrMapOvr>
  <p:transition>
    <p:comb/>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381000"/>
            <a:ext cx="8229600" cy="1752600"/>
          </a:xfrm>
        </p:spPr>
        <p:txBody>
          <a:bodyPr/>
          <a:lstStyle/>
          <a:p>
            <a:pPr eaLnBrk="1" hangingPunct="1"/>
            <a:r>
              <a:rPr lang="en-US" b="1" smtClean="0">
                <a:latin typeface="Times New Roman" pitchFamily="18" charset="0"/>
                <a:cs typeface="Times New Roman" pitchFamily="18" charset="0"/>
              </a:rPr>
              <a:t>Treatment</a:t>
            </a:r>
          </a:p>
        </p:txBody>
      </p:sp>
      <p:sp>
        <p:nvSpPr>
          <p:cNvPr id="72707" name="Rectangle 3"/>
          <p:cNvSpPr>
            <a:spLocks noGrp="1" noChangeArrowheads="1"/>
          </p:cNvSpPr>
          <p:nvPr>
            <p:ph idx="1"/>
          </p:nvPr>
        </p:nvSpPr>
        <p:spPr/>
        <p:txBody>
          <a:bodyPr/>
          <a:lstStyle/>
          <a:p>
            <a:pPr marL="711200" indent="-711200" eaLnBrk="1" hangingPunct="1"/>
            <a:r>
              <a:rPr lang="en-US" sz="3600" b="1" smtClean="0">
                <a:latin typeface="Times New Roman" pitchFamily="18" charset="0"/>
              </a:rPr>
              <a:t>Prophylaxis:  After care of vesicular mole;</a:t>
            </a:r>
          </a:p>
          <a:p>
            <a:pPr marL="711200" indent="-711200" eaLnBrk="1" hangingPunct="1">
              <a:buFont typeface="Wingdings" pitchFamily="2" charset="2"/>
              <a:buChar char="Ø"/>
            </a:pPr>
            <a:r>
              <a:rPr lang="en-US" sz="3600" b="1" smtClean="0">
                <a:latin typeface="Times New Roman" pitchFamily="18" charset="0"/>
              </a:rPr>
              <a:t>D&amp;C after one week of the evacuation.</a:t>
            </a:r>
          </a:p>
          <a:p>
            <a:pPr marL="711200" indent="-711200" eaLnBrk="1" hangingPunct="1">
              <a:buFont typeface="Wingdings" pitchFamily="2" charset="2"/>
              <a:buChar char="Ø"/>
            </a:pPr>
            <a:r>
              <a:rPr lang="en-US" b="1" smtClean="0">
                <a:latin typeface="Times New Roman" pitchFamily="18" charset="0"/>
              </a:rPr>
              <a:t>Monitored for the signs and symptoms of trophoblastic neoplassmic by:.</a:t>
            </a:r>
          </a:p>
          <a:p>
            <a:pPr marL="711200" indent="-711200" eaLnBrk="1" hangingPunct="1">
              <a:buFont typeface="Wingdings" pitchFamily="2" charset="2"/>
              <a:buAutoNum type="romanUcPeriod"/>
            </a:pPr>
            <a:r>
              <a:rPr lang="en-US" sz="3600" b="1" smtClean="0">
                <a:latin typeface="Times New Roman" pitchFamily="18" charset="0"/>
              </a:rPr>
              <a:t> </a:t>
            </a:r>
            <a:r>
              <a:rPr lang="en-US" sz="3600" b="1" i="1" smtClean="0">
                <a:latin typeface="Times New Roman" pitchFamily="18" charset="0"/>
              </a:rPr>
              <a:t>serial hCG.</a:t>
            </a:r>
          </a:p>
          <a:p>
            <a:pPr marL="711200" indent="-711200" eaLnBrk="1" hangingPunct="1">
              <a:buFont typeface="Wingdings" pitchFamily="2" charset="2"/>
              <a:buChar char="v"/>
            </a:pPr>
            <a:endParaRPr lang="en-US" sz="2800" smtClean="0"/>
          </a:p>
          <a:p>
            <a:pPr marL="711200" indent="-711200" eaLnBrk="1" hangingPunct="1">
              <a:buFont typeface="Wingdings" pitchFamily="2" charset="2"/>
              <a:buChar char="v"/>
            </a:pPr>
            <a:endParaRPr lang="en-US" sz="2800" smtClean="0"/>
          </a:p>
          <a:p>
            <a:pPr marL="711200" indent="-711200" eaLnBrk="1" hangingPunct="1">
              <a:buFont typeface="Wingdings" pitchFamily="2" charset="2"/>
              <a:buChar char="v"/>
            </a:pPr>
            <a:endParaRPr lang="en-US" sz="2800" smtClean="0"/>
          </a:p>
          <a:p>
            <a:pPr marL="711200" indent="-711200" eaLnBrk="1" hangingPunct="1">
              <a:buFont typeface="Wingdings" pitchFamily="2" charset="2"/>
              <a:buChar char="v"/>
            </a:pPr>
            <a:endParaRPr lang="en-US" sz="2800" smtClean="0"/>
          </a:p>
        </p:txBody>
      </p:sp>
    </p:spTree>
  </p:cSld>
  <p:clrMapOvr>
    <a:masterClrMapping/>
  </p:clrMapOvr>
  <p:transition>
    <p:comb/>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Treatment</a:t>
            </a:r>
            <a:endParaRPr lang="en-US" smtClean="0"/>
          </a:p>
        </p:txBody>
      </p:sp>
      <p:sp>
        <p:nvSpPr>
          <p:cNvPr id="73731" name="Rectangle 3"/>
          <p:cNvSpPr>
            <a:spLocks noGrp="1" noChangeArrowheads="1"/>
          </p:cNvSpPr>
          <p:nvPr>
            <p:ph idx="1"/>
          </p:nvPr>
        </p:nvSpPr>
        <p:spPr>
          <a:xfrm>
            <a:off x="914400" y="1676400"/>
            <a:ext cx="8229600" cy="4525963"/>
          </a:xfrm>
        </p:spPr>
        <p:txBody>
          <a:bodyPr/>
          <a:lstStyle/>
          <a:p>
            <a:pPr marL="711200" indent="-711200" eaLnBrk="1" hangingPunct="1">
              <a:buFont typeface="Wingdings" pitchFamily="2" charset="2"/>
              <a:buAutoNum type="romanUcPeriod" startAt="2"/>
            </a:pPr>
            <a:r>
              <a:rPr lang="en-US" b="1" i="1" smtClean="0">
                <a:latin typeface="Times New Roman" pitchFamily="18" charset="0"/>
              </a:rPr>
              <a:t>Diagnostic D&amp;C is done if</a:t>
            </a:r>
            <a:r>
              <a:rPr lang="en-US" b="1" smtClean="0">
                <a:latin typeface="Times New Roman" pitchFamily="18" charset="0"/>
              </a:rPr>
              <a:t> :</a:t>
            </a:r>
          </a:p>
          <a:p>
            <a:pPr marL="711200" indent="-711200" eaLnBrk="1" hangingPunct="1">
              <a:buFont typeface="Wingdings" pitchFamily="2" charset="2"/>
              <a:buChar char="v"/>
            </a:pPr>
            <a:r>
              <a:rPr lang="en-US" sz="2800" b="1" smtClean="0">
                <a:latin typeface="Times New Roman" pitchFamily="18" charset="0"/>
              </a:rPr>
              <a:t>The hCG levels remains high.</a:t>
            </a:r>
          </a:p>
          <a:p>
            <a:pPr marL="711200" indent="-711200" eaLnBrk="1" hangingPunct="1">
              <a:buFont typeface="Wingdings" pitchFamily="2" charset="2"/>
              <a:buChar char="v"/>
            </a:pPr>
            <a:r>
              <a:rPr lang="en-US" sz="2800" b="1" smtClean="0">
                <a:latin typeface="Times New Roman" pitchFamily="18" charset="0"/>
              </a:rPr>
              <a:t>The hCG levels rises after gets negative.</a:t>
            </a:r>
          </a:p>
          <a:p>
            <a:pPr marL="711200" indent="-711200" eaLnBrk="1" hangingPunct="1">
              <a:buFont typeface="Wingdings" pitchFamily="2" charset="2"/>
              <a:buChar char="v"/>
            </a:pPr>
            <a:r>
              <a:rPr lang="en-US" sz="2800" b="1" smtClean="0">
                <a:latin typeface="Times New Roman" pitchFamily="18" charset="0"/>
              </a:rPr>
              <a:t>Uterine sub involution.</a:t>
            </a:r>
          </a:p>
          <a:p>
            <a:pPr marL="711200" indent="-711200" eaLnBrk="1" hangingPunct="1">
              <a:buFont typeface="Wingdings" pitchFamily="2" charset="2"/>
              <a:buChar char="v"/>
            </a:pPr>
            <a:r>
              <a:rPr lang="en-US" sz="2800" b="1" smtClean="0">
                <a:latin typeface="Times New Roman" pitchFamily="18" charset="0"/>
              </a:rPr>
              <a:t>Persistence of theca lutein cysts in the ovaries.</a:t>
            </a:r>
          </a:p>
          <a:p>
            <a:pPr marL="711200" indent="-711200" eaLnBrk="1" hangingPunct="1">
              <a:buFont typeface="Wingdings" pitchFamily="2" charset="2"/>
              <a:buChar char="v"/>
            </a:pPr>
            <a:r>
              <a:rPr lang="en-US" sz="2800" b="1" smtClean="0">
                <a:latin typeface="Times New Roman" pitchFamily="18" charset="0"/>
              </a:rPr>
              <a:t>Every case of secondary postpartum haemorrhage.</a:t>
            </a:r>
          </a:p>
          <a:p>
            <a:pPr marL="711200" indent="-711200" eaLnBrk="1" hangingPunct="1">
              <a:buFont typeface="Wingdings" pitchFamily="2" charset="2"/>
              <a:buChar char="v"/>
            </a:pPr>
            <a:r>
              <a:rPr lang="en-US" sz="2800" b="1" smtClean="0">
                <a:latin typeface="Times New Roman" pitchFamily="18" charset="0"/>
              </a:rPr>
              <a:t>Every case of post abortive bleeding.</a:t>
            </a:r>
          </a:p>
          <a:p>
            <a:pPr marL="711200" indent="-711200" eaLnBrk="1" hangingPunct="1"/>
            <a:endParaRPr lang="en-US" sz="2800" smtClean="0"/>
          </a:p>
        </p:txBody>
      </p:sp>
    </p:spTree>
  </p:cSld>
  <p:clrMapOvr>
    <a:masterClrMapping/>
  </p:clrMapOvr>
  <p:transition>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عنوان 1"/>
          <p:cNvSpPr>
            <a:spLocks noGrp="1"/>
          </p:cNvSpPr>
          <p:nvPr>
            <p:ph type="title"/>
          </p:nvPr>
        </p:nvSpPr>
        <p:spPr/>
        <p:txBody>
          <a:bodyPr/>
          <a:lstStyle/>
          <a:p>
            <a:pPr eaLnBrk="1" hangingPunct="1"/>
            <a:r>
              <a:rPr lang="en-US" b="1" smtClean="0">
                <a:latin typeface="Times New Roman" pitchFamily="18" charset="0"/>
              </a:rPr>
              <a:t>Hydatidiform mole</a:t>
            </a:r>
            <a:endParaRPr lang="en-GB" smtClean="0"/>
          </a:p>
        </p:txBody>
      </p:sp>
      <p:sp>
        <p:nvSpPr>
          <p:cNvPr id="10243" name="عنصر نائب للمحتوى 2"/>
          <p:cNvSpPr>
            <a:spLocks noGrp="1"/>
          </p:cNvSpPr>
          <p:nvPr>
            <p:ph idx="1"/>
          </p:nvPr>
        </p:nvSpPr>
        <p:spPr/>
        <p:txBody>
          <a:bodyPr/>
          <a:lstStyle/>
          <a:p>
            <a:pPr eaLnBrk="1" hangingPunct="1">
              <a:lnSpc>
                <a:spcPct val="90000"/>
              </a:lnSpc>
            </a:pPr>
            <a:r>
              <a:rPr lang="en-US" sz="7200" smtClean="0">
                <a:latin typeface="Times New Roman" pitchFamily="18" charset="0"/>
                <a:cs typeface="Times New Roman" pitchFamily="18" charset="0"/>
              </a:rPr>
              <a:t>   Based on:</a:t>
            </a:r>
          </a:p>
          <a:p>
            <a:pPr eaLnBrk="1" hangingPunct="1">
              <a:lnSpc>
                <a:spcPct val="90000"/>
              </a:lnSpc>
              <a:buFont typeface="Wingdings" pitchFamily="2" charset="2"/>
              <a:buAutoNum type="arabicPeriod"/>
            </a:pPr>
            <a:r>
              <a:rPr lang="en-US" sz="7200" smtClean="0">
                <a:solidFill>
                  <a:schemeClr val="folHlink"/>
                </a:solidFill>
                <a:latin typeface="Times New Roman" pitchFamily="18" charset="0"/>
                <a:cs typeface="Times New Roman" pitchFamily="18" charset="0"/>
              </a:rPr>
              <a:t>Genetic</a:t>
            </a:r>
            <a:r>
              <a:rPr lang="en-US" sz="7200" smtClean="0">
                <a:latin typeface="Times New Roman" pitchFamily="18" charset="0"/>
                <a:cs typeface="Times New Roman" pitchFamily="18" charset="0"/>
              </a:rPr>
              <a:t>       and </a:t>
            </a:r>
          </a:p>
          <a:p>
            <a:pPr eaLnBrk="1" hangingPunct="1">
              <a:lnSpc>
                <a:spcPct val="90000"/>
              </a:lnSpc>
              <a:buFont typeface="Wingdings" pitchFamily="2" charset="2"/>
              <a:buAutoNum type="arabicPeriod"/>
            </a:pPr>
            <a:r>
              <a:rPr lang="en-US" sz="7200" smtClean="0">
                <a:solidFill>
                  <a:schemeClr val="folHlink"/>
                </a:solidFill>
                <a:latin typeface="Times New Roman" pitchFamily="18" charset="0"/>
                <a:cs typeface="Times New Roman" pitchFamily="18" charset="0"/>
              </a:rPr>
              <a:t>Histopathological</a:t>
            </a:r>
            <a:r>
              <a:rPr lang="en-US" sz="7200" smtClean="0">
                <a:latin typeface="Times New Roman" pitchFamily="18" charset="0"/>
                <a:cs typeface="Times New Roman" pitchFamily="18" charset="0"/>
              </a:rPr>
              <a:t>    features</a:t>
            </a:r>
          </a:p>
        </p:txBody>
      </p:sp>
    </p:spTree>
  </p:cSld>
  <p:clrMapOvr>
    <a:masterClrMapping/>
  </p:clrMapOvr>
  <p:transition>
    <p:comb/>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Active treatment</a:t>
            </a:r>
          </a:p>
        </p:txBody>
      </p:sp>
      <p:sp>
        <p:nvSpPr>
          <p:cNvPr id="74755" name="Rectangle 3"/>
          <p:cNvSpPr>
            <a:spLocks noGrp="1" noChangeArrowheads="1"/>
          </p:cNvSpPr>
          <p:nvPr>
            <p:ph idx="1"/>
          </p:nvPr>
        </p:nvSpPr>
        <p:spPr/>
        <p:txBody>
          <a:bodyPr/>
          <a:lstStyle/>
          <a:p>
            <a:pPr marL="812800" indent="-812800" eaLnBrk="1" hangingPunct="1">
              <a:buFontTx/>
              <a:buAutoNum type="romanUcPeriod"/>
            </a:pPr>
            <a:r>
              <a:rPr lang="en-US" b="1" smtClean="0">
                <a:latin typeface="Times New Roman" pitchFamily="18" charset="0"/>
              </a:rPr>
              <a:t>Non metastatic GTD:</a:t>
            </a:r>
          </a:p>
          <a:p>
            <a:pPr marL="812800" indent="-812800" eaLnBrk="1" hangingPunct="1">
              <a:buFontTx/>
              <a:buChar char="o"/>
            </a:pPr>
            <a:r>
              <a:rPr lang="en-US" b="1" smtClean="0">
                <a:latin typeface="Times New Roman" pitchFamily="18" charset="0"/>
              </a:rPr>
              <a:t>Methotrexate (antimetabolite) +folinic acid.</a:t>
            </a:r>
          </a:p>
          <a:p>
            <a:pPr marL="812800" indent="-812800" eaLnBrk="1" hangingPunct="1">
              <a:buFontTx/>
              <a:buChar char="o"/>
            </a:pPr>
            <a:r>
              <a:rPr lang="en-US" b="1" smtClean="0">
                <a:latin typeface="Times New Roman" pitchFamily="18" charset="0"/>
              </a:rPr>
              <a:t>The cytotoxic therapy is controlled by doing CBC,platelet count and LFT.</a:t>
            </a:r>
          </a:p>
          <a:p>
            <a:pPr marL="812800" indent="-812800" eaLnBrk="1" hangingPunct="1">
              <a:buFontTx/>
              <a:buChar char="o"/>
            </a:pPr>
            <a:r>
              <a:rPr lang="en-US" b="1" smtClean="0">
                <a:latin typeface="Times New Roman" pitchFamily="18" charset="0"/>
              </a:rPr>
              <a:t>After the the hCG level gets normal ;stop the therapy and follow-up by weekly estimation of hCG levels.</a:t>
            </a:r>
            <a:r>
              <a:rPr lang="en-US" smtClean="0"/>
              <a:t>  </a:t>
            </a:r>
          </a:p>
        </p:txBody>
      </p:sp>
    </p:spTree>
  </p:cSld>
  <p:clrMapOvr>
    <a:masterClrMapping/>
  </p:clrMapOvr>
  <p:transition>
    <p:comb/>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Active treatment</a:t>
            </a:r>
            <a:endParaRPr lang="en-US" smtClean="0"/>
          </a:p>
        </p:txBody>
      </p:sp>
      <p:sp>
        <p:nvSpPr>
          <p:cNvPr id="75779" name="Rectangle 3"/>
          <p:cNvSpPr>
            <a:spLocks noGrp="1" noChangeArrowheads="1"/>
          </p:cNvSpPr>
          <p:nvPr>
            <p:ph idx="1"/>
          </p:nvPr>
        </p:nvSpPr>
        <p:spPr/>
        <p:txBody>
          <a:bodyPr/>
          <a:lstStyle/>
          <a:p>
            <a:pPr eaLnBrk="1" hangingPunct="1"/>
            <a:r>
              <a:rPr lang="en-US" b="1" smtClean="0">
                <a:latin typeface="Times New Roman" pitchFamily="18" charset="0"/>
                <a:cs typeface="Times New Roman" pitchFamily="18" charset="0"/>
              </a:rPr>
              <a:t>Women scoring: </a:t>
            </a:r>
            <a:r>
              <a:rPr lang="en-US" b="1" smtClean="0">
                <a:latin typeface="Times New Roman" pitchFamily="18" charset="0"/>
              </a:rPr>
              <a:t>Non metastatic GTD,and</a:t>
            </a:r>
            <a:r>
              <a:rPr lang="en-US" b="1" smtClean="0">
                <a:solidFill>
                  <a:schemeClr val="hlink"/>
                </a:solidFill>
                <a:latin typeface="Times New Roman" pitchFamily="18" charset="0"/>
                <a:cs typeface="Times New Roman" pitchFamily="18" charset="0"/>
              </a:rPr>
              <a:t>(low risk)</a:t>
            </a:r>
            <a:r>
              <a:rPr lang="en-US" b="1" smtClean="0">
                <a:latin typeface="Times New Roman" pitchFamily="18" charset="0"/>
                <a:cs typeface="Times New Roman" pitchFamily="18" charset="0"/>
              </a:rPr>
              <a:t> </a:t>
            </a:r>
            <a:r>
              <a:rPr lang="en-US" b="1" smtClean="0">
                <a:latin typeface="Times New Roman" pitchFamily="18" charset="0"/>
              </a:rPr>
              <a:t>GTD </a:t>
            </a:r>
            <a:r>
              <a:rPr lang="en-US" b="1" smtClean="0">
                <a:latin typeface="Times New Roman" pitchFamily="18" charset="0"/>
                <a:cs typeface="Times New Roman" pitchFamily="18" charset="0"/>
              </a:rPr>
              <a:t>receive </a:t>
            </a:r>
            <a:r>
              <a:rPr lang="en-US" b="1" smtClean="0">
                <a:solidFill>
                  <a:schemeClr val="hlink"/>
                </a:solidFill>
                <a:latin typeface="Times New Roman" pitchFamily="18" charset="0"/>
                <a:cs typeface="Times New Roman" pitchFamily="18" charset="0"/>
              </a:rPr>
              <a:t>intramuscular</a:t>
            </a:r>
            <a:r>
              <a:rPr lang="en-US" b="1" smtClean="0">
                <a:latin typeface="Times New Roman" pitchFamily="18" charset="0"/>
                <a:cs typeface="Times New Roman" pitchFamily="18" charset="0"/>
              </a:rPr>
              <a:t> </a:t>
            </a:r>
            <a:r>
              <a:rPr lang="en-US" b="1" smtClean="0">
                <a:solidFill>
                  <a:schemeClr val="hlink"/>
                </a:solidFill>
                <a:latin typeface="Times New Roman" pitchFamily="18" charset="0"/>
                <a:cs typeface="Times New Roman" pitchFamily="18" charset="0"/>
              </a:rPr>
              <a:t>methotrexate</a:t>
            </a:r>
            <a:r>
              <a:rPr lang="en-US" b="1" smtClean="0">
                <a:solidFill>
                  <a:srgbClr val="FFFF00"/>
                </a:solidFill>
                <a:latin typeface="Times New Roman" pitchFamily="18" charset="0"/>
                <a:cs typeface="Times New Roman" pitchFamily="18" charset="0"/>
              </a:rPr>
              <a:t>  </a:t>
            </a:r>
            <a:r>
              <a:rPr lang="en-US" b="1" smtClean="0">
                <a:latin typeface="Times New Roman" pitchFamily="18" charset="0"/>
                <a:cs typeface="Times New Roman" pitchFamily="18" charset="0"/>
              </a:rPr>
              <a:t>on alternate days, followed by six rest days, with each course consisting of four injections</a:t>
            </a:r>
          </a:p>
        </p:txBody>
      </p:sp>
    </p:spTree>
  </p:cSld>
  <p:clrMapOvr>
    <a:masterClrMapping/>
  </p:clrMapOvr>
  <p:transition>
    <p:comb/>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Active treatment</a:t>
            </a:r>
            <a:endParaRPr lang="en-US" smtClean="0"/>
          </a:p>
        </p:txBody>
      </p:sp>
      <p:sp>
        <p:nvSpPr>
          <p:cNvPr id="76803" name="Rectangle 3"/>
          <p:cNvSpPr>
            <a:spLocks noGrp="1" noChangeArrowheads="1"/>
          </p:cNvSpPr>
          <p:nvPr>
            <p:ph idx="1"/>
          </p:nvPr>
        </p:nvSpPr>
        <p:spPr/>
        <p:txBody>
          <a:bodyPr/>
          <a:lstStyle/>
          <a:p>
            <a:pPr marL="812800" indent="-812800" eaLnBrk="1" hangingPunct="1">
              <a:buFontTx/>
              <a:buChar char="o"/>
            </a:pPr>
            <a:r>
              <a:rPr lang="en-US" sz="3600" b="1" smtClean="0">
                <a:latin typeface="Times New Roman" pitchFamily="18" charset="0"/>
              </a:rPr>
              <a:t>Physical examination, chest x-ray, and LFT.</a:t>
            </a:r>
          </a:p>
          <a:p>
            <a:pPr marL="812800" indent="-812800" eaLnBrk="1" hangingPunct="1">
              <a:buFontTx/>
              <a:buChar char="o"/>
            </a:pPr>
            <a:r>
              <a:rPr lang="en-US" sz="3600" b="1" smtClean="0">
                <a:latin typeface="Times New Roman" pitchFamily="18" charset="0"/>
              </a:rPr>
              <a:t>Total abdominal hysterectomy ,if the patient does not desire to maintain child-bearing, in the middle of the first treatment course</a:t>
            </a:r>
            <a:r>
              <a:rPr lang="en-US" smtClean="0"/>
              <a:t> .</a:t>
            </a:r>
          </a:p>
          <a:p>
            <a:pPr marL="812800" indent="-812800" eaLnBrk="1" hangingPunct="1">
              <a:buFontTx/>
              <a:buChar char="o"/>
            </a:pPr>
            <a:endParaRPr lang="en-US" smtClean="0"/>
          </a:p>
        </p:txBody>
      </p:sp>
    </p:spTree>
  </p:cSld>
  <p:clrMapOvr>
    <a:masterClrMapping/>
  </p:clrMapOvr>
  <p:transition>
    <p:comb/>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Active treatment</a:t>
            </a:r>
            <a:endParaRPr lang="en-US" smtClean="0"/>
          </a:p>
        </p:txBody>
      </p:sp>
      <p:sp>
        <p:nvSpPr>
          <p:cNvPr id="77827" name="Rectangle 3"/>
          <p:cNvSpPr>
            <a:spLocks noGrp="1" noChangeArrowheads="1"/>
          </p:cNvSpPr>
          <p:nvPr>
            <p:ph idx="1"/>
          </p:nvPr>
        </p:nvSpPr>
        <p:spPr/>
        <p:txBody>
          <a:bodyPr/>
          <a:lstStyle/>
          <a:p>
            <a:pPr marL="812800" indent="-812800" eaLnBrk="1" hangingPunct="1">
              <a:buFontTx/>
              <a:buAutoNum type="romanUcPeriod" startAt="2"/>
            </a:pPr>
            <a:r>
              <a:rPr lang="en-US" sz="4800" b="1" i="1" smtClean="0">
                <a:latin typeface="Times New Roman" pitchFamily="18" charset="0"/>
              </a:rPr>
              <a:t>Low metastatic GTD</a:t>
            </a:r>
            <a:r>
              <a:rPr lang="en-US" sz="4800" b="1" smtClean="0">
                <a:latin typeface="Times New Roman" pitchFamily="18" charset="0"/>
              </a:rPr>
              <a:t>:</a:t>
            </a:r>
          </a:p>
          <a:p>
            <a:pPr marL="812800" indent="-812800" eaLnBrk="1" hangingPunct="1">
              <a:buFontTx/>
              <a:buChar char="o"/>
            </a:pPr>
            <a:r>
              <a:rPr lang="en-US" sz="4000" b="1" smtClean="0">
                <a:latin typeface="Times New Roman" pitchFamily="18" charset="0"/>
              </a:rPr>
              <a:t>Methotraxate , or Actinomycin D ,if there is resistance ,change to triple chemotherapy</a:t>
            </a:r>
            <a:r>
              <a:rPr lang="en-US" smtClean="0"/>
              <a:t>.</a:t>
            </a:r>
          </a:p>
          <a:p>
            <a:pPr marL="812800" indent="-812800" eaLnBrk="1" hangingPunct="1">
              <a:buFontTx/>
              <a:buNone/>
            </a:pPr>
            <a:endParaRPr lang="en-US" smtClean="0"/>
          </a:p>
        </p:txBody>
      </p:sp>
    </p:spTree>
  </p:cSld>
  <p:clrMapOvr>
    <a:masterClrMapping/>
  </p:clrMapOvr>
  <p:transition>
    <p:comb/>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Active treatment</a:t>
            </a:r>
            <a:endParaRPr lang="en-US" smtClean="0"/>
          </a:p>
        </p:txBody>
      </p:sp>
      <p:sp>
        <p:nvSpPr>
          <p:cNvPr id="78851" name="Rectangle 3"/>
          <p:cNvSpPr>
            <a:spLocks noGrp="1" noChangeArrowheads="1"/>
          </p:cNvSpPr>
          <p:nvPr>
            <p:ph idx="1"/>
          </p:nvPr>
        </p:nvSpPr>
        <p:spPr/>
        <p:txBody>
          <a:bodyPr/>
          <a:lstStyle/>
          <a:p>
            <a:pPr eaLnBrk="1" hangingPunct="1">
              <a:lnSpc>
                <a:spcPct val="90000"/>
              </a:lnSpc>
              <a:buFontTx/>
              <a:buChar char="o"/>
            </a:pPr>
            <a:r>
              <a:rPr lang="en-US" sz="3600" b="1" smtClean="0">
                <a:latin typeface="Times New Roman" pitchFamily="18" charset="0"/>
              </a:rPr>
              <a:t>The criteria for initiation, and continuation of each methotraxate treatment</a:t>
            </a:r>
            <a:r>
              <a:rPr lang="en-US" smtClean="0"/>
              <a:t> ;</a:t>
            </a:r>
          </a:p>
          <a:p>
            <a:pPr eaLnBrk="1" hangingPunct="1">
              <a:lnSpc>
                <a:spcPct val="90000"/>
              </a:lnSpc>
              <a:buFont typeface="Wingdings" pitchFamily="2" charset="2"/>
              <a:buChar char="§"/>
            </a:pPr>
            <a:r>
              <a:rPr lang="en-US" b="1" smtClean="0">
                <a:latin typeface="Times New Roman" pitchFamily="18" charset="0"/>
              </a:rPr>
              <a:t>Platelet count more than 100.000.</a:t>
            </a:r>
          </a:p>
          <a:p>
            <a:pPr eaLnBrk="1" hangingPunct="1">
              <a:lnSpc>
                <a:spcPct val="90000"/>
              </a:lnSpc>
              <a:buFont typeface="Wingdings" pitchFamily="2" charset="2"/>
              <a:buChar char="§"/>
            </a:pPr>
            <a:r>
              <a:rPr lang="en-US" b="1" smtClean="0">
                <a:latin typeface="Times New Roman" pitchFamily="18" charset="0"/>
              </a:rPr>
              <a:t>WBC more than 3000.</a:t>
            </a:r>
          </a:p>
          <a:p>
            <a:pPr eaLnBrk="1" hangingPunct="1">
              <a:lnSpc>
                <a:spcPct val="90000"/>
              </a:lnSpc>
              <a:buFont typeface="Wingdings" pitchFamily="2" charset="2"/>
              <a:buChar char="§"/>
            </a:pPr>
            <a:r>
              <a:rPr lang="en-US" b="1" smtClean="0">
                <a:latin typeface="Times New Roman" pitchFamily="18" charset="0"/>
              </a:rPr>
              <a:t>Absolute neutrophil count between 1000-1500.</a:t>
            </a:r>
          </a:p>
          <a:p>
            <a:pPr eaLnBrk="1" hangingPunct="1">
              <a:lnSpc>
                <a:spcPct val="90000"/>
              </a:lnSpc>
              <a:buFont typeface="Wingdings" pitchFamily="2" charset="2"/>
              <a:buChar char="§"/>
            </a:pPr>
            <a:r>
              <a:rPr lang="en-US" b="1" smtClean="0">
                <a:latin typeface="Times New Roman" pitchFamily="18" charset="0"/>
              </a:rPr>
              <a:t>Normal LFT, renal function.</a:t>
            </a:r>
          </a:p>
          <a:p>
            <a:pPr eaLnBrk="1" hangingPunct="1">
              <a:lnSpc>
                <a:spcPct val="90000"/>
              </a:lnSpc>
            </a:pPr>
            <a:endParaRPr lang="en-US" b="1" smtClean="0">
              <a:latin typeface="Times New Roman" pitchFamily="18" charset="0"/>
            </a:endParaRPr>
          </a:p>
        </p:txBody>
      </p:sp>
    </p:spTree>
  </p:cSld>
  <p:clrMapOvr>
    <a:masterClrMapping/>
  </p:clrMapOvr>
  <p:transition>
    <p:comb/>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Active treatment</a:t>
            </a:r>
            <a:endParaRPr lang="en-US" smtClean="0"/>
          </a:p>
        </p:txBody>
      </p:sp>
      <p:sp>
        <p:nvSpPr>
          <p:cNvPr id="79875" name="Rectangle 3"/>
          <p:cNvSpPr>
            <a:spLocks noGrp="1" noChangeArrowheads="1"/>
          </p:cNvSpPr>
          <p:nvPr>
            <p:ph idx="1"/>
          </p:nvPr>
        </p:nvSpPr>
        <p:spPr/>
        <p:txBody>
          <a:bodyPr/>
          <a:lstStyle/>
          <a:p>
            <a:pPr marL="812800" indent="-812800" eaLnBrk="1" hangingPunct="1">
              <a:buFontTx/>
              <a:buAutoNum type="romanUcPeriod" startAt="3"/>
            </a:pPr>
            <a:r>
              <a:rPr lang="en-US" sz="4000" b="1" smtClean="0">
                <a:latin typeface="Times New Roman" pitchFamily="18" charset="0"/>
              </a:rPr>
              <a:t>High risk metastatic GTD :</a:t>
            </a:r>
          </a:p>
          <a:p>
            <a:pPr marL="812800" indent="-812800" eaLnBrk="1" hangingPunct="1">
              <a:buFontTx/>
              <a:buChar char="o"/>
            </a:pPr>
            <a:r>
              <a:rPr lang="en-US" sz="4400" b="1" smtClean="0">
                <a:latin typeface="Times New Roman" pitchFamily="18" charset="0"/>
              </a:rPr>
              <a:t>Triple chemotherapy : Methotraxate, Actinomycin D, and Cytoxan</a:t>
            </a:r>
            <a:r>
              <a:rPr lang="en-US" smtClean="0"/>
              <a:t>.</a:t>
            </a:r>
          </a:p>
          <a:p>
            <a:pPr marL="812800" indent="-812800" eaLnBrk="1" hangingPunct="1">
              <a:buFontTx/>
              <a:buNone/>
            </a:pPr>
            <a:endParaRPr lang="en-US" smtClean="0"/>
          </a:p>
        </p:txBody>
      </p:sp>
    </p:spTree>
  </p:cSld>
  <p:clrMapOvr>
    <a:masterClrMapping/>
  </p:clrMapOvr>
  <p:transition>
    <p:comb/>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Active treatment</a:t>
            </a:r>
            <a:endParaRPr lang="en-US" smtClean="0"/>
          </a:p>
        </p:txBody>
      </p:sp>
      <p:sp>
        <p:nvSpPr>
          <p:cNvPr id="80899" name="Rectangle 3"/>
          <p:cNvSpPr>
            <a:spLocks noGrp="1" noChangeArrowheads="1"/>
          </p:cNvSpPr>
          <p:nvPr>
            <p:ph idx="1"/>
          </p:nvPr>
        </p:nvSpPr>
        <p:spPr/>
        <p:txBody>
          <a:bodyPr/>
          <a:lstStyle/>
          <a:p>
            <a:pPr eaLnBrk="1" hangingPunct="1">
              <a:buFontTx/>
              <a:buChar char="o"/>
            </a:pPr>
            <a:r>
              <a:rPr lang="en-US" sz="4000" b="1" dirty="0" smtClean="0">
                <a:latin typeface="Times New Roman" pitchFamily="18" charset="0"/>
              </a:rPr>
              <a:t>Surgery: </a:t>
            </a:r>
          </a:p>
          <a:p>
            <a:pPr eaLnBrk="1" hangingPunct="1">
              <a:buFont typeface="Wingdings" pitchFamily="2" charset="2"/>
              <a:buChar char="§"/>
            </a:pPr>
            <a:r>
              <a:rPr lang="en-US" sz="4000" b="1" dirty="0" smtClean="0">
                <a:latin typeface="Times New Roman" pitchFamily="18" charset="0"/>
              </a:rPr>
              <a:t>TAH may be done in patients not desirous of further reproduction.</a:t>
            </a:r>
          </a:p>
          <a:p>
            <a:pPr eaLnBrk="1" hangingPunct="1">
              <a:buFont typeface="Wingdings" pitchFamily="2" charset="2"/>
              <a:buChar char="§"/>
            </a:pPr>
            <a:r>
              <a:rPr lang="en-US" sz="4000" b="1" dirty="0" smtClean="0">
                <a:latin typeface="Times New Roman" pitchFamily="18" charset="0"/>
              </a:rPr>
              <a:t>Surgical extirpation of isolated metastasis e.g. pulmonary if resistant to chemotherapy.</a:t>
            </a:r>
          </a:p>
          <a:p>
            <a:pPr eaLnBrk="1" hangingPunct="1">
              <a:buFont typeface="Wingdings" pitchFamily="2" charset="2"/>
              <a:buNone/>
            </a:pPr>
            <a:endParaRPr lang="en-US" dirty="0" smtClean="0"/>
          </a:p>
        </p:txBody>
      </p:sp>
    </p:spTree>
  </p:cSld>
  <p:clrMapOvr>
    <a:masterClrMapping/>
  </p:clrMapOvr>
  <p:transition>
    <p:comb/>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Active treatment</a:t>
            </a:r>
            <a:endParaRPr lang="en-US" smtClean="0"/>
          </a:p>
        </p:txBody>
      </p:sp>
      <p:sp>
        <p:nvSpPr>
          <p:cNvPr id="81923" name="Rectangle 3"/>
          <p:cNvSpPr>
            <a:spLocks noGrp="1" noChangeArrowheads="1"/>
          </p:cNvSpPr>
          <p:nvPr>
            <p:ph idx="1"/>
          </p:nvPr>
        </p:nvSpPr>
        <p:spPr/>
        <p:txBody>
          <a:bodyPr/>
          <a:lstStyle/>
          <a:p>
            <a:pPr eaLnBrk="1" hangingPunct="1">
              <a:buFontTx/>
              <a:buChar char="o"/>
            </a:pPr>
            <a:r>
              <a:rPr lang="en-US" sz="4400" b="1" smtClean="0">
                <a:latin typeface="Times New Roman" pitchFamily="18" charset="0"/>
              </a:rPr>
              <a:t>Irradiation : Whole brain irradiation for cerebral metastases , The whole organ irradiation for hepatic metastases</a:t>
            </a:r>
          </a:p>
        </p:txBody>
      </p:sp>
    </p:spTree>
  </p:cSld>
  <p:clrMapOvr>
    <a:masterClrMapping/>
  </p:clrMapOvr>
  <p:transition>
    <p:comb/>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Follow-up</a:t>
            </a:r>
          </a:p>
        </p:txBody>
      </p:sp>
      <p:sp>
        <p:nvSpPr>
          <p:cNvPr id="82947" name="Rectangle 3"/>
          <p:cNvSpPr>
            <a:spLocks noGrp="1" noChangeArrowheads="1"/>
          </p:cNvSpPr>
          <p:nvPr>
            <p:ph idx="1"/>
          </p:nvPr>
        </p:nvSpPr>
        <p:spPr/>
        <p:txBody>
          <a:bodyPr/>
          <a:lstStyle/>
          <a:p>
            <a:pPr eaLnBrk="1" hangingPunct="1"/>
            <a:r>
              <a:rPr lang="en-US" sz="3600" b="1" smtClean="0">
                <a:latin typeface="Times New Roman" pitchFamily="18" charset="0"/>
              </a:rPr>
              <a:t>After successful therapy ,the hCG levels are obtained :</a:t>
            </a:r>
          </a:p>
          <a:p>
            <a:pPr eaLnBrk="1" hangingPunct="1">
              <a:buFont typeface="Wingdings" pitchFamily="2" charset="2"/>
              <a:buChar char="ü"/>
            </a:pPr>
            <a:r>
              <a:rPr lang="en-US" sz="3600" b="1" smtClean="0">
                <a:latin typeface="Times New Roman" pitchFamily="18" charset="0"/>
              </a:rPr>
              <a:t>every 2weeks for 3 months,</a:t>
            </a:r>
          </a:p>
          <a:p>
            <a:pPr eaLnBrk="1" hangingPunct="1">
              <a:buFont typeface="Wingdings" pitchFamily="2" charset="2"/>
              <a:buChar char="ü"/>
            </a:pPr>
            <a:r>
              <a:rPr lang="en-US" sz="3600" b="1" smtClean="0">
                <a:latin typeface="Times New Roman" pitchFamily="18" charset="0"/>
              </a:rPr>
              <a:t> every month for 3months,</a:t>
            </a:r>
          </a:p>
          <a:p>
            <a:pPr eaLnBrk="1" hangingPunct="1">
              <a:buFont typeface="Wingdings" pitchFamily="2" charset="2"/>
              <a:buChar char="ü"/>
            </a:pPr>
            <a:r>
              <a:rPr lang="en-US" sz="3600" b="1" smtClean="0">
                <a:latin typeface="Times New Roman" pitchFamily="18" charset="0"/>
              </a:rPr>
              <a:t>every 2months for 6 months then every sixes months indefinitely.</a:t>
            </a:r>
          </a:p>
          <a:p>
            <a:pPr eaLnBrk="1" hangingPunct="1">
              <a:buFontTx/>
              <a:buNone/>
            </a:pPr>
            <a:endParaRPr lang="en-US" smtClean="0"/>
          </a:p>
        </p:txBody>
      </p:sp>
    </p:spTree>
  </p:cSld>
  <p:clrMapOvr>
    <a:masterClrMapping/>
  </p:clrMapOvr>
  <p:transition>
    <p:comb/>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Follow-up</a:t>
            </a:r>
            <a:endParaRPr lang="en-US" smtClean="0"/>
          </a:p>
        </p:txBody>
      </p:sp>
      <p:sp>
        <p:nvSpPr>
          <p:cNvPr id="83971" name="Rectangle 3"/>
          <p:cNvSpPr>
            <a:spLocks noGrp="1" noChangeArrowheads="1"/>
          </p:cNvSpPr>
          <p:nvPr>
            <p:ph idx="1"/>
          </p:nvPr>
        </p:nvSpPr>
        <p:spPr/>
        <p:txBody>
          <a:bodyPr/>
          <a:lstStyle/>
          <a:p>
            <a:pPr eaLnBrk="1" hangingPunct="1"/>
            <a:r>
              <a:rPr lang="en-US" sz="3600" b="1" smtClean="0">
                <a:latin typeface="Times New Roman" pitchFamily="18" charset="0"/>
              </a:rPr>
              <a:t>If at any time hCG levels rises, repeat the evaluation , staging ,and chemotherapy.</a:t>
            </a:r>
          </a:p>
          <a:p>
            <a:pPr eaLnBrk="1" hangingPunct="1"/>
            <a:r>
              <a:rPr lang="en-US" sz="3600" b="1" smtClean="0">
                <a:latin typeface="Times New Roman" pitchFamily="18" charset="0"/>
              </a:rPr>
              <a:t>Physical examination, and chest x-ray follow-up at 6 weeks, then every 3months for one year, then every 6 months for one year.</a:t>
            </a:r>
          </a:p>
        </p:txBody>
      </p:sp>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complete</a:t>
            </a:r>
            <a:r>
              <a:rPr lang="en-US" b="1" smtClean="0">
                <a:latin typeface="Times New Roman" pitchFamily="18" charset="0"/>
              </a:rPr>
              <a:t> moles</a:t>
            </a:r>
            <a:endParaRPr lang="en-US" b="1" smtClean="0"/>
          </a:p>
        </p:txBody>
      </p:sp>
      <p:sp>
        <p:nvSpPr>
          <p:cNvPr id="11267" name="Rectangle 3"/>
          <p:cNvSpPr>
            <a:spLocks noGrp="1" noChangeArrowheads="1"/>
          </p:cNvSpPr>
          <p:nvPr>
            <p:ph idx="1"/>
          </p:nvPr>
        </p:nvSpPr>
        <p:spPr/>
        <p:txBody>
          <a:bodyPr/>
          <a:lstStyle/>
          <a:p>
            <a:pPr eaLnBrk="1" hangingPunct="1">
              <a:lnSpc>
                <a:spcPct val="80000"/>
              </a:lnSpc>
            </a:pPr>
            <a:r>
              <a:rPr lang="en-US" b="1" smtClean="0">
                <a:latin typeface="Times New Roman" pitchFamily="18" charset="0"/>
                <a:cs typeface="Times New Roman" pitchFamily="18" charset="0"/>
              </a:rPr>
              <a:t>Genetic features</a:t>
            </a:r>
            <a:r>
              <a:rPr lang="en-US" sz="2400" b="1" smtClean="0">
                <a:latin typeface="Times New Roman" pitchFamily="18" charset="0"/>
                <a:cs typeface="Times New Roman" pitchFamily="18" charset="0"/>
              </a:rPr>
              <a:t>:</a:t>
            </a:r>
            <a:r>
              <a:rPr lang="en-US" b="1" smtClean="0">
                <a:latin typeface="Times New Roman" pitchFamily="18" charset="0"/>
                <a:cs typeface="Times New Roman" pitchFamily="18" charset="0"/>
              </a:rPr>
              <a:t> </a:t>
            </a:r>
            <a:r>
              <a:rPr lang="en-US" sz="2800" b="1" smtClean="0">
                <a:latin typeface="Times New Roman" pitchFamily="18" charset="0"/>
                <a:cs typeface="Times New Roman" pitchFamily="18" charset="0"/>
              </a:rPr>
              <a:t> One of the most remarkable discoveries about hydatidiform mole has been the demonstration that complete moles have chromosomes exclusively from the paternal side ,and the karyotype is nearly always 46,xx and only rarely is 46,XY observed. </a:t>
            </a:r>
          </a:p>
          <a:p>
            <a:pPr eaLnBrk="1" hangingPunct="1">
              <a:lnSpc>
                <a:spcPct val="80000"/>
              </a:lnSpc>
            </a:pPr>
            <a:r>
              <a:rPr lang="en-US" sz="2800" b="1" smtClean="0">
                <a:latin typeface="Times New Roman" pitchFamily="18" charset="0"/>
                <a:cs typeface="Times New Roman" pitchFamily="18" charset="0"/>
              </a:rPr>
              <a:t>The normal mechanism is for a haploid sperm,23X,to fertilize an empty egg, and to duplicate itself to form a 46,XX complement. Much less commonly ,two spermatozoa, one being 23,X, and the other,23,Y, can fertilize an empty egg, to give karyotype a 46,XY.</a:t>
            </a:r>
          </a:p>
          <a:p>
            <a:pPr eaLnBrk="1" hangingPunct="1">
              <a:lnSpc>
                <a:spcPct val="80000"/>
              </a:lnSpc>
              <a:buFontTx/>
              <a:buNone/>
            </a:pPr>
            <a:r>
              <a:rPr lang="en-US" sz="2400" smtClean="0"/>
              <a:t>   </a:t>
            </a:r>
            <a:endParaRPr lang="en-US" smtClean="0"/>
          </a:p>
        </p:txBody>
      </p:sp>
    </p:spTree>
  </p:cSld>
  <p:clrMapOvr>
    <a:masterClrMapping/>
  </p:clrMapOvr>
  <p:transition>
    <p:comb/>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Follow-up</a:t>
            </a:r>
            <a:endParaRPr lang="en-US" smtClean="0"/>
          </a:p>
        </p:txBody>
      </p:sp>
      <p:sp>
        <p:nvSpPr>
          <p:cNvPr id="84995" name="Rectangle 3"/>
          <p:cNvSpPr>
            <a:spLocks noGrp="1" noChangeArrowheads="1"/>
          </p:cNvSpPr>
          <p:nvPr>
            <p:ph idx="1"/>
          </p:nvPr>
        </p:nvSpPr>
        <p:spPr/>
        <p:txBody>
          <a:bodyPr/>
          <a:lstStyle/>
          <a:p>
            <a:pPr eaLnBrk="1" hangingPunct="1"/>
            <a:r>
              <a:rPr lang="en-US" sz="3600" b="1" smtClean="0">
                <a:latin typeface="Times New Roman" pitchFamily="18" charset="0"/>
              </a:rPr>
              <a:t>Pregnancy is not allowed except after one year of negative follow up but with danger of :</a:t>
            </a:r>
          </a:p>
          <a:p>
            <a:pPr eaLnBrk="1" hangingPunct="1">
              <a:buFont typeface="Wingdings" pitchFamily="2" charset="2"/>
              <a:buChar char="ü"/>
            </a:pPr>
            <a:r>
              <a:rPr lang="en-US" sz="3600" b="1" smtClean="0">
                <a:latin typeface="Times New Roman" pitchFamily="18" charset="0"/>
              </a:rPr>
              <a:t>Molar pregnancy (4-5 times greater risk).</a:t>
            </a:r>
          </a:p>
          <a:p>
            <a:pPr eaLnBrk="1" hangingPunct="1">
              <a:buFont typeface="Wingdings" pitchFamily="2" charset="2"/>
              <a:buChar char="ü"/>
            </a:pPr>
            <a:r>
              <a:rPr lang="en-US" sz="3600" b="1" smtClean="0">
                <a:latin typeface="Times New Roman" pitchFamily="18" charset="0"/>
              </a:rPr>
              <a:t> Spontaneous abortion.</a:t>
            </a:r>
          </a:p>
          <a:p>
            <a:pPr eaLnBrk="1" hangingPunct="1">
              <a:buFont typeface="Wingdings" pitchFamily="2" charset="2"/>
              <a:buChar char="ü"/>
            </a:pPr>
            <a:r>
              <a:rPr lang="en-US" sz="3600" b="1" smtClean="0">
                <a:latin typeface="Times New Roman" pitchFamily="18" charset="0"/>
              </a:rPr>
              <a:t>Premature delivery</a:t>
            </a:r>
            <a:r>
              <a:rPr lang="en-US" smtClean="0"/>
              <a:t>.</a:t>
            </a:r>
          </a:p>
        </p:txBody>
      </p:sp>
    </p:spTree>
  </p:cSld>
  <p:clrMapOvr>
    <a:masterClrMapping/>
  </p:clrMapOvr>
  <p:transition>
    <p:comb/>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normAutofit/>
          </a:bodyPr>
          <a:lstStyle/>
          <a:p>
            <a:pPr eaLnBrk="1" hangingPunct="1"/>
            <a:r>
              <a:rPr lang="en-US" sz="6600" b="1" smtClean="0">
                <a:solidFill>
                  <a:schemeClr val="folHlink"/>
                </a:solidFill>
                <a:latin typeface="Times New Roman" pitchFamily="18" charset="0"/>
                <a:cs typeface="Times New Roman" pitchFamily="18" charset="0"/>
              </a:rPr>
              <a:t>Future pregnancy</a:t>
            </a:r>
          </a:p>
        </p:txBody>
      </p:sp>
      <p:sp>
        <p:nvSpPr>
          <p:cNvPr id="86019" name="Rectangle 3"/>
          <p:cNvSpPr>
            <a:spLocks noGrp="1" noChangeArrowheads="1"/>
          </p:cNvSpPr>
          <p:nvPr>
            <p:ph idx="1"/>
          </p:nvPr>
        </p:nvSpPr>
        <p:spPr/>
        <p:txBody>
          <a:bodyPr/>
          <a:lstStyle/>
          <a:p>
            <a:pPr eaLnBrk="1" hangingPunct="1"/>
            <a:r>
              <a:rPr lang="en-US" sz="5400" b="1" smtClean="0">
                <a:latin typeface="Times New Roman" pitchFamily="18" charset="0"/>
                <a:cs typeface="Times New Roman" pitchFamily="18" charset="0"/>
              </a:rPr>
              <a:t>If a further molar pregnancy does occur,                             in</a:t>
            </a:r>
            <a:r>
              <a:rPr lang="en-US" sz="5400" b="1" smtClean="0">
                <a:solidFill>
                  <a:srgbClr val="FFFF00"/>
                </a:solidFill>
                <a:latin typeface="Times New Roman" pitchFamily="18" charset="0"/>
                <a:cs typeface="Times New Roman" pitchFamily="18" charset="0"/>
              </a:rPr>
              <a:t> </a:t>
            </a:r>
            <a:r>
              <a:rPr lang="en-US" sz="5400" b="1" smtClean="0">
                <a:solidFill>
                  <a:schemeClr val="folHlink"/>
                </a:solidFill>
                <a:latin typeface="Times New Roman" pitchFamily="18" charset="0"/>
                <a:cs typeface="Times New Roman" pitchFamily="18" charset="0"/>
              </a:rPr>
              <a:t>68–80%</a:t>
            </a:r>
            <a:r>
              <a:rPr lang="en-US" sz="5400" b="1" smtClean="0">
                <a:latin typeface="Times New Roman" pitchFamily="18" charset="0"/>
                <a:cs typeface="Times New Roman" pitchFamily="18" charset="0"/>
              </a:rPr>
              <a:t> of cases                 it will be of the                   </a:t>
            </a:r>
            <a:r>
              <a:rPr lang="en-US" sz="5400" b="1" smtClean="0">
                <a:solidFill>
                  <a:schemeClr val="folHlink"/>
                </a:solidFill>
                <a:latin typeface="Times New Roman" pitchFamily="18" charset="0"/>
                <a:cs typeface="Times New Roman" pitchFamily="18" charset="0"/>
              </a:rPr>
              <a:t>same histological type</a:t>
            </a:r>
          </a:p>
        </p:txBody>
      </p:sp>
    </p:spTree>
  </p:cSld>
  <p:clrMapOvr>
    <a:masterClrMapping/>
  </p:clrMapOvr>
  <p:transition>
    <p:comb/>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b="1" smtClean="0">
                <a:latin typeface="Times New Roman" pitchFamily="18" charset="0"/>
                <a:cs typeface="Times New Roman" pitchFamily="18" charset="0"/>
              </a:rPr>
              <a:t>Future pregnancy</a:t>
            </a:r>
          </a:p>
        </p:txBody>
      </p:sp>
      <p:sp>
        <p:nvSpPr>
          <p:cNvPr id="87043" name="Rectangle 3"/>
          <p:cNvSpPr>
            <a:spLocks noGrp="1" noChangeArrowheads="1"/>
          </p:cNvSpPr>
          <p:nvPr>
            <p:ph idx="1"/>
          </p:nvPr>
        </p:nvSpPr>
        <p:spPr/>
        <p:txBody>
          <a:bodyPr/>
          <a:lstStyle/>
          <a:p>
            <a:pPr eaLnBrk="1" hangingPunct="1"/>
            <a:r>
              <a:rPr lang="en-US" sz="4800" b="1" dirty="0" smtClean="0">
                <a:latin typeface="Times New Roman" pitchFamily="18" charset="0"/>
                <a:cs typeface="Times New Roman" pitchFamily="18" charset="0"/>
              </a:rPr>
              <a:t>Women who undergo chemotherapy are advised not to </a:t>
            </a:r>
            <a:r>
              <a:rPr lang="en-US" sz="4800" b="1" dirty="0" err="1" smtClean="0">
                <a:latin typeface="Times New Roman" pitchFamily="18" charset="0"/>
                <a:cs typeface="Times New Roman" pitchFamily="18" charset="0"/>
              </a:rPr>
              <a:t>concieve</a:t>
            </a:r>
            <a:r>
              <a:rPr lang="en-US" sz="4800" b="1" dirty="0" smtClean="0">
                <a:latin typeface="Times New Roman" pitchFamily="18" charset="0"/>
                <a:cs typeface="Times New Roman" pitchFamily="18" charset="0"/>
              </a:rPr>
              <a:t> for one year after completion of treatment</a:t>
            </a:r>
          </a:p>
        </p:txBody>
      </p:sp>
    </p:spTree>
  </p:cSld>
  <p:clrMapOvr>
    <a:masterClrMapping/>
  </p:clrMapOvr>
  <p:transition>
    <p:comb/>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5890" name="Text Box 2"/>
          <p:cNvSpPr>
            <a:spLocks noGrp="1" noChangeArrowheads="1"/>
          </p:cNvSpPr>
          <p:nvPr>
            <p:ph type="body" sz="half" idx="1"/>
          </p:nvPr>
        </p:nvSpPr>
        <p:spPr>
          <a:xfrm>
            <a:off x="457200" y="1295400"/>
            <a:ext cx="8305800" cy="4754563"/>
          </a:xfrm>
          <a:noFill/>
        </p:spPr>
        <p:txBody>
          <a:bodyPr/>
          <a:lstStyle/>
          <a:p>
            <a:pPr>
              <a:spcBef>
                <a:spcPct val="50000"/>
              </a:spcBef>
              <a:buFontTx/>
              <a:buNone/>
            </a:pPr>
            <a:r>
              <a:rPr lang="en-US" sz="4000" b="1" smtClean="0">
                <a:latin typeface="Times New Roman" pitchFamily="18" charset="0"/>
                <a:cs typeface="Times New Roman" pitchFamily="18" charset="0"/>
              </a:rPr>
              <a:t>THIS IS THE END OF THE LECTURE </a:t>
            </a:r>
            <a:r>
              <a:rPr lang="en-US" sz="4000" b="1" i="1" smtClean="0">
                <a:latin typeface="Comic Sans MS" pitchFamily="66" charset="0"/>
              </a:rPr>
              <a:t>.</a:t>
            </a:r>
          </a:p>
          <a:p>
            <a:pPr>
              <a:spcBef>
                <a:spcPct val="50000"/>
              </a:spcBef>
              <a:buFontTx/>
              <a:buNone/>
            </a:pPr>
            <a:r>
              <a:rPr lang="en-US" sz="4000" b="1" i="1" smtClean="0">
                <a:latin typeface="Times New Roman" pitchFamily="18" charset="0"/>
              </a:rPr>
              <a:t>     </a:t>
            </a:r>
            <a:r>
              <a:rPr lang="en-US" sz="4000" b="1" i="1" smtClean="0">
                <a:latin typeface="Times New Roman" pitchFamily="18" charset="0"/>
                <a:cs typeface="Times New Roman" pitchFamily="18" charset="0"/>
              </a:rPr>
              <a:t>HOPE YOU ENJOYED IT !</a:t>
            </a:r>
          </a:p>
        </p:txBody>
      </p:sp>
      <p:graphicFrame>
        <p:nvGraphicFramePr>
          <p:cNvPr id="165891" name="Object 3"/>
          <p:cNvGraphicFramePr>
            <a:graphicFrameLocks noChangeAspect="1"/>
          </p:cNvGraphicFramePr>
          <p:nvPr>
            <p:ph sz="quarter" idx="2"/>
          </p:nvPr>
        </p:nvGraphicFramePr>
        <p:xfrm>
          <a:off x="708025" y="3505200"/>
          <a:ext cx="946150" cy="2871788"/>
        </p:xfrm>
        <a:graphic>
          <a:graphicData uri="http://schemas.openxmlformats.org/presentationml/2006/ole">
            <p:oleObj spid="_x0000_s1026" name="Clip" r:id="rId5" imgW="1295640" imgH="3934080" progId="">
              <p:embed/>
            </p:oleObj>
          </a:graphicData>
        </a:graphic>
      </p:graphicFrame>
      <p:graphicFrame>
        <p:nvGraphicFramePr>
          <p:cNvPr id="165893" name="Object 5"/>
          <p:cNvGraphicFramePr>
            <a:graphicFrameLocks noChangeAspect="1"/>
          </p:cNvGraphicFramePr>
          <p:nvPr>
            <p:ph sz="quarter" idx="3"/>
          </p:nvPr>
        </p:nvGraphicFramePr>
        <p:xfrm>
          <a:off x="6159500" y="3938588"/>
          <a:ext cx="1016000" cy="2185987"/>
        </p:xfrm>
        <a:graphic>
          <a:graphicData uri="http://schemas.openxmlformats.org/presentationml/2006/ole">
            <p:oleObj spid="_x0000_s1027" name="Clip" r:id="rId6" imgW="1857600" imgH="3995640" progId="">
              <p:embed/>
            </p:oleObj>
          </a:graphicData>
        </a:graphic>
      </p:graphicFrame>
      <p:sp>
        <p:nvSpPr>
          <p:cNvPr id="165892" name="Text Box 4"/>
          <p:cNvSpPr txBox="1">
            <a:spLocks noChangeArrowheads="1"/>
          </p:cNvSpPr>
          <p:nvPr/>
        </p:nvSpPr>
        <p:spPr bwMode="auto">
          <a:xfrm>
            <a:off x="2209800" y="4648200"/>
            <a:ext cx="4537075" cy="762000"/>
          </a:xfrm>
          <a:prstGeom prst="rect">
            <a:avLst/>
          </a:prstGeom>
          <a:noFill/>
          <a:ln w="9525">
            <a:noFill/>
            <a:miter lim="800000"/>
            <a:headEnd/>
            <a:tailEnd/>
          </a:ln>
        </p:spPr>
        <p:txBody>
          <a:bodyPr>
            <a:spAutoFit/>
          </a:bodyPr>
          <a:lstStyle/>
          <a:p>
            <a:pPr eaLnBrk="0" hangingPunct="0">
              <a:spcBef>
                <a:spcPct val="50000"/>
              </a:spcBef>
              <a:buFontTx/>
              <a:buNone/>
            </a:pPr>
            <a:r>
              <a:rPr lang="en-US" sz="4400" b="1" i="1">
                <a:solidFill>
                  <a:schemeClr val="hlink"/>
                </a:solidFill>
              </a:rPr>
              <a:t>THANK YOU ! !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165890">
                                            <p:txEl>
                                              <p:pRg st="0" end="0"/>
                                            </p:txEl>
                                          </p:spTgt>
                                        </p:tgtEl>
                                        <p:attrNameLst>
                                          <p:attrName>style.visibility</p:attrName>
                                        </p:attrNameLst>
                                      </p:cBhvr>
                                      <p:to>
                                        <p:strVal val="visible"/>
                                      </p:to>
                                    </p:set>
                                    <p:anim calcmode="lin" valueType="num">
                                      <p:cBhvr>
                                        <p:cTn id="7" dur="500" fill="hold"/>
                                        <p:tgtEl>
                                          <p:spTgt spid="16589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65890">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165890">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16589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65890">
                                            <p:txEl>
                                              <p:pRg st="1" end="1"/>
                                            </p:txEl>
                                          </p:spTgt>
                                        </p:tgtEl>
                                        <p:attrNameLst>
                                          <p:attrName>style.visibility</p:attrName>
                                        </p:attrNameLst>
                                      </p:cBhvr>
                                      <p:to>
                                        <p:strVal val="visible"/>
                                      </p:to>
                                    </p:set>
                                    <p:anim calcmode="lin" valueType="num">
                                      <p:cBhvr>
                                        <p:cTn id="15" dur="500" fill="hold"/>
                                        <p:tgtEl>
                                          <p:spTgt spid="165890">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165890">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165890">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165890">
                                            <p:txEl>
                                              <p:pRg st="1" end="1"/>
                                            </p:txEl>
                                          </p:spTgt>
                                        </p:tgtEl>
                                      </p:cBhvr>
                                    </p:animEffect>
                                  </p:childTnLst>
                                </p:cTn>
                              </p:par>
                            </p:childTnLst>
                          </p:cTn>
                        </p:par>
                        <p:par>
                          <p:cTn id="19" fill="hold">
                            <p:stCondLst>
                              <p:cond delay="1300"/>
                            </p:stCondLst>
                            <p:childTnLst>
                              <p:par>
                                <p:cTn id="20" presetID="19" presetClass="entr" presetSubtype="10" fill="hold" grpId="0" nodeType="afterEffect">
                                  <p:stCondLst>
                                    <p:cond delay="0"/>
                                  </p:stCondLst>
                                  <p:iterate type="wd">
                                    <p:tmPct val="100000"/>
                                  </p:iterate>
                                  <p:childTnLst>
                                    <p:set>
                                      <p:cBhvr>
                                        <p:cTn id="21" dur="1" fill="hold">
                                          <p:stCondLst>
                                            <p:cond delay="0"/>
                                          </p:stCondLst>
                                        </p:cTn>
                                        <p:tgtEl>
                                          <p:spTgt spid="165892"/>
                                        </p:tgtEl>
                                        <p:attrNameLst>
                                          <p:attrName>style.visibility</p:attrName>
                                        </p:attrNameLst>
                                      </p:cBhvr>
                                      <p:to>
                                        <p:strVal val="visible"/>
                                      </p:to>
                                    </p:set>
                                    <p:anim calcmode="lin" valueType="num">
                                      <p:cBhvr>
                                        <p:cTn id="22" dur="1000" fill="hold"/>
                                        <p:tgtEl>
                                          <p:spTgt spid="165892"/>
                                        </p:tgtEl>
                                        <p:attrNameLst>
                                          <p:attrName>ppt_w</p:attrName>
                                        </p:attrNameLst>
                                      </p:cBhvr>
                                      <p:tavLst>
                                        <p:tav tm="0" fmla="#ppt_w*sin(2.5*pi*$)">
                                          <p:val>
                                            <p:fltVal val="0"/>
                                          </p:val>
                                        </p:tav>
                                        <p:tav tm="100000">
                                          <p:val>
                                            <p:fltVal val="1"/>
                                          </p:val>
                                        </p:tav>
                                      </p:tavLst>
                                    </p:anim>
                                    <p:anim calcmode="lin" valueType="num">
                                      <p:cBhvr>
                                        <p:cTn id="23" dur="1000" fill="hold"/>
                                        <p:tgtEl>
                                          <p:spTgt spid="165892"/>
                                        </p:tgtEl>
                                        <p:attrNameLst>
                                          <p:attrName>ppt_h</p:attrName>
                                        </p:attrNameLst>
                                      </p:cBhvr>
                                      <p:tavLst>
                                        <p:tav tm="0">
                                          <p:val>
                                            <p:strVal val="#ppt_h"/>
                                          </p:val>
                                        </p:tav>
                                        <p:tav tm="100000">
                                          <p:val>
                                            <p:strVal val="#ppt_h"/>
                                          </p:val>
                                        </p:tav>
                                      </p:tavLst>
                                    </p:anim>
                                  </p:childTnLst>
                                </p:cTn>
                              </p:par>
                            </p:childTnLst>
                          </p:cTn>
                        </p:par>
                        <p:par>
                          <p:cTn id="24" fill="hold">
                            <p:stCondLst>
                              <p:cond delay="6300"/>
                            </p:stCondLst>
                            <p:childTnLst>
                              <p:par>
                                <p:cTn id="25" presetID="3" presetClass="entr" presetSubtype="10" fill="hold" nodeType="afterEffect">
                                  <p:stCondLst>
                                    <p:cond delay="0"/>
                                  </p:stCondLst>
                                  <p:childTnLst>
                                    <p:set>
                                      <p:cBhvr>
                                        <p:cTn id="26" dur="1" fill="hold">
                                          <p:stCondLst>
                                            <p:cond delay="0"/>
                                          </p:stCondLst>
                                        </p:cTn>
                                        <p:tgtEl>
                                          <p:spTgt spid="165891"/>
                                        </p:tgtEl>
                                        <p:attrNameLst>
                                          <p:attrName>style.visibility</p:attrName>
                                        </p:attrNameLst>
                                      </p:cBhvr>
                                      <p:to>
                                        <p:strVal val="visible"/>
                                      </p:to>
                                    </p:set>
                                    <p:animEffect transition="in" filter="blinds(horizontal)">
                                      <p:cBhvr>
                                        <p:cTn id="27" dur="500"/>
                                        <p:tgtEl>
                                          <p:spTgt spid="165891"/>
                                        </p:tgtEl>
                                      </p:cBhvr>
                                    </p:animEffect>
                                  </p:childTnLst>
                                  <p:subTnLst>
                                    <p:audio>
                                      <p:cMediaNode>
                                        <p:cTn display="0" masterRel="sameClick">
                                          <p:stCondLst>
                                            <p:cond evt="begin" delay="0">
                                              <p:tn val="25"/>
                                            </p:cond>
                                          </p:stCondLst>
                                          <p:endCondLst>
                                            <p:cond evt="onStopAudio" delay="0">
                                              <p:tgtEl>
                                                <p:sldTgt/>
                                              </p:tgtEl>
                                            </p:cond>
                                          </p:endCondLst>
                                        </p:cTn>
                                        <p:tgtEl>
                                          <p:sndTgt r:embed="rId4" name="LASER.WAV"/>
                                        </p:tgtEl>
                                      </p:cMediaNode>
                                    </p:audio>
                                  </p:subTnLst>
                                </p:cTn>
                              </p:par>
                            </p:childTnLst>
                          </p:cTn>
                        </p:par>
                        <p:par>
                          <p:cTn id="28" fill="hold">
                            <p:stCondLst>
                              <p:cond delay="6800"/>
                            </p:stCondLst>
                            <p:childTnLst>
                              <p:par>
                                <p:cTn id="29" presetID="5" presetClass="entr" presetSubtype="10" fill="hold" nodeType="afterEffect">
                                  <p:stCondLst>
                                    <p:cond delay="0"/>
                                  </p:stCondLst>
                                  <p:childTnLst>
                                    <p:set>
                                      <p:cBhvr>
                                        <p:cTn id="30" dur="1" fill="hold">
                                          <p:stCondLst>
                                            <p:cond delay="0"/>
                                          </p:stCondLst>
                                        </p:cTn>
                                        <p:tgtEl>
                                          <p:spTgt spid="165893"/>
                                        </p:tgtEl>
                                        <p:attrNameLst>
                                          <p:attrName>style.visibility</p:attrName>
                                        </p:attrNameLst>
                                      </p:cBhvr>
                                      <p:to>
                                        <p:strVal val="visible"/>
                                      </p:to>
                                    </p:set>
                                    <p:animEffect transition="in" filter="checkerboard(across)">
                                      <p:cBhvr>
                                        <p:cTn id="31" dur="500"/>
                                        <p:tgtEl>
                                          <p:spTgt spid="165893"/>
                                        </p:tgtEl>
                                      </p:cBhvr>
                                    </p:animEffect>
                                  </p:childTnLst>
                                  <p:subTnLst>
                                    <p:audio>
                                      <p:cMediaNode>
                                        <p:cTn display="0" masterRel="sameClick">
                                          <p:stCondLst>
                                            <p:cond evt="begin" delay="0">
                                              <p:tn val="29"/>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0" grpId="0" build="p"/>
      <p:bldP spid="165892" grpId="0"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2428</TotalTime>
  <Words>2920</Words>
  <Application>Microsoft Office PowerPoint</Application>
  <PresentationFormat>On-screen Show (4:3)</PresentationFormat>
  <Paragraphs>423</Paragraphs>
  <Slides>93</Slides>
  <Notes>84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93</vt:i4>
      </vt:variant>
    </vt:vector>
  </HeadingPairs>
  <TitlesOfParts>
    <vt:vector size="96" baseType="lpstr">
      <vt:lpstr>Module</vt:lpstr>
      <vt:lpstr>Photo Editor 照片</vt:lpstr>
      <vt:lpstr>Clip</vt:lpstr>
      <vt:lpstr>Gestational trophoplastic disease GTD</vt:lpstr>
      <vt:lpstr>Gestational trophoplastic disease GTD</vt:lpstr>
      <vt:lpstr>Gestational trophoplastic disease GTD</vt:lpstr>
      <vt:lpstr>Gestational trophoplastic disease GTD</vt:lpstr>
      <vt:lpstr>Hydatidiform mole</vt:lpstr>
      <vt:lpstr>Hydatidiform mole</vt:lpstr>
      <vt:lpstr>Hydatidiform mole</vt:lpstr>
      <vt:lpstr>Hydatidiform mole</vt:lpstr>
      <vt:lpstr>complete moles</vt:lpstr>
      <vt:lpstr>Slide 10</vt:lpstr>
      <vt:lpstr>Partial moles</vt:lpstr>
      <vt:lpstr>Slide 12</vt:lpstr>
      <vt:lpstr>Partial moles</vt:lpstr>
      <vt:lpstr>partial moles</vt:lpstr>
      <vt:lpstr>Pathological features</vt:lpstr>
      <vt:lpstr>Pathological features</vt:lpstr>
      <vt:lpstr>Slide 17</vt:lpstr>
      <vt:lpstr>Slide 18</vt:lpstr>
      <vt:lpstr>Pathological features</vt:lpstr>
      <vt:lpstr>Pathological features</vt:lpstr>
      <vt:lpstr> Clinical features</vt:lpstr>
      <vt:lpstr>Pathological features</vt:lpstr>
      <vt:lpstr>Pathological features</vt:lpstr>
      <vt:lpstr>Pathological features</vt:lpstr>
      <vt:lpstr>theca lutein ovarian cyst</vt:lpstr>
      <vt:lpstr>Pathological features</vt:lpstr>
      <vt:lpstr>Pathological features</vt:lpstr>
      <vt:lpstr>Diagnosis of hydatidiform moles</vt:lpstr>
      <vt:lpstr>Pathological features</vt:lpstr>
      <vt:lpstr>Pathological features</vt:lpstr>
      <vt:lpstr>Slide 31</vt:lpstr>
      <vt:lpstr>Pathological features</vt:lpstr>
      <vt:lpstr>Prognosis</vt:lpstr>
      <vt:lpstr>Prognosis</vt:lpstr>
      <vt:lpstr>Management</vt:lpstr>
      <vt:lpstr>Mangement</vt:lpstr>
      <vt:lpstr>Mangement</vt:lpstr>
      <vt:lpstr>Mangement</vt:lpstr>
      <vt:lpstr>Mangement</vt:lpstr>
      <vt:lpstr>Mangement</vt:lpstr>
      <vt:lpstr>Mangement</vt:lpstr>
      <vt:lpstr>Mangement</vt:lpstr>
      <vt:lpstr>Evacuation of  partial mole</vt:lpstr>
      <vt:lpstr>Follow-up</vt:lpstr>
      <vt:lpstr>Follow-up</vt:lpstr>
      <vt:lpstr>Follow-up</vt:lpstr>
      <vt:lpstr>Follow-up</vt:lpstr>
      <vt:lpstr>Follow-up</vt:lpstr>
      <vt:lpstr>Follow-up</vt:lpstr>
      <vt:lpstr>Follow-up</vt:lpstr>
      <vt:lpstr>Malignant trophoblastic disease</vt:lpstr>
      <vt:lpstr>Malignant trophoblastic disease</vt:lpstr>
      <vt:lpstr>Invasive mole</vt:lpstr>
      <vt:lpstr>Invasive mole</vt:lpstr>
      <vt:lpstr>Choriocarcinoma</vt:lpstr>
      <vt:lpstr>Slide 56</vt:lpstr>
      <vt:lpstr>Epidemiology</vt:lpstr>
      <vt:lpstr>Epidemiology</vt:lpstr>
      <vt:lpstr>Epidemiology</vt:lpstr>
      <vt:lpstr>Epidemiology</vt:lpstr>
      <vt:lpstr>Pathological features</vt:lpstr>
      <vt:lpstr>Pathological features</vt:lpstr>
      <vt:lpstr>Pathological features</vt:lpstr>
      <vt:lpstr>Pathological features</vt:lpstr>
      <vt:lpstr>Spread</vt:lpstr>
      <vt:lpstr>Slide 66</vt:lpstr>
      <vt:lpstr>Spread</vt:lpstr>
      <vt:lpstr>Metastases </vt:lpstr>
      <vt:lpstr>Causes of death</vt:lpstr>
      <vt:lpstr>Clinical features</vt:lpstr>
      <vt:lpstr>Clinical features</vt:lpstr>
      <vt:lpstr>Clinical features</vt:lpstr>
      <vt:lpstr>Clinical features</vt:lpstr>
      <vt:lpstr>Clinical features</vt:lpstr>
      <vt:lpstr>Clinical features</vt:lpstr>
      <vt:lpstr>Clinical features</vt:lpstr>
      <vt:lpstr>Clinical features</vt:lpstr>
      <vt:lpstr>Treatment</vt:lpstr>
      <vt:lpstr>Treatment</vt:lpstr>
      <vt:lpstr>Active treatment</vt:lpstr>
      <vt:lpstr>Active treatment</vt:lpstr>
      <vt:lpstr>Active treatment</vt:lpstr>
      <vt:lpstr>Active treatment</vt:lpstr>
      <vt:lpstr>Active treatment</vt:lpstr>
      <vt:lpstr>Active treatment</vt:lpstr>
      <vt:lpstr>Active treatment</vt:lpstr>
      <vt:lpstr>Active treatment</vt:lpstr>
      <vt:lpstr>Follow-up</vt:lpstr>
      <vt:lpstr>Follow-up</vt:lpstr>
      <vt:lpstr>Follow-up</vt:lpstr>
      <vt:lpstr>Future pregnancy</vt:lpstr>
      <vt:lpstr>Future pregnancy</vt:lpstr>
      <vt:lpstr>Slide 93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Gestational Trophoblastic Disease</dc:title>
  <dc:creator>abdelrahman</dc:creator>
  <cp:lastModifiedBy>Dr Muhabat Saeid</cp:lastModifiedBy>
  <cp:revision>316</cp:revision>
  <dcterms:created xsi:type="dcterms:W3CDTF">2009-01-13T05:21:53Z</dcterms:created>
  <dcterms:modified xsi:type="dcterms:W3CDTF">2011-12-12T08:57:21Z</dcterms:modified>
</cp:coreProperties>
</file>