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wmv" ContentType="video/x-ms-wm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6"/>
  </p:notesMasterIdLst>
  <p:sldIdLst>
    <p:sldId id="256" r:id="rId3"/>
    <p:sldId id="257" r:id="rId4"/>
    <p:sldId id="258" r:id="rId5"/>
    <p:sldId id="263" r:id="rId6"/>
    <p:sldId id="270" r:id="rId7"/>
    <p:sldId id="272" r:id="rId8"/>
    <p:sldId id="273" r:id="rId9"/>
    <p:sldId id="275" r:id="rId10"/>
    <p:sldId id="268" r:id="rId11"/>
    <p:sldId id="276" r:id="rId12"/>
    <p:sldId id="266" r:id="rId13"/>
    <p:sldId id="267" r:id="rId14"/>
    <p:sldId id="27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43C"/>
    <a:srgbClr val="1611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3250" autoAdjust="0"/>
  </p:normalViewPr>
  <p:slideViewPr>
    <p:cSldViewPr showGuides="1">
      <p:cViewPr>
        <p:scale>
          <a:sx n="76" d="100"/>
          <a:sy n="76" d="100"/>
        </p:scale>
        <p:origin x="-1212" y="-72"/>
      </p:cViewPr>
      <p:guideLst>
        <p:guide orient="horz" pos="2160"/>
        <p:guide pos="2880"/>
        <p:guide pos="144"/>
        <p:guide pos="56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42019-BEDC-4FC0-B6B8-52CBD55ECC5D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B9DB9-B506-479E-AAA4-E9252F644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85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B9DB9-B506-479E-AAA4-E9252F6447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85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B9DB9-B506-479E-AAA4-E9252F6447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127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louds fly trough rain,loop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21250"/>
          <a:stretch/>
        </p:blipFill>
        <p:spPr>
          <a:xfrm>
            <a:off x="0" y="0"/>
            <a:ext cx="9144000" cy="4800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75"/>
          <a:stretch/>
        </p:blipFill>
        <p:spPr>
          <a:xfrm>
            <a:off x="2565711" y="685800"/>
            <a:ext cx="6578291" cy="5562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81001"/>
            <a:ext cx="8686800" cy="1470025"/>
          </a:xfrm>
        </p:spPr>
        <p:txBody>
          <a:bodyPr/>
          <a:lstStyle>
            <a:lvl1pPr algn="l">
              <a:defRPr b="1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657600"/>
            <a:ext cx="3886200" cy="2133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E481-4B2C-4238-8820-09C414DC9357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4E5-66D3-4A11-AD57-BF107E636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198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7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133600"/>
            <a:ext cx="8686800" cy="4191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E481-4B2C-4238-8820-09C414DC9357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4E5-66D3-4A11-AD57-BF107E636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6881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2165875"/>
            <a:ext cx="1905000" cy="4191000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752600"/>
            <a:ext cx="6629400" cy="45909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E481-4B2C-4238-8820-09C414DC9357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4E5-66D3-4A11-AD57-BF107E636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737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E481-4B2C-4238-8820-09C414DC9357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4E5-66D3-4A11-AD57-BF107E636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4045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4325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624139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E481-4B2C-4238-8820-09C414DC9357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4E5-66D3-4A11-AD57-BF107E636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5635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2057400"/>
            <a:ext cx="4267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4267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E481-4B2C-4238-8820-09C414DC9357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4E5-66D3-4A11-AD57-BF107E636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244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885949"/>
            <a:ext cx="42687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2525712"/>
            <a:ext cx="4268788" cy="37988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885949"/>
            <a:ext cx="42703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525712"/>
            <a:ext cx="4270375" cy="37988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E481-4B2C-4238-8820-09C414DC9357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4E5-66D3-4A11-AD57-BF107E636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7623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E481-4B2C-4238-8820-09C414DC9357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4E5-66D3-4A11-AD57-BF107E636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8801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E481-4B2C-4238-8820-09C414DC9357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4E5-66D3-4A11-AD57-BF107E636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1170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2" y="1981200"/>
            <a:ext cx="3236913" cy="1162051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81200"/>
            <a:ext cx="5340350" cy="4343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2" y="3143251"/>
            <a:ext cx="3236913" cy="3181351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E481-4B2C-4238-8820-09C414DC9357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4E5-66D3-4A11-AD57-BF107E636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745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645025"/>
            <a:ext cx="5486400" cy="566739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90600" y="457200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0600" y="5211763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2E481-4B2C-4238-8820-09C414DC9357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4E5-66D3-4A11-AD57-BF107E636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1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microsoft.com/office/2007/relationships/media" Target="../media/media1.wm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ideo" Target="../media/media1.wm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louds fly trough rain,loop.wmv">
            <a:hlinkClick r:id="" action="ppaction://media"/>
          </p:cNvPr>
          <p:cNvPicPr>
            <a:picLocks noChangeAspect="1"/>
          </p:cNvPicPr>
          <p:nvPr>
            <a:vide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 rotWithShape="1">
          <a:blip r:embed="rId15"/>
          <a:srcRect t="21250"/>
          <a:stretch/>
        </p:blipFill>
        <p:spPr>
          <a:xfrm>
            <a:off x="0" y="0"/>
            <a:ext cx="9144000" cy="4800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2E481-4B2C-4238-8820-09C414DC9357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4009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F24E5-66D3-4A11-AD57-BF107E63688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0" r="13139"/>
          <a:stretch/>
        </p:blipFill>
        <p:spPr>
          <a:xfrm>
            <a:off x="6553200" y="0"/>
            <a:ext cx="2590800" cy="220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64549"/>
            <a:ext cx="7010400" cy="1154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752600"/>
            <a:ext cx="86868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871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7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34753" y="457200"/>
            <a:ext cx="3109047" cy="2689226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cross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0" i="1" dirty="0" smtClean="0"/>
              <a:t>Brain Computer Interface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800" b="0" dirty="0" smtClean="0"/>
              <a:t> </a:t>
            </a:r>
            <a:endParaRPr lang="en-US" sz="72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343400"/>
            <a:ext cx="3886200" cy="2235200"/>
          </a:xfrm>
        </p:spPr>
        <p:txBody>
          <a:bodyPr>
            <a:normAutofit/>
            <a:scene3d>
              <a:camera prst="isometricOffAxis1Right">
                <a:rot lat="600000" lon="19800000" rev="0"/>
              </a:camera>
              <a:lightRig rig="threePt" dir="t"/>
            </a:scene3d>
          </a:bodyPr>
          <a:lstStyle/>
          <a:p>
            <a:pPr algn="ctr"/>
            <a:r>
              <a:rPr lang="en-US" sz="2000" dirty="0" err="1" smtClean="0">
                <a:effectLst/>
              </a:rPr>
              <a:t>Bikash</a:t>
            </a:r>
            <a:r>
              <a:rPr lang="en-US" sz="2000" dirty="0" smtClean="0">
                <a:effectLst/>
              </a:rPr>
              <a:t> Chandra </a:t>
            </a:r>
            <a:r>
              <a:rPr lang="en-US" sz="2000" dirty="0" err="1" smtClean="0">
                <a:effectLst/>
              </a:rPr>
              <a:t>Karmokar</a:t>
            </a:r>
            <a:endParaRPr lang="en-US" sz="2000" dirty="0" smtClean="0">
              <a:effectLst/>
            </a:endParaRPr>
          </a:p>
          <a:p>
            <a:pPr algn="ctr"/>
            <a:r>
              <a:rPr lang="en-US" sz="2000" dirty="0" smtClean="0">
                <a:effectLst/>
              </a:rPr>
              <a:t>Roll:0707019</a:t>
            </a:r>
          </a:p>
          <a:p>
            <a:pPr algn="ctr"/>
            <a:r>
              <a:rPr lang="en-US" sz="2000" dirty="0" smtClean="0">
                <a:effectLst/>
              </a:rPr>
              <a:t>KUET,CSE,2K7</a:t>
            </a:r>
            <a:endParaRPr lang="en-US" sz="2000" dirty="0" smtClean="0">
              <a:effectLst/>
            </a:endParaRPr>
          </a:p>
          <a:p>
            <a:endParaRPr lang="en-US" sz="2000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 rot="204861">
            <a:off x="6155178" y="3716918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20100000" lon="3000000" rev="0"/>
              </a:camera>
              <a:lightRig rig="threePt" dir="t"/>
            </a:scene3d>
          </a:bodyPr>
          <a:lstStyle/>
          <a:p>
            <a:r>
              <a:rPr lang="en-US" sz="4000" dirty="0" smtClean="0">
                <a:effectLst>
                  <a:innerShdw blurRad="114300">
                    <a:prstClr val="black"/>
                  </a:innerShdw>
                </a:effectLst>
              </a:rPr>
              <a:t>Reality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43400" y="37338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LeftDown">
                <a:rot lat="1080000" lon="2700000" rev="0"/>
              </a:camera>
              <a:lightRig rig="threePt" dir="t"/>
            </a:scene3d>
          </a:bodyPr>
          <a:lstStyle/>
          <a:p>
            <a:r>
              <a:rPr lang="en-US" sz="3200" b="1" dirty="0" smtClean="0"/>
              <a:t>Fiction to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733800"/>
            <a:ext cx="2590800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600000" lon="19800000" rev="0"/>
              </a:camera>
              <a:lightRig rig="threePt" dir="t"/>
            </a:scene3d>
            <a:sp3d prstMaterial="metal"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dobe Heiti Std R" pitchFamily="34" charset="-128"/>
                <a:ea typeface="Adobe Heiti Std R" pitchFamily="34" charset="-128"/>
              </a:rPr>
              <a:t>PRESENTED BY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0009283">
            <a:off x="5413381" y="2583148"/>
            <a:ext cx="283475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LeftDown">
                <a:rot lat="1080000" lon="2700000" rev="0"/>
              </a:camera>
              <a:lightRig rig="threePt" dir="t"/>
            </a:scene3d>
          </a:bodyPr>
          <a:lstStyle/>
          <a:p>
            <a:r>
              <a:rPr lang="en-US" sz="3200" b="1" dirty="0" smtClean="0"/>
              <a:t>From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17583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May be in future !!!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953000" y="4659868"/>
            <a:ext cx="4038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Harder concentration to </a:t>
            </a:r>
            <a:r>
              <a:rPr lang="en-US" sz="2800" dirty="0">
                <a:solidFill>
                  <a:schemeClr val="bg1"/>
                </a:solidFill>
              </a:rPr>
              <a:t>the fan </a:t>
            </a:r>
            <a:r>
              <a:rPr lang="en-US" sz="2800" dirty="0" smtClean="0">
                <a:solidFill>
                  <a:schemeClr val="bg1"/>
                </a:solidFill>
              </a:rPr>
              <a:t>to </a:t>
            </a:r>
            <a:r>
              <a:rPr lang="en-US" sz="2800" dirty="0">
                <a:solidFill>
                  <a:schemeClr val="bg1"/>
                </a:solidFill>
              </a:rPr>
              <a:t>blow </a:t>
            </a:r>
            <a:r>
              <a:rPr lang="en-US" sz="2800" dirty="0" smtClean="0">
                <a:solidFill>
                  <a:schemeClr val="bg1"/>
                </a:solidFill>
              </a:rPr>
              <a:t>for simulating the </a:t>
            </a:r>
            <a:r>
              <a:rPr lang="en-US" sz="2800" dirty="0">
                <a:solidFill>
                  <a:schemeClr val="bg1"/>
                </a:solidFill>
              </a:rPr>
              <a:t>ball to float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0" r="5379" b="12951"/>
          <a:stretch/>
        </p:blipFill>
        <p:spPr>
          <a:xfrm>
            <a:off x="4953000" y="1650445"/>
            <a:ext cx="3886200" cy="26929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0"/>
            <a:ext cx="3962400" cy="27548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4743271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Humans </a:t>
            </a:r>
            <a:r>
              <a:rPr lang="en-US" sz="2400" dirty="0">
                <a:solidFill>
                  <a:schemeClr val="bg1"/>
                </a:solidFill>
              </a:rPr>
              <a:t>dive into a virtual world by </a:t>
            </a:r>
            <a:r>
              <a:rPr lang="en-US" sz="2400" dirty="0" smtClean="0">
                <a:solidFill>
                  <a:schemeClr val="bg1"/>
                </a:solidFill>
              </a:rPr>
              <a:t>connecting </a:t>
            </a:r>
            <a:r>
              <a:rPr lang="en-US" sz="2400" dirty="0">
                <a:solidFill>
                  <a:schemeClr val="bg1"/>
                </a:solidFill>
              </a:rPr>
              <a:t>their brains directly to a compute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53200" y="3886200"/>
            <a:ext cx="1334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Star wars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7289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7010400" cy="1154652"/>
          </a:xfrm>
        </p:spPr>
        <p:txBody>
          <a:bodyPr>
            <a:normAutofit/>
          </a:bodyPr>
          <a:lstStyle/>
          <a:p>
            <a:r>
              <a:rPr lang="en-US" b="1" dirty="0"/>
              <a:t>BCI DRAWBACKS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362200"/>
            <a:ext cx="8382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u="sng" dirty="0">
                <a:solidFill>
                  <a:schemeClr val="bg1"/>
                </a:solidFill>
              </a:rPr>
              <a:t>THE DRAWBACKS OF BCI</a:t>
            </a:r>
            <a:r>
              <a:rPr lang="en-US" sz="2800" dirty="0">
                <a:solidFill>
                  <a:schemeClr val="bg1"/>
                </a:solidFill>
              </a:rPr>
              <a:t> :</a:t>
            </a:r>
          </a:p>
          <a:p>
            <a:pPr lvl="1"/>
            <a:endParaRPr lang="en-US" sz="2800" dirty="0" smtClean="0">
              <a:solidFill>
                <a:schemeClr val="bg1"/>
              </a:solidFill>
            </a:endParaRP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- THE </a:t>
            </a:r>
            <a:r>
              <a:rPr lang="en-US" sz="2800" dirty="0">
                <a:solidFill>
                  <a:schemeClr val="bg1"/>
                </a:solidFill>
              </a:rPr>
              <a:t>BRAIN IS INCREDIBLY COMPLEX,</a:t>
            </a:r>
          </a:p>
          <a:p>
            <a:pPr lvl="1"/>
            <a:endParaRPr lang="en-US" sz="2800" dirty="0">
              <a:solidFill>
                <a:schemeClr val="bg1"/>
              </a:solidFill>
            </a:endParaRP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- THE </a:t>
            </a:r>
            <a:r>
              <a:rPr lang="en-US" sz="2800" dirty="0">
                <a:solidFill>
                  <a:schemeClr val="bg1"/>
                </a:solidFill>
              </a:rPr>
              <a:t>SIGNAL IS WEAK &amp; PRONE TO INTERFENCE,</a:t>
            </a:r>
          </a:p>
          <a:p>
            <a:pPr lvl="1"/>
            <a:endParaRPr lang="en-US" sz="2800" dirty="0">
              <a:solidFill>
                <a:schemeClr val="bg1"/>
              </a:solidFill>
            </a:endParaRP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- THE </a:t>
            </a:r>
            <a:r>
              <a:rPr lang="en-US" sz="2800" dirty="0">
                <a:solidFill>
                  <a:schemeClr val="bg1"/>
                </a:solidFill>
              </a:rPr>
              <a:t>EQUIPMENTS IS LESS THAN PORTABLE,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634" t="11625" r="16297" b="14747"/>
          <a:stretch>
            <a:fillRect/>
          </a:stretch>
        </p:blipFill>
        <p:spPr bwMode="auto">
          <a:xfrm rot="1869938">
            <a:off x="5581879" y="788627"/>
            <a:ext cx="3842955" cy="427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75" y="2133600"/>
            <a:ext cx="2181225" cy="333080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7010400" cy="1154652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09801"/>
            <a:ext cx="4267200" cy="403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8798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INDEX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803400"/>
            <a:ext cx="8686800" cy="4064000"/>
          </a:xfrm>
        </p:spPr>
        <p:txBody>
          <a:bodyPr>
            <a:noAutofit/>
          </a:bodyPr>
          <a:lstStyle/>
          <a:p>
            <a:r>
              <a:rPr lang="en-US" sz="36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D</a:t>
            </a:r>
            <a:r>
              <a:rPr lang="en-US" sz="16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EFINITION</a:t>
            </a:r>
            <a:r>
              <a:rPr lang="en-US" sz="20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 </a:t>
            </a:r>
          </a:p>
          <a:p>
            <a:r>
              <a:rPr lang="en-US" sz="36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BCI</a:t>
            </a:r>
            <a:r>
              <a:rPr lang="en-US" sz="28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 </a:t>
            </a:r>
            <a:r>
              <a:rPr lang="en-US" sz="18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TYPES</a:t>
            </a:r>
            <a:endParaRPr lang="en-US" sz="20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itchFamily="18" charset="0"/>
            </a:endParaRPr>
          </a:p>
          <a:p>
            <a:r>
              <a:rPr lang="en-US" sz="36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H</a:t>
            </a:r>
            <a:r>
              <a:rPr lang="en-US" sz="18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OW BCI WORKS</a:t>
            </a:r>
            <a:endParaRPr lang="en-US" sz="20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itchFamily="18" charset="0"/>
            </a:endParaRPr>
          </a:p>
          <a:p>
            <a:r>
              <a:rPr lang="en-US" sz="36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I</a:t>
            </a:r>
            <a:r>
              <a:rPr lang="en-US" sz="18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mplant device</a:t>
            </a:r>
          </a:p>
          <a:p>
            <a:r>
              <a:rPr lang="en-US" sz="36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A</a:t>
            </a:r>
            <a:r>
              <a:rPr lang="en-US" sz="18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pplications</a:t>
            </a:r>
          </a:p>
          <a:p>
            <a:r>
              <a:rPr lang="en-US" sz="36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M</a:t>
            </a:r>
            <a:r>
              <a:rPr lang="en-US" sz="18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ay be in future</a:t>
            </a:r>
            <a:endParaRPr lang="en-US" sz="3600" spc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Bright" pitchFamily="18" charset="0"/>
            </a:endParaRPr>
          </a:p>
          <a:p>
            <a:r>
              <a:rPr lang="en-US" sz="36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BCI </a:t>
            </a:r>
            <a:r>
              <a:rPr lang="en-US" sz="18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Bright" pitchFamily="18" charset="0"/>
              </a:rPr>
              <a:t>DRAWBACKS</a:t>
            </a:r>
          </a:p>
          <a:p>
            <a:endParaRPr lang="en-US" sz="3600" dirty="0" smtClean="0"/>
          </a:p>
          <a:p>
            <a:pPr>
              <a:buNone/>
            </a:pPr>
            <a:r>
              <a:rPr lang="en-US" sz="1100" dirty="0" smtClean="0"/>
              <a:t>	</a:t>
            </a:r>
            <a:endParaRPr lang="en-US" sz="1800" dirty="0" smtClean="0"/>
          </a:p>
          <a:p>
            <a:endParaRPr lang="en-US" sz="1050" dirty="0" smtClean="0"/>
          </a:p>
          <a:p>
            <a:pPr lvl="1">
              <a:buNone/>
            </a:pPr>
            <a:endParaRPr lang="en-US" sz="1050" dirty="0" smtClean="0"/>
          </a:p>
          <a:p>
            <a:pPr lvl="1">
              <a:buNone/>
            </a:pPr>
            <a:endParaRPr lang="en-US" sz="1050" dirty="0" smtClean="0"/>
          </a:p>
          <a:p>
            <a:pPr lvl="1">
              <a:buNone/>
            </a:pPr>
            <a:endParaRPr lang="en-US" sz="1050" dirty="0" smtClean="0"/>
          </a:p>
          <a:p>
            <a:pPr lvl="1">
              <a:buNone/>
            </a:pP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19261892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Palatino Linotype" pitchFamily="18" charset="0"/>
              </a:rPr>
              <a:t>What is it?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" y="2011501"/>
            <a:ext cx="4572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--- A collaboration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in   which a </a:t>
            </a:r>
            <a:r>
              <a:rPr lang="en-US" sz="4000" dirty="0">
                <a:solidFill>
                  <a:schemeClr val="bg1"/>
                </a:solidFill>
              </a:rPr>
              <a:t>brain </a:t>
            </a:r>
            <a:r>
              <a:rPr lang="en-US" sz="4000" dirty="0" smtClean="0">
                <a:solidFill>
                  <a:schemeClr val="bg1"/>
                </a:solidFill>
              </a:rPr>
              <a:t>accepts </a:t>
            </a:r>
            <a:r>
              <a:rPr lang="en-US" sz="4000" dirty="0">
                <a:solidFill>
                  <a:schemeClr val="bg1"/>
                </a:solidFill>
              </a:rPr>
              <a:t>and </a:t>
            </a:r>
            <a:r>
              <a:rPr lang="en-US" sz="4000" dirty="0" smtClean="0">
                <a:solidFill>
                  <a:schemeClr val="bg1"/>
                </a:solidFill>
              </a:rPr>
              <a:t>controls </a:t>
            </a:r>
            <a:r>
              <a:rPr lang="en-US" sz="4000" dirty="0">
                <a:solidFill>
                  <a:schemeClr val="bg1"/>
                </a:solidFill>
              </a:rPr>
              <a:t>a </a:t>
            </a:r>
            <a:r>
              <a:rPr lang="en-US" sz="4000" dirty="0" smtClean="0">
                <a:solidFill>
                  <a:schemeClr val="bg1"/>
                </a:solidFill>
              </a:rPr>
              <a:t>mechanical </a:t>
            </a:r>
            <a:endParaRPr lang="en-US" sz="4000" dirty="0">
              <a:solidFill>
                <a:schemeClr val="bg1"/>
              </a:solidFill>
            </a:endParaRPr>
          </a:p>
          <a:p>
            <a:r>
              <a:rPr lang="en-US" sz="4000" dirty="0" smtClean="0">
                <a:solidFill>
                  <a:schemeClr val="bg1"/>
                </a:solidFill>
              </a:rPr>
              <a:t>device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6" name="Picture 4" descr="image00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81200"/>
            <a:ext cx="4495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thoughtlock1_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114800"/>
            <a:ext cx="4495800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BCI 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9067800" cy="2514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7200" u="sng" dirty="0"/>
              <a:t>Invasive </a:t>
            </a:r>
            <a:r>
              <a:rPr lang="en-US" sz="6000" u="sng" dirty="0" smtClean="0"/>
              <a:t>BCI:</a:t>
            </a: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implant </a:t>
            </a:r>
            <a:r>
              <a:rPr lang="en-US" sz="4000" dirty="0"/>
              <a:t>electrodes directly onto a </a:t>
            </a:r>
            <a:r>
              <a:rPr lang="en-US" sz="4000" dirty="0" smtClean="0"/>
              <a:t>patient’s brain.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" y="3687901"/>
            <a:ext cx="8688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u="sng" dirty="0" smtClean="0">
                <a:solidFill>
                  <a:schemeClr val="bg1"/>
                </a:solidFill>
              </a:rPr>
              <a:t>Non-Invasive: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implant medical scanning </a:t>
            </a:r>
            <a:r>
              <a:rPr lang="en-US" sz="4000" dirty="0">
                <a:solidFill>
                  <a:schemeClr val="bg1"/>
                </a:solidFill>
              </a:rPr>
              <a:t>devices </a:t>
            </a:r>
            <a:r>
              <a:rPr lang="en-US" sz="4000" dirty="0" smtClean="0">
                <a:solidFill>
                  <a:schemeClr val="bg1"/>
                </a:solidFill>
              </a:rPr>
              <a:t>to read </a:t>
            </a:r>
            <a:r>
              <a:rPr lang="en-US" sz="4000" dirty="0">
                <a:solidFill>
                  <a:schemeClr val="bg1"/>
                </a:solidFill>
              </a:rPr>
              <a:t>brain signals.</a:t>
            </a:r>
            <a:r>
              <a:rPr lang="en-US" sz="6000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6400800" cy="1154652"/>
          </a:xfrm>
        </p:spPr>
        <p:txBody>
          <a:bodyPr>
            <a:normAutofit/>
          </a:bodyPr>
          <a:lstStyle/>
          <a:p>
            <a:r>
              <a:rPr lang="en-US" dirty="0" smtClean="0"/>
              <a:t>How BCI Works?</a:t>
            </a:r>
            <a:endParaRPr lang="en-US" dirty="0"/>
          </a:p>
        </p:txBody>
      </p:sp>
      <p:pic>
        <p:nvPicPr>
          <p:cNvPr id="6" name="Picture 6" descr="brain-computer-interface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067939"/>
            <a:ext cx="6324600" cy="410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10186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7010400" cy="1154652"/>
          </a:xfrm>
        </p:spPr>
        <p:txBody>
          <a:bodyPr>
            <a:normAutofit/>
          </a:bodyPr>
          <a:lstStyle/>
          <a:p>
            <a:r>
              <a:rPr lang="en-US" dirty="0"/>
              <a:t>How BCI Works?</a:t>
            </a:r>
            <a:endParaRPr lang="en-US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524000"/>
            <a:ext cx="4173336" cy="510992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8600" y="1800285"/>
            <a:ext cx="4038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 smtClean="0">
                <a:solidFill>
                  <a:schemeClr val="bg1"/>
                </a:solidFill>
              </a:rPr>
              <a:t>BASIC COMPONENTS:</a:t>
            </a:r>
          </a:p>
          <a:p>
            <a:endParaRPr lang="en-US" sz="2400" u="sng" dirty="0" smtClean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Implant device</a:t>
            </a: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Signal </a:t>
            </a:r>
            <a:r>
              <a:rPr lang="en-US" sz="2400" dirty="0">
                <a:solidFill>
                  <a:schemeClr val="bg1"/>
                </a:solidFill>
              </a:rPr>
              <a:t>recording </a:t>
            </a:r>
            <a:r>
              <a:rPr lang="en-US" sz="2400" dirty="0" smtClean="0">
                <a:solidFill>
                  <a:schemeClr val="bg1"/>
                </a:solidFill>
              </a:rPr>
              <a:t>  and </a:t>
            </a:r>
            <a:r>
              <a:rPr lang="en-US" sz="2400" dirty="0">
                <a:solidFill>
                  <a:schemeClr val="bg1"/>
                </a:solidFill>
              </a:rPr>
              <a:t>processing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External </a:t>
            </a:r>
            <a:r>
              <a:rPr lang="en-US" sz="2400" dirty="0">
                <a:solidFill>
                  <a:schemeClr val="bg1"/>
                </a:solidFill>
              </a:rPr>
              <a:t>device </a:t>
            </a:r>
            <a:r>
              <a:rPr lang="en-US" sz="2400" dirty="0" smtClean="0">
                <a:solidFill>
                  <a:schemeClr val="bg1"/>
                </a:solidFill>
              </a:rPr>
              <a:t>used for control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F</a:t>
            </a:r>
            <a:r>
              <a:rPr lang="en-US" sz="2400" dirty="0" smtClean="0">
                <a:solidFill>
                  <a:schemeClr val="bg1"/>
                </a:solidFill>
              </a:rPr>
              <a:t>eedback </a:t>
            </a:r>
            <a:r>
              <a:rPr lang="en-US" sz="2400" dirty="0">
                <a:solidFill>
                  <a:schemeClr val="bg1"/>
                </a:solidFill>
              </a:rPr>
              <a:t>section to </a:t>
            </a: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>
                <a:solidFill>
                  <a:schemeClr val="bg1"/>
                </a:solidFill>
              </a:rPr>
              <a:t>subject</a:t>
            </a:r>
          </a:p>
        </p:txBody>
      </p:sp>
    </p:spTree>
    <p:extLst>
      <p:ext uri="{BB962C8B-B14F-4D97-AF65-F5344CB8AC3E}">
        <p14:creationId xmlns:p14="http://schemas.microsoft.com/office/powerpoint/2010/main" val="110938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7010400" cy="115465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Implant device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828800"/>
            <a:ext cx="3376049" cy="26384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72351" y="4724400"/>
            <a:ext cx="3985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An array of microelectrodes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9889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Applications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37" y="1828800"/>
            <a:ext cx="752287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735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5867400" cy="1154652"/>
          </a:xfrm>
        </p:spPr>
        <p:txBody>
          <a:bodyPr>
            <a:normAutofit/>
          </a:bodyPr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62175" y="6024724"/>
            <a:ext cx="2028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MindFlex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408" y="1681324"/>
            <a:ext cx="2310384" cy="16760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6400" y="3433924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Emotiv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EPOC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399" y="1676400"/>
            <a:ext cx="2514599" cy="16813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15000" y="3369392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NeuroSky</a:t>
            </a:r>
            <a:r>
              <a:rPr lang="en-US" dirty="0" smtClean="0">
                <a:solidFill>
                  <a:schemeClr val="bg1"/>
                </a:solidFill>
              </a:rPr>
              <a:t> Mindset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941369"/>
            <a:ext cx="2221992" cy="20313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847098"/>
            <a:ext cx="2508337" cy="21256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86399" y="6019800"/>
            <a:ext cx="2819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Brain Driver using EPOC BCI</a:t>
            </a:r>
          </a:p>
        </p:txBody>
      </p:sp>
    </p:spTree>
    <p:extLst>
      <p:ext uri="{BB962C8B-B14F-4D97-AF65-F5344CB8AC3E}">
        <p14:creationId xmlns:p14="http://schemas.microsoft.com/office/powerpoint/2010/main" val="2161040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88135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6FAB62E-0946-4694-9CA1-09C934573D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1885</TotalTime>
  <Words>184</Words>
  <Application>Microsoft Office PowerPoint</Application>
  <PresentationFormat>On-screen Show (4:3)</PresentationFormat>
  <Paragraphs>63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TS101881356</vt:lpstr>
      <vt:lpstr>Brain Computer Interface  </vt:lpstr>
      <vt:lpstr>INDEX</vt:lpstr>
      <vt:lpstr>What is it?</vt:lpstr>
      <vt:lpstr>BCI  Types</vt:lpstr>
      <vt:lpstr>How BCI Works?</vt:lpstr>
      <vt:lpstr>How BCI Works?</vt:lpstr>
      <vt:lpstr>Implant device</vt:lpstr>
      <vt:lpstr>Applications</vt:lpstr>
      <vt:lpstr>Applications</vt:lpstr>
      <vt:lpstr>May be in future !!!</vt:lpstr>
      <vt:lpstr>BCI DRAWBACKS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</dc:title>
  <dc:creator>DJ</dc:creator>
  <cp:lastModifiedBy>bikash</cp:lastModifiedBy>
  <cp:revision>112</cp:revision>
  <dcterms:created xsi:type="dcterms:W3CDTF">2006-04-06T12:30:01Z</dcterms:created>
  <dcterms:modified xsi:type="dcterms:W3CDTF">2011-10-16T09:15:29Z</dcterms:modified>
  <cp:category>2010 business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TC101881356</vt:lpwstr>
  </property>
</Properties>
</file>