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753" r:id="rId1"/>
  </p:sld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9" d="100"/>
          <a:sy n="89" d="100"/>
        </p:scale>
        <p:origin x="466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0693" y="1769540"/>
            <a:ext cx="9440034" cy="1828801"/>
          </a:xfrm>
        </p:spPr>
        <p:txBody>
          <a:bodyPr anchor="b">
            <a:normAutofit/>
          </a:bodyPr>
          <a:lstStyle>
            <a:lvl1pPr algn="ct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0693" y="3598339"/>
            <a:ext cx="9440034" cy="1049867"/>
          </a:xfrm>
        </p:spPr>
        <p:txBody>
          <a:bodyPr anchor="t"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56539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Slate-V2-HD-pano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3883" y="547807"/>
            <a:ext cx="10141799" cy="381680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806" y="4565255"/>
            <a:ext cx="10355326" cy="543472"/>
          </a:xfrm>
        </p:spPr>
        <p:txBody>
          <a:bodyPr anchor="b">
            <a:normAutofit/>
          </a:bodyPr>
          <a:lstStyle>
            <a:lvl1pPr algn="ctr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69349" y="695009"/>
            <a:ext cx="9845346" cy="3525671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5108728"/>
            <a:ext cx="10353762" cy="682472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30060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8437"/>
            <a:ext cx="10353762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295180"/>
            <a:ext cx="10353763" cy="1501826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5324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600"/>
            <a:ext cx="9302752" cy="299290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610032"/>
            <a:ext cx="8752299" cy="532749"/>
          </a:xfrm>
        </p:spPr>
        <p:txBody>
          <a:bodyPr anchor="t">
            <a:normAutofit/>
          </a:bodyPr>
          <a:lstStyle>
            <a:lvl1pPr marL="0" indent="0" algn="r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4" y="4304353"/>
            <a:ext cx="10353763" cy="1489496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990600" y="88479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10504716" y="292825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9359341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4" y="2126942"/>
            <a:ext cx="10353763" cy="25118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84" y="4650556"/>
            <a:ext cx="1035219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04874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913795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91379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6711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441435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572" y="1885950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966572" y="2571750"/>
            <a:ext cx="3300984" cy="3219450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74128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7962" y="1818214"/>
            <a:ext cx="3339972" cy="1847851"/>
          </a:xfrm>
          <a:prstGeom prst="rect">
            <a:avLst/>
          </a:prstGeom>
        </p:spPr>
      </p:pic>
      <p:pic>
        <p:nvPicPr>
          <p:cNvPr id="36" name="Picture 35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3800" y="1818214"/>
            <a:ext cx="3339972" cy="1847851"/>
          </a:xfrm>
          <a:prstGeom prst="rect">
            <a:avLst/>
          </a:prstGeom>
        </p:spPr>
      </p:pic>
      <p:pic>
        <p:nvPicPr>
          <p:cNvPr id="37" name="Picture 36" descr="Slate-V2-HD-3col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051" y="1818214"/>
            <a:ext cx="3339972" cy="1847851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913794" y="609600"/>
            <a:ext cx="10353763" cy="9704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913795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018102" y="1938918"/>
            <a:ext cx="3092368" cy="160295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913795" y="4480368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42788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45743" y="1939094"/>
            <a:ext cx="3092368" cy="160816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41435" y="4480367"/>
            <a:ext cx="3300984" cy="1310833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66697" y="3904106"/>
            <a:ext cx="3300984" cy="576262"/>
          </a:xfrm>
        </p:spPr>
        <p:txBody>
          <a:bodyPr anchor="b"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075698" y="1934432"/>
            <a:ext cx="3092368" cy="1607294"/>
          </a:xfrm>
          <a:prstGeom prst="roundRect">
            <a:avLst>
              <a:gd name="adj" fmla="val 1858"/>
            </a:avLst>
          </a:prstGeo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66572" y="4480365"/>
            <a:ext cx="3300984" cy="131083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31240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129475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983068" y="609599"/>
            <a:ext cx="2284487" cy="518160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3796" y="609599"/>
            <a:ext cx="7916872" cy="5181601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9043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853173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95401" y="1761067"/>
            <a:ext cx="9590550" cy="1828813"/>
          </a:xfrm>
        </p:spPr>
        <p:txBody>
          <a:bodyPr anchor="b"/>
          <a:lstStyle>
            <a:lvl1pPr algn="ctr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1" y="3589879"/>
            <a:ext cx="9590550" cy="1507054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51253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3795" y="1732449"/>
            <a:ext cx="5060497" cy="405875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2892" y="1732449"/>
            <a:ext cx="5064665" cy="4058751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7285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9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795" y="1734506"/>
            <a:ext cx="5089072" cy="4148769"/>
          </a:xfrm>
          <a:prstGeom prst="rect">
            <a:avLst/>
          </a:prstGeom>
        </p:spPr>
      </p:pic>
      <p:pic>
        <p:nvPicPr>
          <p:cNvPr id="21" name="Picture 20" descr="Slate-V2-HD-comp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8485" y="1734506"/>
            <a:ext cx="5089072" cy="414876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5872" y="1835254"/>
            <a:ext cx="4876344" cy="544884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5872" y="2380137"/>
            <a:ext cx="4876344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94967" y="1835254"/>
            <a:ext cx="4895330" cy="544883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94967" y="2380137"/>
            <a:ext cx="4895330" cy="3411063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9519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00621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991400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3706889" cy="182191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55633" y="609600"/>
            <a:ext cx="6411924" cy="518160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1518"/>
            <a:ext cx="3706889" cy="3359681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91965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1" descr="Slate-V2-HD-vertPhotoInset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3665" y="609600"/>
            <a:ext cx="3584166" cy="52048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3795" y="609923"/>
            <a:ext cx="5934949" cy="1829338"/>
          </a:xfrm>
        </p:spPr>
        <p:txBody>
          <a:bodyPr anchor="b">
            <a:noAutofit/>
          </a:bodyPr>
          <a:lstStyle>
            <a:lvl1pPr algn="ctr"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42551" y="763702"/>
            <a:ext cx="3275751" cy="4912822"/>
          </a:xfrm>
          <a:effectLst>
            <a:outerShdw blurRad="38100" dist="25400" dir="4440000">
              <a:srgbClr val="000000">
                <a:alpha val="36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3795" y="2439261"/>
            <a:ext cx="5934949" cy="3376134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t>1/23/2023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6862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13795" y="609600"/>
            <a:ext cx="10353762" cy="97045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3795" y="1732449"/>
            <a:ext cx="10353762" cy="4058751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678736" y="588327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48A87A34-81AB-432B-8DAE-1953F412C126}" type="datetimeFigureOut">
              <a:rPr lang="en-US" smtClean="0"/>
              <a:pPr/>
              <a:t>1/23/2023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3795" y="5883275"/>
            <a:ext cx="66728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1" y="5883275"/>
            <a:ext cx="75354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lumMod val="95000"/>
                  </a:schemeClr>
                </a:solidFill>
                <a:effectLst>
                  <a:outerShdw blurRad="50800" dist="38100" dir="2700000" algn="tl" rotWithShape="0">
                    <a:schemeClr val="bg1">
                      <a:alpha val="43000"/>
                    </a:schemeClr>
                  </a:outerShdw>
                </a:effectLst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9206322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20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1pPr>
      <a:lvl2pPr marL="72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8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2pPr>
      <a:lvl3pPr marL="102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6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3pPr>
      <a:lvl4pPr marL="1386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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4pPr>
      <a:lvl5pPr marL="1674000" indent="-2160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5pPr>
      <a:lvl6pPr marL="20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6pPr>
      <a:lvl7pPr marL="240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7pPr>
      <a:lvl8pPr marL="278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8pPr>
      <a:lvl9pPr marL="310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2"/>
        </a:buClr>
        <a:buSzPct val="70000"/>
        <a:buFont typeface="Wingdings 2" charset="2"/>
        <a:buChar char=""/>
        <a:defRPr sz="1400" kern="1200">
          <a:ln>
            <a:solidFill>
              <a:schemeClr val="bg1">
                <a:lumMod val="75000"/>
                <a:lumOff val="25000"/>
                <a:alpha val="10000"/>
              </a:schemeClr>
            </a:solidFill>
          </a:ln>
          <a:solidFill>
            <a:schemeClr val="tx2"/>
          </a:solidFill>
          <a:effectLst>
            <a:outerShdw blurRad="9525" dist="25400" dir="14640000" algn="tl" rotWithShape="0">
              <a:schemeClr val="bg1">
                <a:alpha val="30000"/>
              </a:scheme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English Grammar course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</a:t>
            </a:r>
            <a:r>
              <a:rPr lang="en-US" dirty="0" err="1" smtClean="0"/>
              <a:t>Sain</a:t>
            </a:r>
            <a:r>
              <a:rPr lang="en-US" dirty="0" smtClean="0"/>
              <a:t> Azeem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8499973" y="155595"/>
            <a:ext cx="1646767" cy="3640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By:SainAzeem</a:t>
            </a:r>
            <a:endParaRPr lang="en-US" sz="1600" dirty="0"/>
          </a:p>
        </p:txBody>
      </p:sp>
      <p:sp>
        <p:nvSpPr>
          <p:cNvPr id="5" name="Oval 4"/>
          <p:cNvSpPr/>
          <p:nvPr/>
        </p:nvSpPr>
        <p:spPr>
          <a:xfrm>
            <a:off x="10214472" y="79396"/>
            <a:ext cx="474135" cy="4572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756339" y="79396"/>
            <a:ext cx="474135" cy="4572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688607" y="3886681"/>
            <a:ext cx="1319041" cy="431320"/>
          </a:xfrm>
          <a:prstGeom prst="rect">
            <a:avLst/>
          </a:prstGeom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>
                <a:latin typeface="Berlin Sans FB Demi" panose="020E0802020502020306" pitchFamily="34" charset="0"/>
              </a:rPr>
              <a:t>Part: 1</a:t>
            </a:r>
            <a:endParaRPr lang="en-US" sz="2400" dirty="0">
              <a:latin typeface="Berlin Sans FB Demi" panose="020E0802020502020306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03889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539" y="1242203"/>
            <a:ext cx="6137057" cy="60062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What is </a:t>
            </a:r>
            <a:r>
              <a:rPr lang="en-US" sz="3200" b="1" dirty="0">
                <a:solidFill>
                  <a:srgbClr val="FF0000"/>
                </a:solidFill>
              </a:rPr>
              <a:t>G</a:t>
            </a:r>
            <a:r>
              <a:rPr lang="en-US" sz="3200" b="1" dirty="0" smtClean="0">
                <a:solidFill>
                  <a:srgbClr val="FF0000"/>
                </a:solidFill>
              </a:rPr>
              <a:t>rammar</a:t>
            </a:r>
            <a:r>
              <a:rPr lang="en-US" sz="3200" b="1" dirty="0" smtClean="0"/>
              <a:t>?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7539" y="2243348"/>
            <a:ext cx="9448800" cy="685800"/>
          </a:xfrm>
        </p:spPr>
        <p:txBody>
          <a:bodyPr>
            <a:noAutofit/>
          </a:bodyPr>
          <a:lstStyle/>
          <a:p>
            <a:r>
              <a:rPr lang="en-US" sz="2400" b="1" dirty="0" smtClean="0"/>
              <a:t>In Simple Words: Grammar is rules and regulations of any language…</a:t>
            </a:r>
            <a:endParaRPr lang="en-US" sz="2400" b="1" dirty="0"/>
          </a:p>
        </p:txBody>
      </p:sp>
      <p:sp>
        <p:nvSpPr>
          <p:cNvPr id="4" name="Rectangle 3"/>
          <p:cNvSpPr/>
          <p:nvPr/>
        </p:nvSpPr>
        <p:spPr>
          <a:xfrm>
            <a:off x="8499973" y="155595"/>
            <a:ext cx="1646767" cy="3640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By:SainAzeem</a:t>
            </a:r>
            <a:endParaRPr lang="en-US" sz="1600" dirty="0"/>
          </a:p>
        </p:txBody>
      </p:sp>
      <p:sp>
        <p:nvSpPr>
          <p:cNvPr id="5" name="Oval 4"/>
          <p:cNvSpPr/>
          <p:nvPr/>
        </p:nvSpPr>
        <p:spPr>
          <a:xfrm>
            <a:off x="10214472" y="79396"/>
            <a:ext cx="474135" cy="4572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756339" y="79396"/>
            <a:ext cx="474135" cy="4572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239807" y="3147631"/>
            <a:ext cx="9448800" cy="6858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b="1" dirty="0" smtClean="0"/>
              <a:t>Example: writing part of speech </a:t>
            </a:r>
            <a:r>
              <a:rPr lang="en-US" sz="2400" b="1" dirty="0" smtClean="0"/>
              <a:t>where</a:t>
            </a:r>
            <a:r>
              <a:rPr lang="en-US" b="1" dirty="0" smtClean="0"/>
              <a:t> it must be used in sentence </a:t>
            </a:r>
            <a:endParaRPr lang="en-US" b="1" dirty="0"/>
          </a:p>
        </p:txBody>
      </p:sp>
      <p:sp>
        <p:nvSpPr>
          <p:cNvPr id="9" name="Subtitle 2"/>
          <p:cNvSpPr txBox="1">
            <a:spLocks/>
          </p:cNvSpPr>
          <p:nvPr/>
        </p:nvSpPr>
        <p:spPr>
          <a:xfrm>
            <a:off x="1307539" y="3966660"/>
            <a:ext cx="9448800" cy="6858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For example: </a:t>
            </a:r>
            <a:r>
              <a:rPr lang="en-US" sz="2400" b="1" dirty="0" smtClean="0">
                <a:solidFill>
                  <a:srgbClr val="FFFF00"/>
                </a:solidFill>
              </a:rPr>
              <a:t>I am recording video lectures.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4890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539" y="1242203"/>
            <a:ext cx="6137057" cy="600628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What is </a:t>
            </a:r>
            <a:r>
              <a:rPr lang="en-US" sz="3200" b="1" dirty="0" smtClean="0">
                <a:solidFill>
                  <a:srgbClr val="FF0000"/>
                </a:solidFill>
              </a:rPr>
              <a:t>Letter</a:t>
            </a:r>
            <a:r>
              <a:rPr lang="en-US" sz="3200" b="1" dirty="0" smtClean="0"/>
              <a:t>?</a:t>
            </a:r>
            <a:endParaRPr lang="en-US" sz="3200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7539" y="2243348"/>
            <a:ext cx="9448800" cy="685800"/>
          </a:xfrm>
        </p:spPr>
        <p:txBody>
          <a:bodyPr>
            <a:normAutofit/>
          </a:bodyPr>
          <a:lstStyle/>
          <a:p>
            <a:r>
              <a:rPr lang="en-US" sz="2800" b="1" dirty="0"/>
              <a:t>A word is a single unit of language. </a:t>
            </a:r>
            <a:r>
              <a:rPr lang="en-US" sz="2800" b="1" dirty="0" smtClean="0"/>
              <a:t>.…</a:t>
            </a:r>
            <a:endParaRPr lang="en-US" sz="2800" b="1" dirty="0"/>
          </a:p>
        </p:txBody>
      </p:sp>
      <p:sp>
        <p:nvSpPr>
          <p:cNvPr id="4" name="Rectangle 3"/>
          <p:cNvSpPr/>
          <p:nvPr/>
        </p:nvSpPr>
        <p:spPr>
          <a:xfrm>
            <a:off x="8499973" y="155595"/>
            <a:ext cx="1646767" cy="3640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By:SainAzeem</a:t>
            </a:r>
            <a:endParaRPr lang="en-US" sz="1600" dirty="0"/>
          </a:p>
        </p:txBody>
      </p:sp>
      <p:sp>
        <p:nvSpPr>
          <p:cNvPr id="5" name="Oval 4"/>
          <p:cNvSpPr/>
          <p:nvPr/>
        </p:nvSpPr>
        <p:spPr>
          <a:xfrm>
            <a:off x="10214472" y="79396"/>
            <a:ext cx="474135" cy="4572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756339" y="79396"/>
            <a:ext cx="474135" cy="4572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ubtitle 2"/>
          <p:cNvSpPr txBox="1">
            <a:spLocks/>
          </p:cNvSpPr>
          <p:nvPr/>
        </p:nvSpPr>
        <p:spPr>
          <a:xfrm>
            <a:off x="1239807" y="3536138"/>
            <a:ext cx="9448800" cy="6858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For example: </a:t>
            </a:r>
            <a:r>
              <a:rPr lang="en-US" sz="2400" b="1" dirty="0" err="1" smtClean="0">
                <a:solidFill>
                  <a:srgbClr val="FFFF00"/>
                </a:solidFill>
              </a:rPr>
              <a:t>A,b,c</a:t>
            </a:r>
            <a:r>
              <a:rPr lang="en-US" sz="2400" b="1" dirty="0" smtClean="0">
                <a:solidFill>
                  <a:srgbClr val="FFFF00"/>
                </a:solidFill>
              </a:rPr>
              <a:t>… 1,2,3… </a:t>
            </a:r>
            <a:r>
              <a:rPr lang="fa-IR" sz="2400" b="1" dirty="0" smtClean="0">
                <a:solidFill>
                  <a:srgbClr val="FFFF00"/>
                </a:solidFill>
              </a:rPr>
              <a:t>ا،ب،ت...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5779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539" y="1242203"/>
            <a:ext cx="6137057" cy="600628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+mn-lt"/>
              </a:rPr>
              <a:t>What is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Words</a:t>
            </a:r>
            <a:r>
              <a:rPr lang="en-US" sz="3200" b="1" dirty="0" smtClean="0">
                <a:latin typeface="+mn-lt"/>
              </a:rPr>
              <a:t>?</a:t>
            </a:r>
            <a:endParaRPr lang="en-US" sz="32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7539" y="2243348"/>
            <a:ext cx="9448800" cy="685800"/>
          </a:xfrm>
        </p:spPr>
        <p:txBody>
          <a:bodyPr>
            <a:noAutofit/>
          </a:bodyPr>
          <a:lstStyle/>
          <a:p>
            <a:r>
              <a:rPr lang="en-US" sz="2800" b="1" dirty="0"/>
              <a:t>A</a:t>
            </a:r>
            <a:r>
              <a:rPr lang="en-US" sz="2800" b="1" dirty="0" smtClean="0"/>
              <a:t> </a:t>
            </a:r>
            <a:r>
              <a:rPr lang="en-US" sz="2800" b="1" dirty="0"/>
              <a:t>symbol usually written or printed representing a speech sound and constituting a unit of an alphabet</a:t>
            </a:r>
            <a:r>
              <a:rPr lang="en-US" sz="2800" dirty="0"/>
              <a:t>.</a:t>
            </a:r>
            <a:r>
              <a:rPr lang="en-US" sz="2800" dirty="0" smtClean="0"/>
              <a:t>…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8499973" y="155595"/>
            <a:ext cx="1646767" cy="3640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By:SainAzeem</a:t>
            </a:r>
            <a:endParaRPr lang="en-US" sz="1600" dirty="0"/>
          </a:p>
        </p:txBody>
      </p:sp>
      <p:sp>
        <p:nvSpPr>
          <p:cNvPr id="5" name="Oval 4"/>
          <p:cNvSpPr/>
          <p:nvPr/>
        </p:nvSpPr>
        <p:spPr>
          <a:xfrm>
            <a:off x="10214472" y="79396"/>
            <a:ext cx="474135" cy="4572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756339" y="79396"/>
            <a:ext cx="474135" cy="4572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07539" y="3950100"/>
            <a:ext cx="9448800" cy="6858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For example: </a:t>
            </a:r>
            <a:r>
              <a:rPr lang="en-US" sz="2400" b="1" dirty="0" smtClean="0">
                <a:solidFill>
                  <a:srgbClr val="FFFF00"/>
                </a:solidFill>
              </a:rPr>
              <a:t>Apple, boys, cat… </a:t>
            </a:r>
            <a:r>
              <a:rPr lang="en-US" sz="2400" b="1" dirty="0">
                <a:solidFill>
                  <a:srgbClr val="FFFF00"/>
                </a:solidFill>
              </a:rPr>
              <a:t>A</a:t>
            </a:r>
            <a:r>
              <a:rPr lang="en-US" sz="2400" b="1" dirty="0" smtClean="0">
                <a:solidFill>
                  <a:srgbClr val="FFFF00"/>
                </a:solidFill>
              </a:rPr>
              <a:t>sif, Suresh, Danish… </a:t>
            </a:r>
          </a:p>
          <a:p>
            <a:r>
              <a:rPr lang="fa-IR" sz="2400" b="1" dirty="0" smtClean="0">
                <a:solidFill>
                  <a:srgbClr val="FFFF00"/>
                </a:solidFill>
              </a:rPr>
              <a:t>ازان،باست،تاهر...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16947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07539" y="1242203"/>
            <a:ext cx="6137057" cy="600628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+mn-lt"/>
              </a:rPr>
              <a:t>What is </a:t>
            </a:r>
            <a:r>
              <a:rPr lang="en-US" sz="3200" b="1" dirty="0" smtClean="0">
                <a:solidFill>
                  <a:srgbClr val="FF0000"/>
                </a:solidFill>
                <a:latin typeface="+mn-lt"/>
              </a:rPr>
              <a:t>Sentence</a:t>
            </a:r>
            <a:r>
              <a:rPr lang="en-US" sz="3200" b="1" dirty="0" smtClean="0">
                <a:latin typeface="+mn-lt"/>
              </a:rPr>
              <a:t>? </a:t>
            </a:r>
            <a:endParaRPr lang="en-US" sz="3200" b="1" dirty="0">
              <a:latin typeface="+mn-lt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07539" y="2243348"/>
            <a:ext cx="9448800" cy="6858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A group of words which make complete sense is called sentence</a:t>
            </a:r>
            <a:r>
              <a:rPr lang="en-US" sz="2800" dirty="0" smtClean="0"/>
              <a:t>.…</a:t>
            </a:r>
            <a:endParaRPr lang="en-US" sz="2800" dirty="0"/>
          </a:p>
        </p:txBody>
      </p:sp>
      <p:sp>
        <p:nvSpPr>
          <p:cNvPr id="4" name="Rectangle 3"/>
          <p:cNvSpPr/>
          <p:nvPr/>
        </p:nvSpPr>
        <p:spPr>
          <a:xfrm>
            <a:off x="8499973" y="155595"/>
            <a:ext cx="1646767" cy="364067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/>
              <a:t>By:SainAzeem</a:t>
            </a:r>
            <a:endParaRPr lang="en-US" sz="1600" dirty="0"/>
          </a:p>
        </p:txBody>
      </p:sp>
      <p:sp>
        <p:nvSpPr>
          <p:cNvPr id="5" name="Oval 4"/>
          <p:cNvSpPr/>
          <p:nvPr/>
        </p:nvSpPr>
        <p:spPr>
          <a:xfrm>
            <a:off x="10214472" y="79396"/>
            <a:ext cx="474135" cy="457200"/>
          </a:xfrm>
          <a:prstGeom prst="ellipse">
            <a:avLst/>
          </a:prstGeom>
          <a:blipFill dpi="0"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/>
          <p:cNvSpPr/>
          <p:nvPr/>
        </p:nvSpPr>
        <p:spPr>
          <a:xfrm>
            <a:off x="10756339" y="79396"/>
            <a:ext cx="474135" cy="457200"/>
          </a:xfrm>
          <a:prstGeom prst="ellipse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Subtitle 2"/>
          <p:cNvSpPr txBox="1">
            <a:spLocks/>
          </p:cNvSpPr>
          <p:nvPr/>
        </p:nvSpPr>
        <p:spPr>
          <a:xfrm>
            <a:off x="1307539" y="3950100"/>
            <a:ext cx="9448800" cy="685800"/>
          </a:xfrm>
          <a:prstGeom prst="rect">
            <a:avLst/>
          </a:prstGeom>
          <a:effectLst>
            <a:outerShdw blurRad="25400" dir="17880000">
              <a:srgbClr val="000000">
                <a:alpha val="46000"/>
              </a:srgbClr>
            </a:outerShdw>
          </a:effectLst>
        </p:spPr>
        <p:txBody>
          <a:bodyPr vert="horz" lIns="91440" tIns="45720" rIns="91440" bIns="45720" rtlCol="0" anchor="t">
            <a:noAutofit/>
          </a:bodyPr>
          <a:lstStyle>
            <a:lvl1pPr marL="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20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/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8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6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tx2"/>
              </a:buClr>
              <a:buSzPct val="70000"/>
              <a:buFont typeface="Wingdings 2" charset="2"/>
              <a:buNone/>
              <a:defRPr sz="1400" kern="1200">
                <a:ln>
                  <a:solidFill>
                    <a:schemeClr val="bg1">
                      <a:lumMod val="75000"/>
                      <a:lumOff val="25000"/>
                      <a:alpha val="10000"/>
                    </a:schemeClr>
                  </a:solidFill>
                </a:ln>
                <a:solidFill>
                  <a:schemeClr val="tx1">
                    <a:tint val="75000"/>
                  </a:schemeClr>
                </a:solidFill>
                <a:effectLst>
                  <a:outerShdw blurRad="9525" dist="25400" dir="14640000" algn="tl" rotWithShape="0">
                    <a:schemeClr val="bg1">
                      <a:alpha val="30000"/>
                    </a:schemeClr>
                  </a:outerShdw>
                </a:effectLst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b="1" dirty="0" smtClean="0"/>
              <a:t>For example: </a:t>
            </a:r>
            <a:r>
              <a:rPr lang="en-US" sz="2400" b="1" dirty="0" smtClean="0">
                <a:solidFill>
                  <a:srgbClr val="FFFF00"/>
                </a:solidFill>
              </a:rPr>
              <a:t>I was writing later. | He had driven car…</a:t>
            </a:r>
            <a:endParaRPr lang="en-US" sz="2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90251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late">
  <a:themeElements>
    <a:clrScheme name="Slate">
      <a:dk1>
        <a:sysClr val="windowText" lastClr="000000"/>
      </a:dk1>
      <a:lt1>
        <a:sysClr val="window" lastClr="FFFFFF"/>
      </a:lt1>
      <a:dk2>
        <a:srgbClr val="212123"/>
      </a:dk2>
      <a:lt2>
        <a:srgbClr val="DADADA"/>
      </a:lt2>
      <a:accent1>
        <a:srgbClr val="BC451B"/>
      </a:accent1>
      <a:accent2>
        <a:srgbClr val="D3BA68"/>
      </a:accent2>
      <a:accent3>
        <a:srgbClr val="BB8640"/>
      </a:accent3>
      <a:accent4>
        <a:srgbClr val="AD9277"/>
      </a:accent4>
      <a:accent5>
        <a:srgbClr val="A55A43"/>
      </a:accent5>
      <a:accent6>
        <a:srgbClr val="AD9D7B"/>
      </a:accent6>
      <a:hlink>
        <a:srgbClr val="E98052"/>
      </a:hlink>
      <a:folHlink>
        <a:srgbClr val="F4B69B"/>
      </a:folHlink>
    </a:clrScheme>
    <a:fontScheme name="Slate">
      <a:maj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alisto MT" panose="02040603050505030304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Slate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0000"/>
                <a:lumMod val="90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dist="25400" dir="5400000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 prst="hardEdge"/>
          </a:sp3d>
        </a:effectStyle>
      </a:effectStyleLst>
      <a:bgFillStyleLst>
        <a:solidFill>
          <a:schemeClr val="phClr"/>
        </a:solidFill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lumMod val="80000"/>
              </a:schemeClr>
              <a:schemeClr val="phClr">
                <a:tint val="98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ate" id="{C3F70B94-7CE9-428E-ADC1-3269CC2C3385}" vid="{3F2DE9A5-64E6-437C-A389-CC4477E817E8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TM04033929[[fn=Slate]]</Template>
  <TotalTime>2057</TotalTime>
  <Words>145</Words>
  <Application>Microsoft Office PowerPoint</Application>
  <PresentationFormat>Widescreen</PresentationFormat>
  <Paragraphs>22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Arial</vt:lpstr>
      <vt:lpstr>Berlin Sans FB Demi</vt:lpstr>
      <vt:lpstr>Calisto MT</vt:lpstr>
      <vt:lpstr>Trebuchet MS</vt:lpstr>
      <vt:lpstr>Wingdings 2</vt:lpstr>
      <vt:lpstr>Slate</vt:lpstr>
      <vt:lpstr>English Grammar course</vt:lpstr>
      <vt:lpstr>What is Grammar?</vt:lpstr>
      <vt:lpstr>What is Letter?</vt:lpstr>
      <vt:lpstr>What is Words?</vt:lpstr>
      <vt:lpstr>What is Sentence?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Grammar course</dc:title>
  <dc:creator>Mr Azeem Junejo</dc:creator>
  <cp:lastModifiedBy>Mr Azeem Junejo</cp:lastModifiedBy>
  <cp:revision>8</cp:revision>
  <dcterms:created xsi:type="dcterms:W3CDTF">2022-12-14T05:31:00Z</dcterms:created>
  <dcterms:modified xsi:type="dcterms:W3CDTF">2023-01-24T14:14:34Z</dcterms:modified>
</cp:coreProperties>
</file>