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67" r:id="rId3"/>
    <p:sldId id="256" r:id="rId4"/>
    <p:sldId id="265" r:id="rId5"/>
    <p:sldId id="258" r:id="rId6"/>
    <p:sldId id="269" r:id="rId7"/>
    <p:sldId id="259" r:id="rId8"/>
    <p:sldId id="260" r:id="rId9"/>
    <p:sldId id="268" r:id="rId10"/>
    <p:sldId id="262" r:id="rId11"/>
    <p:sldId id="261" r:id="rId12"/>
    <p:sldId id="263" r:id="rId13"/>
    <p:sldId id="264" r:id="rId14"/>
    <p:sldId id="270" r:id="rId15"/>
    <p:sldId id="272" r:id="rId16"/>
    <p:sldId id="271" r:id="rId17"/>
    <p:sldId id="278" r:id="rId18"/>
    <p:sldId id="279" r:id="rId19"/>
    <p:sldId id="275" r:id="rId20"/>
    <p:sldId id="282" r:id="rId21"/>
    <p:sldId id="281" r:id="rId22"/>
    <p:sldId id="276" r:id="rId23"/>
    <p:sldId id="284" r:id="rId24"/>
    <p:sldId id="285" r:id="rId25"/>
    <p:sldId id="286" r:id="rId26"/>
    <p:sldId id="277" r:id="rId27"/>
    <p:sldId id="287"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FCffWBOrKpsWyvAJwlxbvQ==" hashData="IiHwV/1wkdYXa4sUCekkgeThRDf5A7ldDS0dKg0ZY0kBqgGAKG1jDXbAQzlEVKXNkRqY2GPgTcufvsz3SdFP+A=="/>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CC99"/>
    <a:srgbClr val="33CCFF"/>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85" autoAdjust="0"/>
    <p:restoredTop sz="94660"/>
  </p:normalViewPr>
  <p:slideViewPr>
    <p:cSldViewPr>
      <p:cViewPr varScale="1">
        <p:scale>
          <a:sx n="70" d="100"/>
          <a:sy n="70" d="100"/>
        </p:scale>
        <p:origin x="140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AB89E8-FCAD-44D3-B425-2126CC445D64}" type="datetimeFigureOut">
              <a:rPr lang="en-US" smtClean="0"/>
              <a:pPr/>
              <a:t>5/12/2014</a:t>
            </a:fld>
            <a:endParaRPr lang="en-US"/>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94EF47-C30A-426A-AC51-494D6A4AC5D9}" type="slidenum">
              <a:rPr lang="en-US" smtClean="0"/>
              <a:pPr/>
              <a:t>‹#›</a:t>
            </a:fld>
            <a:endParaRPr lang="en-US"/>
          </a:p>
        </p:txBody>
      </p:sp>
    </p:spTree>
    <p:extLst>
      <p:ext uri="{BB962C8B-B14F-4D97-AF65-F5344CB8AC3E}">
        <p14:creationId xmlns:p14="http://schemas.microsoft.com/office/powerpoint/2010/main" val="2364311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fld id="{B194EF47-C30A-426A-AC51-494D6A4AC5D9}" type="slidenum">
              <a:rPr lang="en-US" smtClean="0"/>
              <a:pPr/>
              <a:t>6</a:t>
            </a:fld>
            <a:endParaRPr lang="en-US"/>
          </a:p>
        </p:txBody>
      </p:sp>
    </p:spTree>
    <p:extLst>
      <p:ext uri="{BB962C8B-B14F-4D97-AF65-F5344CB8AC3E}">
        <p14:creationId xmlns:p14="http://schemas.microsoft.com/office/powerpoint/2010/main" val="430066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2">
        <a:schemeClr val="bg2"/>
      </p:bgRef>
    </p:bg>
    <p:spTree>
      <p:nvGrpSpPr>
        <p:cNvPr id="1" name=""/>
        <p:cNvGrpSpPr/>
        <p:nvPr/>
      </p:nvGrpSpPr>
      <p:grpSpPr>
        <a:xfrm>
          <a:off x="0" y="0"/>
          <a:ext cx="0" cy="0"/>
          <a:chOff x="0" y="0"/>
          <a:chExt cx="0" cy="0"/>
        </a:xfrm>
      </p:grpSpPr>
      <p:sp>
        <p:nvSpPr>
          <p:cNvPr id="9" name="مستطيل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عنوان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ar-SA" smtClean="0"/>
              <a:t>انقر لتحرير نمط العنوان الرئيسي</a:t>
            </a:r>
            <a:endParaRPr kumimoji="0" lang="en-US"/>
          </a:p>
        </p:txBody>
      </p:sp>
      <p:sp>
        <p:nvSpPr>
          <p:cNvPr id="3" name="عنوان فرعي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ar-SA" smtClean="0"/>
              <a:t>انقر لتحرير نمط العنوان الثانوي الرئيسي</a:t>
            </a:r>
            <a:endParaRPr kumimoji="0" lang="en-US"/>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
        <p:nvSpPr>
          <p:cNvPr id="10" name="مستطيل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55448"/>
            <a:ext cx="8229600" cy="1252728"/>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2"/>
      </p:bgRef>
    </p:bg>
    <p:spTree>
      <p:nvGrpSpPr>
        <p:cNvPr id="1" name=""/>
        <p:cNvGrpSpPr/>
        <p:nvPr/>
      </p:nvGrpSpPr>
      <p:grpSpPr>
        <a:xfrm>
          <a:off x="0" y="0"/>
          <a:ext cx="0" cy="0"/>
          <a:chOff x="0" y="0"/>
          <a:chExt cx="0" cy="0"/>
        </a:xfrm>
      </p:grpSpPr>
      <p:sp>
        <p:nvSpPr>
          <p:cNvPr id="9" name="مستطيل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مستطيل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عنوان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00FEBBF-8505-4AB8-9BF8-225C77F52180}" type="datetimeFigureOut">
              <a:rPr lang="en-US" smtClean="0"/>
              <a:pPr/>
              <a:t>5/12/2014</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نص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ar-SA" smtClean="0"/>
              <a:t>انقر لتحرير أنماط النص الرئيسي</a:t>
            </a:r>
          </a:p>
        </p:txBody>
      </p:sp>
      <p:sp>
        <p:nvSpPr>
          <p:cNvPr id="6" name="عنصر نائب للمحتوى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100FEBBF-8505-4AB8-9BF8-225C77F52180}" type="datetimeFigureOut">
              <a:rPr lang="en-US" smtClean="0"/>
              <a:pPr/>
              <a:t>5/12/2014</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00FEBBF-8505-4AB8-9BF8-225C77F52180}" type="datetimeFigureOut">
              <a:rPr lang="en-US" smtClean="0"/>
              <a:pPr/>
              <a:t>5/12/2014</a:t>
            </a:fld>
            <a:endParaRPr lang="en-US"/>
          </a:p>
        </p:txBody>
      </p:sp>
      <p:sp>
        <p:nvSpPr>
          <p:cNvPr id="4" name="عنصر نائب للتذييل 3"/>
          <p:cNvSpPr>
            <a:spLocks noGrp="1"/>
          </p:cNvSpPr>
          <p:nvPr>
            <p:ph type="ftr" sz="quarter" idx="11"/>
          </p:nvPr>
        </p:nvSpPr>
        <p:spPr/>
        <p:txBody>
          <a:bodyPr/>
          <a:lstStyle/>
          <a:p>
            <a:endParaRPr lang="en-US"/>
          </a:p>
        </p:txBody>
      </p:sp>
      <p:sp>
        <p:nvSpPr>
          <p:cNvPr id="5" name="عنصر نائب لرقم الشريحة 4"/>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00FEBBF-8505-4AB8-9BF8-225C77F52180}" type="datetimeFigureOut">
              <a:rPr lang="en-US" smtClean="0"/>
              <a:pPr/>
              <a:t>5/12/2014</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نص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00FEBBF-8505-4AB8-9BF8-225C77F52180}" type="datetimeFigureOut">
              <a:rPr lang="en-US" smtClean="0"/>
              <a:pPr/>
              <a:t>5/12/2014</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3AC1EC8B-8134-49AC-B8A6-2F9B2044BE49}" type="slidenum">
              <a:rPr lang="en-US" smtClean="0"/>
              <a:pPr/>
              <a:t>‹#›</a:t>
            </a:fld>
            <a:endParaRPr lang="en-US"/>
          </a:p>
        </p:txBody>
      </p:sp>
      <p:sp>
        <p:nvSpPr>
          <p:cNvPr id="12" name="مستطيل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مستطيل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164592" y="1170432"/>
            <a:ext cx="2523744" cy="201168"/>
          </a:xfrm>
        </p:spPr>
        <p:txBody>
          <a:bodyPr/>
          <a:lstStyle/>
          <a:p>
            <a:fld id="{100FEBBF-8505-4AB8-9BF8-225C77F52180}" type="datetimeFigureOut">
              <a:rPr lang="en-US" smtClean="0"/>
              <a:pPr/>
              <a:t>5/12/2014</a:t>
            </a:fld>
            <a:endParaRPr lang="en-US"/>
          </a:p>
        </p:txBody>
      </p:sp>
      <p:sp>
        <p:nvSpPr>
          <p:cNvPr id="11" name="مستطيل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مستطيل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عنصر نائب للتذييل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عنصر نائب لرقم الشريحة 6"/>
          <p:cNvSpPr>
            <a:spLocks noGrp="1"/>
          </p:cNvSpPr>
          <p:nvPr>
            <p:ph type="sldNum" sz="quarter" idx="12"/>
          </p:nvPr>
        </p:nvSpPr>
        <p:spPr>
          <a:xfrm>
            <a:off x="8339328" y="1170432"/>
            <a:ext cx="733864" cy="201168"/>
          </a:xfrm>
        </p:spPr>
        <p:txBody>
          <a:bodyPr/>
          <a:lstStyle/>
          <a:p>
            <a:fld id="{3AC1EC8B-8134-49AC-B8A6-2F9B2044BE4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9" name="مستطيل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مستطيل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عنوان عمودي 1"/>
          <p:cNvSpPr>
            <a:spLocks noGrp="1"/>
          </p:cNvSpPr>
          <p:nvPr>
            <p:ph type="title" orient="vert"/>
          </p:nvPr>
        </p:nvSpPr>
        <p:spPr>
          <a:xfrm>
            <a:off x="6781800" y="274640"/>
            <a:ext cx="1905000" cy="5851525"/>
          </a:xfrm>
        </p:spPr>
        <p:txBody>
          <a:bodyPr vert="eaVe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304800"/>
            <a:ext cx="6019800" cy="5851525"/>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a:xfrm>
            <a:off x="2640597" y="6377459"/>
            <a:ext cx="3836404" cy="365125"/>
          </a:xfrm>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p:txBody>
          <a:bodyPr/>
          <a:lstStyle/>
          <a:p>
            <a:fld id="{100FEBBF-8505-4AB8-9BF8-225C77F52180}" type="datetimeFigureOut">
              <a:rPr lang="en-US" smtClean="0"/>
              <a:pPr/>
              <a:t>5/12/2014</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p:txBody>
          <a:bodyPr/>
          <a:lstStyle/>
          <a:p>
            <a:fld id="{100FEBBF-8505-4AB8-9BF8-225C77F52180}" type="datetimeFigureOut">
              <a:rPr lang="en-US" smtClean="0"/>
              <a:pPr/>
              <a:t>5/12/2014</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2"/>
          <p:cNvSpPr>
            <a:spLocks noGrp="1"/>
          </p:cNvSpPr>
          <p:nvPr>
            <p:ph type="dt" sz="half" idx="10"/>
          </p:nvPr>
        </p:nvSpPr>
        <p:spPr/>
        <p:txBody>
          <a:bodyPr/>
          <a:lstStyle/>
          <a:p>
            <a:fld id="{100FEBBF-8505-4AB8-9BF8-225C77F52180}" type="datetimeFigureOut">
              <a:rPr lang="en-US" smtClean="0"/>
              <a:pPr/>
              <a:t>5/12/2014</a:t>
            </a:fld>
            <a:endParaRPr lang="en-US"/>
          </a:p>
        </p:txBody>
      </p:sp>
      <p:sp>
        <p:nvSpPr>
          <p:cNvPr id="4" name="عنصر نائب للتذييل 3"/>
          <p:cNvSpPr>
            <a:spLocks noGrp="1"/>
          </p:cNvSpPr>
          <p:nvPr>
            <p:ph type="ftr" sz="quarter" idx="11"/>
          </p:nvPr>
        </p:nvSpPr>
        <p:spPr/>
        <p:txBody>
          <a:bodyPr/>
          <a:lstStyle/>
          <a:p>
            <a:endParaRPr lang="en-US"/>
          </a:p>
        </p:txBody>
      </p:sp>
      <p:sp>
        <p:nvSpPr>
          <p:cNvPr id="5" name="عنصر نائب لرقم الشريحة 4"/>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00FEBBF-8505-4AB8-9BF8-225C77F52180}" type="datetimeFigureOut">
              <a:rPr lang="en-US" smtClean="0"/>
              <a:pPr/>
              <a:t>5/12/2014</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00FEBBF-8505-4AB8-9BF8-225C77F52180}" type="datetimeFigureOut">
              <a:rPr lang="en-US" smtClean="0"/>
              <a:pPr/>
              <a:t>5/12/2014</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00FEBBF-8505-4AB8-9BF8-225C77F52180}" type="datetimeFigureOut">
              <a:rPr lang="en-US" smtClean="0"/>
              <a:pPr/>
              <a:t>5/12/2014</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3AC1EC8B-8134-49AC-B8A6-2F9B2044BE4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عنصر نائب لرقم الشريحة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EC8B-8134-49AC-B8A6-2F9B2044BE4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مستطيل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مستطيل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عنصر نائب للعنوان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4" name="عنصر نائب للتاريخ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100FEBBF-8505-4AB8-9BF8-225C77F52180}" type="datetimeFigureOut">
              <a:rPr lang="en-US" smtClean="0"/>
              <a:pPr/>
              <a:t>5/12/2014</a:t>
            </a:fld>
            <a:endParaRPr lang="en-US"/>
          </a:p>
        </p:txBody>
      </p:sp>
      <p:sp>
        <p:nvSpPr>
          <p:cNvPr id="5" name="عنصر نائب للتذييل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عنصر نائب لرقم الشريحة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3AC1EC8B-8134-49AC-B8A6-2F9B2044BE4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r" rtl="1"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r" rtl="1"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r" rtl="1"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r" rtl="1"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r" rtl="1"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r" rtl="1"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r" rtl="1"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r" rtl="1"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r" rtl="1"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3.jpe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1.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59.pn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60.jpeg"/><Relationship Id="rId9" Type="http://schemas.openxmlformats.org/officeDocument/2006/relationships/image" Target="../media/image64.png"/></Relationships>
</file>

<file path=ppt/slides/_rels/slide12.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10" Type="http://schemas.openxmlformats.org/officeDocument/2006/relationships/image" Target="../media/image72.jpeg"/><Relationship Id="rId4" Type="http://schemas.openxmlformats.org/officeDocument/2006/relationships/image" Target="../media/image66.jpeg"/><Relationship Id="rId9" Type="http://schemas.openxmlformats.org/officeDocument/2006/relationships/image" Target="../media/image71.jpeg"/></Relationships>
</file>

<file path=ppt/slides/_rels/slide13.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png"/><Relationship Id="rId4" Type="http://schemas.openxmlformats.org/officeDocument/2006/relationships/image" Target="../media/image75.jpeg"/></Relationships>
</file>

<file path=ppt/slides/_rels/slide14.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1.png"/><Relationship Id="rId2" Type="http://schemas.openxmlformats.org/officeDocument/2006/relationships/image" Target="../media/image79.png"/><Relationship Id="rId1" Type="http://schemas.openxmlformats.org/officeDocument/2006/relationships/slideLayout" Target="../slideLayouts/slideLayout13.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83.jpeg"/><Relationship Id="rId7" Type="http://schemas.openxmlformats.org/officeDocument/2006/relationships/image" Target="../media/image87.jpeg"/><Relationship Id="rId2" Type="http://schemas.openxmlformats.org/officeDocument/2006/relationships/image" Target="../media/image82.gif"/><Relationship Id="rId1" Type="http://schemas.openxmlformats.org/officeDocument/2006/relationships/slideLayout" Target="../slideLayouts/slideLayout13.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s>
</file>

<file path=ppt/slides/_rels/slide1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3.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image" Target="../media/image90.png"/></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91.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gif"/><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83.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94.png"/><Relationship Id="rId2" Type="http://schemas.openxmlformats.org/officeDocument/2006/relationships/image" Target="../media/image92.png"/><Relationship Id="rId1" Type="http://schemas.openxmlformats.org/officeDocument/2006/relationships/slideLayout" Target="../slideLayouts/slideLayout13.xml"/><Relationship Id="rId6" Type="http://schemas.openxmlformats.org/officeDocument/2006/relationships/image" Target="../media/image93.png"/><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slide" Target="slide21.xml"/><Relationship Id="rId2" Type="http://schemas.openxmlformats.org/officeDocument/2006/relationships/image" Target="../media/image95.jpeg"/><Relationship Id="rId1" Type="http://schemas.openxmlformats.org/officeDocument/2006/relationships/slideLayout" Target="../slideLayouts/slideLayout13.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s>
</file>

<file path=ppt/slides/_rels/slide23.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hyperlink" Target="http://ar.wikipedia.org/wiki/%D9%86%D8%A7%D8%BA%D8%A7%D8%B3%D8%A7%D9%83%D9%8A" TargetMode="External"/><Relationship Id="rId7" Type="http://schemas.openxmlformats.org/officeDocument/2006/relationships/image" Target="../media/image100.jpeg"/><Relationship Id="rId2" Type="http://schemas.openxmlformats.org/officeDocument/2006/relationships/hyperlink" Target="http://ar.wikipedia.org/wiki/%D9%87%D9%8A%D8%B1%D9%88%D8%B4%D9%8A%D9%85%D8%A7" TargetMode="External"/><Relationship Id="rId1" Type="http://schemas.openxmlformats.org/officeDocument/2006/relationships/slideLayout" Target="../slideLayouts/slideLayout13.xml"/><Relationship Id="rId6" Type="http://schemas.openxmlformats.org/officeDocument/2006/relationships/hyperlink" Target="http://ar.wikipedia.org/wiki/%D8%A7%D9%84%D9%88%D9%84%D8%A7%D9%8A%D8%A7%D8%AA_%D8%A7%D9%84%D9%85%D8%AA%D8%AD%D8%AF%D8%A9" TargetMode="External"/><Relationship Id="rId11" Type="http://schemas.openxmlformats.org/officeDocument/2006/relationships/slide" Target="slide21.xml"/><Relationship Id="rId5" Type="http://schemas.openxmlformats.org/officeDocument/2006/relationships/hyperlink" Target="http://ar.wikipedia.org/wiki/%D8%A7%D8%B3%D8%AA%D8%B3%D9%84%D8%A7%D9%85_%D8%A7%D9%84%D9%8A%D8%A7%D8%A8%D8%A7%D9%86" TargetMode="External"/><Relationship Id="rId10" Type="http://schemas.openxmlformats.org/officeDocument/2006/relationships/image" Target="../media/image103.jpeg"/><Relationship Id="rId4" Type="http://schemas.openxmlformats.org/officeDocument/2006/relationships/hyperlink" Target="http://ar.wikipedia.org/wiki/%D8%A7%D9%84%D9%8A%D8%A7%D8%A8%D8%A7%D9%86" TargetMode="External"/><Relationship Id="rId9" Type="http://schemas.openxmlformats.org/officeDocument/2006/relationships/image" Target="../media/image102.jpeg"/></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3.xml"/><Relationship Id="rId5" Type="http://schemas.openxmlformats.org/officeDocument/2006/relationships/slide" Target="slide26.xml"/><Relationship Id="rId4" Type="http://schemas.openxmlformats.org/officeDocument/2006/relationships/image" Target="../media/image10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NULL"/><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3.jpeg"/><Relationship Id="rId11" Type="http://schemas.openxmlformats.org/officeDocument/2006/relationships/image" Target="../media/image18.png"/><Relationship Id="rId5" Type="http://schemas.openxmlformats.org/officeDocument/2006/relationships/image" Target="../media/image12.jpeg"/><Relationship Id="rId10" Type="http://schemas.openxmlformats.org/officeDocument/2006/relationships/image" Target="../media/image17.gif"/><Relationship Id="rId4" Type="http://schemas.openxmlformats.org/officeDocument/2006/relationships/image" Target="../media/image11.png"/><Relationship Id="rId9"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6.png"/><Relationship Id="rId2" Type="http://schemas.openxmlformats.org/officeDocument/2006/relationships/audio" Target="file:///C:\Users\DX\Downloads\Music\27%20Bells%20and%20Ringing-Alarm%20Clock%20Ringing.mp3" TargetMode="External"/><Relationship Id="rId1" Type="http://schemas.openxmlformats.org/officeDocument/2006/relationships/audio" Target="file:///C:\Users\DX\Downloads\Music\clock.wav" TargetMode="Externa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7.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8.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jpeg"/><Relationship Id="rId3" Type="http://schemas.openxmlformats.org/officeDocument/2006/relationships/image" Target="../media/image41.jpe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gif"/><Relationship Id="rId1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290" name="Picture 2" descr="http://bestclipartblog.com/clipart-pics/sky-clip-art-13.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8" name="Picture 2" descr="http://fc02.deviantart.net/fs71/f/2010/352/e/0/stewardess_by_metterschlingel-d3559kc.png"/>
          <p:cNvPicPr>
            <a:picLocks noChangeAspect="1" noChangeArrowheads="1"/>
          </p:cNvPicPr>
          <p:nvPr/>
        </p:nvPicPr>
        <p:blipFill>
          <a:blip r:embed="rId4"/>
          <a:srcRect/>
          <a:stretch>
            <a:fillRect/>
          </a:stretch>
        </p:blipFill>
        <p:spPr bwMode="auto">
          <a:xfrm>
            <a:off x="5572132" y="428604"/>
            <a:ext cx="3429024" cy="5715016"/>
          </a:xfrm>
          <a:prstGeom prst="rect">
            <a:avLst/>
          </a:prstGeom>
          <a:noFill/>
        </p:spPr>
      </p:pic>
      <p:sp>
        <p:nvSpPr>
          <p:cNvPr id="9" name="وسيلة شرح مستطيلة 8"/>
          <p:cNvSpPr/>
          <p:nvPr/>
        </p:nvSpPr>
        <p:spPr>
          <a:xfrm>
            <a:off x="457200" y="1371600"/>
            <a:ext cx="5278705" cy="3738578"/>
          </a:xfrm>
          <a:prstGeom prst="wedgeRectCallout">
            <a:avLst>
              <a:gd name="adj1" fmla="val 69097"/>
              <a:gd name="adj2" fmla="val 20935"/>
            </a:avLst>
          </a:prstGeom>
          <a:solidFill>
            <a:schemeClr val="accent5">
              <a:lumMod val="75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solidFill>
                  <a:schemeClr val="accent5">
                    <a:lumMod val="40000"/>
                    <a:lumOff val="60000"/>
                  </a:schemeClr>
                </a:solidFill>
                <a:cs typeface="PT Bold Heading" pitchFamily="2" charset="-78"/>
              </a:rPr>
              <a:t>تستعد الطائرة الآن للهبوط في مطار طوكيو الدولي . نرجو منكم الالتزام بالجلوس في مقاعدكم وربط أحزمة الأمان استعدادا للهبوط . </a:t>
            </a:r>
          </a:p>
          <a:p>
            <a:pPr algn="ctr"/>
            <a:r>
              <a:rPr lang="ar-OM" sz="2800" dirty="0" smtClean="0">
                <a:solidFill>
                  <a:schemeClr val="accent5">
                    <a:lumMod val="40000"/>
                    <a:lumOff val="60000"/>
                  </a:schemeClr>
                </a:solidFill>
                <a:cs typeface="PT Bold Heading" pitchFamily="2" charset="-78"/>
              </a:rPr>
              <a:t>شكرا لاختياركم السفر عبر الخطوط الجوية العمانية    </a:t>
            </a:r>
            <a:endParaRPr lang="ar-OM" sz="2800" dirty="0">
              <a:solidFill>
                <a:schemeClr val="accent5">
                  <a:lumMod val="40000"/>
                  <a:lumOff val="60000"/>
                </a:schemeClr>
              </a:solidFill>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animated-nature-flower-backgrounds-for-powerpoint.jpg"/>
          <p:cNvPicPr>
            <a:picLocks noChangeAspect="1"/>
          </p:cNvPicPr>
          <p:nvPr/>
        </p:nvPicPr>
        <p:blipFill>
          <a:blip r:embed="rId2" cstate="print"/>
          <a:stretch>
            <a:fillRect/>
          </a:stretch>
        </p:blipFill>
        <p:spPr>
          <a:xfrm>
            <a:off x="0" y="0"/>
            <a:ext cx="9144000" cy="6858000"/>
          </a:xfrm>
          <a:prstGeom prst="rect">
            <a:avLst/>
          </a:prstGeom>
        </p:spPr>
      </p:pic>
      <p:cxnSp>
        <p:nvCxnSpPr>
          <p:cNvPr id="22" name="رابط كسهم مستقيم 21"/>
          <p:cNvCxnSpPr/>
          <p:nvPr/>
        </p:nvCxnSpPr>
        <p:spPr>
          <a:xfrm>
            <a:off x="2895600" y="2667000"/>
            <a:ext cx="1" cy="609600"/>
          </a:xfrm>
          <a:prstGeom prst="straightConnector1">
            <a:avLst/>
          </a:prstGeom>
          <a:ln w="57150">
            <a:tailEnd type="arrow"/>
          </a:ln>
          <a:effectLst>
            <a:outerShdw blurRad="50800" dist="38100" dir="2700000" algn="tl"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14" name="رابط كسهم مستقيم 13"/>
          <p:cNvCxnSpPr/>
          <p:nvPr/>
        </p:nvCxnSpPr>
        <p:spPr>
          <a:xfrm>
            <a:off x="7162800" y="2667000"/>
            <a:ext cx="1" cy="609600"/>
          </a:xfrm>
          <a:prstGeom prst="straightConnector1">
            <a:avLst/>
          </a:prstGeom>
          <a:ln w="57150">
            <a:tailEnd type="arrow"/>
          </a:ln>
          <a:effectLst>
            <a:outerShdw blurRad="50800" dist="38100" dir="2700000" algn="tl"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sp>
        <p:nvSpPr>
          <p:cNvPr id="5" name="مستطيل 4"/>
          <p:cNvSpPr/>
          <p:nvPr/>
        </p:nvSpPr>
        <p:spPr>
          <a:xfrm>
            <a:off x="5486400" y="1676400"/>
            <a:ext cx="3276600" cy="990600"/>
          </a:xfrm>
          <a:prstGeom prst="rect">
            <a:avLst/>
          </a:prstGeom>
          <a:effectLst>
            <a:glow rad="101600">
              <a:schemeClr val="accent6">
                <a:lumMod val="75000"/>
                <a:alpha val="60000"/>
              </a:schemeClr>
            </a:glow>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6" name="مستطيل 5"/>
          <p:cNvSpPr/>
          <p:nvPr/>
        </p:nvSpPr>
        <p:spPr>
          <a:xfrm>
            <a:off x="533400" y="1676400"/>
            <a:ext cx="4648200" cy="990600"/>
          </a:xfrm>
          <a:prstGeom prst="rect">
            <a:avLst/>
          </a:prstGeom>
          <a:effectLst>
            <a:glow rad="101600">
              <a:schemeClr val="accent6">
                <a:lumMod val="75000"/>
                <a:alpha val="60000"/>
              </a:schemeClr>
            </a:glow>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3" name="مستطيل مستدير الزوايا 22"/>
          <p:cNvSpPr/>
          <p:nvPr/>
        </p:nvSpPr>
        <p:spPr>
          <a:xfrm>
            <a:off x="5562600" y="3505200"/>
            <a:ext cx="2971800" cy="2895600"/>
          </a:xfrm>
          <a:prstGeom prst="roundRect">
            <a:avLst/>
          </a:prstGeom>
          <a:solidFill>
            <a:srgbClr val="FFCC99"/>
          </a:solidFill>
          <a:effectLst>
            <a:glow rad="101600">
              <a:schemeClr val="accent6">
                <a:satMod val="175000"/>
                <a:alpha val="40000"/>
              </a:schemeClr>
            </a:glow>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4" name="مستطيل مستدير الزوايا 23"/>
          <p:cNvSpPr/>
          <p:nvPr/>
        </p:nvSpPr>
        <p:spPr>
          <a:xfrm>
            <a:off x="381000" y="3505200"/>
            <a:ext cx="4876800" cy="2971800"/>
          </a:xfrm>
          <a:prstGeom prst="roundRect">
            <a:avLst/>
          </a:prstGeom>
          <a:solidFill>
            <a:srgbClr val="FFCC99"/>
          </a:solidFill>
          <a:effectLst>
            <a:glow rad="101600">
              <a:schemeClr val="accent6">
                <a:satMod val="175000"/>
                <a:alpha val="40000"/>
              </a:schemeClr>
            </a:glow>
            <a:outerShdw blurRad="40000" dist="20000" dir="5400000" rotWithShape="0">
              <a:srgbClr val="000000">
                <a:alpha val="38000"/>
              </a:srgb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5" name="مستطيل 24"/>
          <p:cNvSpPr/>
          <p:nvPr/>
        </p:nvSpPr>
        <p:spPr>
          <a:xfrm>
            <a:off x="533400" y="3886200"/>
            <a:ext cx="4495800" cy="2308324"/>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kumimoji="0" lang="ar-OM" sz="36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معتدل شتاء و حار و رطب </a:t>
            </a:r>
            <a:r>
              <a:rPr kumimoji="0" lang="ar-OM" sz="3600" b="1" i="0" u="none" strike="noStrike" normalizeH="0" baseline="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صيفا .</a:t>
            </a:r>
            <a:r>
              <a:rPr kumimoji="0" lang="ar-OM" sz="36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 و يكون الجو ماطرا في بداية </a:t>
            </a:r>
            <a:r>
              <a:rPr kumimoji="0" lang="ar-OM" sz="3600" b="1" i="0" u="none" strike="noStrike" normalizeH="0" baseline="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الصيف </a:t>
            </a:r>
            <a:r>
              <a:rPr kumimoji="0" lang="ar-OM" sz="36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 بينما تتعرض للأعاصير سنويا في نهاية فصل الصيف </a:t>
            </a:r>
            <a:endPar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endParaRPr>
          </a:p>
        </p:txBody>
      </p:sp>
      <p:sp>
        <p:nvSpPr>
          <p:cNvPr id="26" name="مستطيل 25"/>
          <p:cNvSpPr/>
          <p:nvPr/>
        </p:nvSpPr>
        <p:spPr>
          <a:xfrm>
            <a:off x="5715000" y="3886200"/>
            <a:ext cx="2661984" cy="2308324"/>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kumimoji="0" lang="ar-OM" sz="36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مناخها </a:t>
            </a:r>
            <a:r>
              <a:rPr kumimoji="0" lang="ar-OM" sz="3600" b="1" i="0" u="none" strike="noStrike" normalizeH="0" baseline="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بارد </a:t>
            </a:r>
            <a:r>
              <a:rPr kumimoji="0" lang="ar-OM" sz="36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 و غالبا ما تتعرض للعواصف في فصل الشتاء</a:t>
            </a:r>
            <a:r>
              <a:rPr kumimoji="0" lang="en-US" sz="36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Calibri" pitchFamily="34" charset="0"/>
                <a:ea typeface="Malgun Gothic" pitchFamily="34" charset="-127"/>
                <a:cs typeface="Akhbar MT" pitchFamily="2" charset="-78"/>
              </a:rPr>
              <a:t> </a:t>
            </a:r>
            <a:endPar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endParaRPr>
          </a:p>
        </p:txBody>
      </p:sp>
      <p:pic>
        <p:nvPicPr>
          <p:cNvPr id="27" name="صورة 26" descr="1197816h87h11f3eh[1].gif"/>
          <p:cNvPicPr/>
          <p:nvPr/>
        </p:nvPicPr>
        <p:blipFill>
          <a:blip r:embed="rId3" cstate="print"/>
          <a:srcRect/>
          <a:stretch>
            <a:fillRect/>
          </a:stretch>
        </p:blipFill>
        <p:spPr bwMode="auto">
          <a:xfrm>
            <a:off x="533400" y="609600"/>
            <a:ext cx="4648200" cy="1066800"/>
          </a:xfrm>
          <a:prstGeom prst="rect">
            <a:avLst/>
          </a:prstGeom>
          <a:ln>
            <a:noFill/>
          </a:ln>
          <a:effectLst/>
        </p:spPr>
      </p:pic>
      <p:pic>
        <p:nvPicPr>
          <p:cNvPr id="30" name="صورة 29" descr="ثيلسي.png"/>
          <p:cNvPicPr>
            <a:picLocks noChangeAspect="1"/>
          </p:cNvPicPr>
          <p:nvPr/>
        </p:nvPicPr>
        <p:blipFill>
          <a:blip r:embed="rId4" cstate="print"/>
          <a:stretch>
            <a:fillRect/>
          </a:stretch>
        </p:blipFill>
        <p:spPr>
          <a:xfrm>
            <a:off x="0" y="1447800"/>
            <a:ext cx="5711480" cy="1286150"/>
          </a:xfrm>
          <a:prstGeom prst="rect">
            <a:avLst/>
          </a:prstGeom>
        </p:spPr>
      </p:pic>
      <p:pic>
        <p:nvPicPr>
          <p:cNvPr id="31" name="صورة 30" descr="شس.png"/>
          <p:cNvPicPr>
            <a:picLocks noChangeAspect="1"/>
          </p:cNvPicPr>
          <p:nvPr/>
        </p:nvPicPr>
        <p:blipFill>
          <a:blip r:embed="rId5" cstate="print"/>
          <a:stretch>
            <a:fillRect/>
          </a:stretch>
        </p:blipFill>
        <p:spPr>
          <a:xfrm>
            <a:off x="5334000" y="1447800"/>
            <a:ext cx="3535388" cy="1286150"/>
          </a:xfrm>
          <a:prstGeom prst="rect">
            <a:avLst/>
          </a:prstGeom>
        </p:spPr>
      </p:pic>
      <p:pic>
        <p:nvPicPr>
          <p:cNvPr id="32" name="صورة 31" descr="ئسؤيئ.png"/>
          <p:cNvPicPr>
            <a:picLocks noChangeAspect="1"/>
          </p:cNvPicPr>
          <p:nvPr/>
        </p:nvPicPr>
        <p:blipFill>
          <a:blip r:embed="rId6" cstate="print"/>
          <a:stretch>
            <a:fillRect/>
          </a:stretch>
        </p:blipFill>
        <p:spPr>
          <a:xfrm>
            <a:off x="4572000" y="304800"/>
            <a:ext cx="3886200" cy="121911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abstract-windows-wallpaper-original-vector-bright-desktop-design.jpg"/>
          <p:cNvPicPr>
            <a:picLocks noChangeAspect="1"/>
          </p:cNvPicPr>
          <p:nvPr/>
        </p:nvPicPr>
        <p:blipFill>
          <a:blip r:embed="rId2" cstate="print"/>
          <a:stretch>
            <a:fillRect/>
          </a:stretch>
        </p:blipFill>
        <p:spPr>
          <a:xfrm>
            <a:off x="0" y="0"/>
            <a:ext cx="9144000" cy="6858000"/>
          </a:xfrm>
          <a:prstGeom prst="rect">
            <a:avLst/>
          </a:prstGeom>
        </p:spPr>
      </p:pic>
      <p:pic>
        <p:nvPicPr>
          <p:cNvPr id="3" name="صورة 2" descr="با.png"/>
          <p:cNvPicPr>
            <a:picLocks noChangeAspect="1"/>
          </p:cNvPicPr>
          <p:nvPr/>
        </p:nvPicPr>
        <p:blipFill>
          <a:blip r:embed="rId3" cstate="print"/>
          <a:stretch>
            <a:fillRect/>
          </a:stretch>
        </p:blipFill>
        <p:spPr>
          <a:xfrm>
            <a:off x="1676400" y="0"/>
            <a:ext cx="5766340" cy="1066712"/>
          </a:xfrm>
          <a:prstGeom prst="rect">
            <a:avLst/>
          </a:prstGeom>
        </p:spPr>
      </p:pic>
      <p:pic>
        <p:nvPicPr>
          <p:cNvPr id="4" name="صورة 3" descr="Japan-1.jpg"/>
          <p:cNvPicPr>
            <a:picLocks noChangeAspect="1"/>
          </p:cNvPicPr>
          <p:nvPr/>
        </p:nvPicPr>
        <p:blipFill>
          <a:blip r:embed="rId4" cstate="print"/>
          <a:stretch>
            <a:fillRect/>
          </a:stretch>
        </p:blipFill>
        <p:spPr>
          <a:xfrm>
            <a:off x="533400" y="1219200"/>
            <a:ext cx="3810000" cy="2438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صورة 4" descr="pink-park-japan-photos-1.jpg"/>
          <p:cNvPicPr>
            <a:picLocks noChangeAspect="1"/>
          </p:cNvPicPr>
          <p:nvPr/>
        </p:nvPicPr>
        <p:blipFill>
          <a:blip r:embed="rId5" cstate="print"/>
          <a:stretch>
            <a:fillRect/>
          </a:stretch>
        </p:blipFill>
        <p:spPr>
          <a:xfrm>
            <a:off x="4724400" y="1219200"/>
            <a:ext cx="3662137" cy="2438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صورة 5" descr="untitled.png"/>
          <p:cNvPicPr>
            <a:picLocks noChangeAspect="1"/>
          </p:cNvPicPr>
          <p:nvPr/>
        </p:nvPicPr>
        <p:blipFill>
          <a:blip r:embed="rId6" cstate="print"/>
          <a:stretch>
            <a:fillRect/>
          </a:stretch>
        </p:blipFill>
        <p:spPr>
          <a:xfrm>
            <a:off x="4724400" y="3962400"/>
            <a:ext cx="3657600" cy="25866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صورة 6" descr="جبل-فوجى.jpg"/>
          <p:cNvPicPr>
            <a:picLocks noChangeAspect="1"/>
          </p:cNvPicPr>
          <p:nvPr/>
        </p:nvPicPr>
        <p:blipFill>
          <a:blip r:embed="rId7" cstate="print"/>
          <a:stretch>
            <a:fillRect/>
          </a:stretch>
        </p:blipFill>
        <p:spPr>
          <a:xfrm>
            <a:off x="533400" y="3962400"/>
            <a:ext cx="3810000" cy="25907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مستطيل 7">
            <a:hlinkClick r:id="rId8" action="ppaction://hlinksldjump"/>
          </p:cNvPr>
          <p:cNvSpPr/>
          <p:nvPr/>
        </p:nvSpPr>
        <p:spPr>
          <a:xfrm>
            <a:off x="4724400" y="1219200"/>
            <a:ext cx="3657600" cy="2438400"/>
          </a:xfrm>
          <a:prstGeom prst="rect">
            <a:avLst/>
          </a:prstGeom>
          <a:ln w="76200"/>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9" name="صورة 8" descr="ؤءئ.png"/>
          <p:cNvPicPr>
            <a:picLocks noChangeAspect="1"/>
          </p:cNvPicPr>
          <p:nvPr/>
        </p:nvPicPr>
        <p:blipFill>
          <a:blip r:embed="rId9" cstate="print"/>
          <a:stretch>
            <a:fillRect/>
          </a:stretch>
        </p:blipFill>
        <p:spPr>
          <a:xfrm>
            <a:off x="4495800" y="1524000"/>
            <a:ext cx="3927565" cy="1524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edge">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13" name="صورة 12" descr="animated-nature-flower-backgrounds-for-powerpoint.jpg"/>
          <p:cNvPicPr>
            <a:picLocks noChangeAspect="1"/>
          </p:cNvPicPr>
          <p:nvPr/>
        </p:nvPicPr>
        <p:blipFill>
          <a:blip r:embed="rId2" cstate="print"/>
          <a:stretch>
            <a:fillRect/>
          </a:stretch>
        </p:blipFill>
        <p:spPr>
          <a:xfrm>
            <a:off x="0" y="0"/>
            <a:ext cx="9144000" cy="6858000"/>
          </a:xfrm>
          <a:prstGeom prst="rect">
            <a:avLst/>
          </a:prstGeom>
        </p:spPr>
      </p:pic>
      <p:sp>
        <p:nvSpPr>
          <p:cNvPr id="14" name="مستطيل 13"/>
          <p:cNvSpPr/>
          <p:nvPr/>
        </p:nvSpPr>
        <p:spPr>
          <a:xfrm>
            <a:off x="152400" y="3657600"/>
            <a:ext cx="8839200" cy="2971800"/>
          </a:xfrm>
          <a:prstGeom prst="rect">
            <a:avLst/>
          </a:prstGeom>
          <a:solidFill>
            <a:schemeClr val="accent6">
              <a:lumMod val="60000"/>
              <a:lumOff val="40000"/>
              <a:alpha val="7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مربع نص 16"/>
          <p:cNvSpPr txBox="1"/>
          <p:nvPr/>
        </p:nvSpPr>
        <p:spPr>
          <a:xfrm>
            <a:off x="71438" y="3823178"/>
            <a:ext cx="9001156" cy="2677656"/>
          </a:xfrm>
          <a:prstGeom prst="rect">
            <a:avLst/>
          </a:prstGeom>
          <a:noFill/>
        </p:spPr>
        <p:txBody>
          <a:bodyPr wrap="square" rtlCol="1">
            <a:spAutoFit/>
          </a:bodyPr>
          <a:lstStyle/>
          <a:p>
            <a:pPr algn="ctr"/>
            <a:r>
              <a:rPr lang="ar-OM" sz="2800" b="1" dirty="0" smtClean="0">
                <a:solidFill>
                  <a:srgbClr val="FF0000"/>
                </a:solidFill>
                <a:latin typeface="Monotype Koufi" pitchFamily="2" charset="-78"/>
                <a:ea typeface="Monotype Koufi" pitchFamily="2" charset="-78"/>
                <a:cs typeface="Akhbar MT" pitchFamily="2" charset="-78"/>
              </a:rPr>
              <a:t>جبل فوجي</a:t>
            </a:r>
            <a:r>
              <a:rPr lang="ar-OM" sz="2800" b="1" dirty="0" smtClean="0">
                <a:latin typeface="Monotype Koufi" pitchFamily="2" charset="-78"/>
                <a:ea typeface="Monotype Koufi" pitchFamily="2" charset="-78"/>
                <a:cs typeface="Akhbar MT" pitchFamily="2" charset="-78"/>
              </a:rPr>
              <a:t> أعلى قمة في اليابان، يبلغ ارتفاعه </a:t>
            </a:r>
            <a:r>
              <a:rPr lang="ar-OM" b="1" dirty="0" smtClean="0">
                <a:latin typeface="Monotype Koufi" pitchFamily="2" charset="-78"/>
                <a:ea typeface="Monotype Koufi" pitchFamily="2" charset="-78"/>
                <a:cs typeface="Akhbar MT" pitchFamily="2" charset="-78"/>
              </a:rPr>
              <a:t>3,776</a:t>
            </a:r>
            <a:r>
              <a:rPr lang="ar-OM" sz="2800" b="1" dirty="0" smtClean="0">
                <a:latin typeface="Monotype Koufi" pitchFamily="2" charset="-78"/>
                <a:ea typeface="Monotype Koufi" pitchFamily="2" charset="-78"/>
                <a:cs typeface="Akhbar MT" pitchFamily="2" charset="-78"/>
              </a:rPr>
              <a:t> مترا. يمكن أن يرى الجبل في الجو الصحو من العاصمة اليابانية طوكيو. على الرغم من مظهره الذي يوحي بالهدوء, نظرا لموقعه الإستراتيجي وبعده عن الأماكن الحضرية، قام اليابانيون بإنشاء مرصد فضائي في أعلى قمة الجبل. يعتبره اليابانيون جبلا مقدسا منذ القدم. وكان يحظر على النساء الاقتراب منه .أصبح الجبل اليوم مكانا مفضلا للسياح ولهواة التسلق من مختلف أنحاء البلاد. كذلك </a:t>
            </a:r>
            <a:r>
              <a:rPr lang="ar-OM" sz="2800" b="1" dirty="0">
                <a:latin typeface="Monotype Koufi" pitchFamily="2" charset="-78"/>
                <a:ea typeface="Monotype Koufi" pitchFamily="2" charset="-78"/>
                <a:cs typeface="Akhbar MT" pitchFamily="2" charset="-78"/>
              </a:rPr>
              <a:t>يعد جبل فوجي من أكبر البراكين الخاملة وآخر انفجار له عام </a:t>
            </a:r>
            <a:r>
              <a:rPr lang="ar-OM" b="1" dirty="0">
                <a:latin typeface="Monotype Koufi" pitchFamily="2" charset="-78"/>
                <a:ea typeface="Monotype Koufi" pitchFamily="2" charset="-78"/>
                <a:cs typeface="Akhbar MT" pitchFamily="2" charset="-78"/>
              </a:rPr>
              <a:t>1707</a:t>
            </a:r>
            <a:r>
              <a:rPr lang="ar-OM" sz="2800" b="1" dirty="0">
                <a:latin typeface="Monotype Koufi" pitchFamily="2" charset="-78"/>
                <a:ea typeface="Monotype Koufi" pitchFamily="2" charset="-78"/>
                <a:cs typeface="Akhbar MT" pitchFamily="2" charset="-78"/>
              </a:rPr>
              <a:t> </a:t>
            </a:r>
            <a:r>
              <a:rPr lang="ar-OM" sz="2800" b="1" dirty="0" err="1">
                <a:latin typeface="Monotype Koufi" pitchFamily="2" charset="-78"/>
                <a:ea typeface="Monotype Koufi" pitchFamily="2" charset="-78"/>
                <a:cs typeface="Akhbar MT" pitchFamily="2" charset="-78"/>
              </a:rPr>
              <a:t>م</a:t>
            </a:r>
            <a:r>
              <a:rPr lang="ar-OM" sz="2800" b="1" dirty="0">
                <a:latin typeface="Monotype Koufi" pitchFamily="2" charset="-78"/>
                <a:ea typeface="Monotype Koufi" pitchFamily="2" charset="-78"/>
                <a:cs typeface="Akhbar MT" pitchFamily="2" charset="-78"/>
              </a:rPr>
              <a:t> ومن بعدها لم ينفجر أبدًا.</a:t>
            </a:r>
          </a:p>
        </p:txBody>
      </p:sp>
      <p:pic>
        <p:nvPicPr>
          <p:cNvPr id="18" name="Picture 2" descr="http://upload.wikimedia.org/wikipedia/commons/f/f6/Mount_Fuji_from_Hotel_Mt_Fuji_1995-2-7.jpg"/>
          <p:cNvPicPr>
            <a:picLocks noChangeAspect="1" noChangeArrowheads="1"/>
          </p:cNvPicPr>
          <p:nvPr/>
        </p:nvPicPr>
        <p:blipFill>
          <a:blip r:embed="rId3" cstate="print"/>
          <a:srcRect/>
          <a:stretch>
            <a:fillRect/>
          </a:stretch>
        </p:blipFill>
        <p:spPr bwMode="auto">
          <a:xfrm>
            <a:off x="1143000" y="304799"/>
            <a:ext cx="6858000" cy="3124201"/>
          </a:xfrm>
          <a:prstGeom prst="rect">
            <a:avLst/>
          </a:prstGeom>
          <a:noFill/>
          <a:ln w="57150">
            <a:solidFill>
              <a:schemeClr val="tx1"/>
            </a:solidFill>
          </a:ln>
        </p:spPr>
      </p:pic>
      <p:pic>
        <p:nvPicPr>
          <p:cNvPr id="19" name="Picture 6" descr="http://data.ukiyo-e.org/jaodb/images/Asano_Takeji-spare_move-Mt_Fuji_at_Tateho-00037070-041206-F12.jpg"/>
          <p:cNvPicPr>
            <a:picLocks noChangeAspect="1" noChangeArrowheads="1"/>
          </p:cNvPicPr>
          <p:nvPr/>
        </p:nvPicPr>
        <p:blipFill>
          <a:blip r:embed="rId4" cstate="print"/>
          <a:srcRect/>
          <a:stretch>
            <a:fillRect/>
          </a:stretch>
        </p:blipFill>
        <p:spPr bwMode="auto">
          <a:xfrm>
            <a:off x="1143000" y="304800"/>
            <a:ext cx="6858000" cy="3124200"/>
          </a:xfrm>
          <a:prstGeom prst="rect">
            <a:avLst/>
          </a:prstGeom>
          <a:noFill/>
          <a:ln w="57150">
            <a:solidFill>
              <a:schemeClr val="tx1"/>
            </a:solidFill>
          </a:ln>
        </p:spPr>
      </p:pic>
      <p:pic>
        <p:nvPicPr>
          <p:cNvPr id="20" name="صورة 19" descr="pp.jpg"/>
          <p:cNvPicPr>
            <a:picLocks noChangeAspect="1"/>
          </p:cNvPicPr>
          <p:nvPr/>
        </p:nvPicPr>
        <p:blipFill>
          <a:blip r:embed="rId5" cstate="print"/>
          <a:stretch>
            <a:fillRect/>
          </a:stretch>
        </p:blipFill>
        <p:spPr>
          <a:xfrm>
            <a:off x="1143000" y="304799"/>
            <a:ext cx="6858000" cy="3124201"/>
          </a:xfrm>
          <a:prstGeom prst="rect">
            <a:avLst/>
          </a:prstGeom>
          <a:ln w="57150">
            <a:solidFill>
              <a:schemeClr val="tx1"/>
            </a:solidFill>
          </a:ln>
        </p:spPr>
      </p:pic>
      <p:pic>
        <p:nvPicPr>
          <p:cNvPr id="21" name="Picture 4" descr="http://c2.cdn.truelife.vn/offica/webtube/streamer?f=kqzC6ebU4VefYBQtP2tslQ=="/>
          <p:cNvPicPr>
            <a:picLocks noChangeAspect="1" noChangeArrowheads="1"/>
          </p:cNvPicPr>
          <p:nvPr/>
        </p:nvPicPr>
        <p:blipFill>
          <a:blip r:embed="rId6" cstate="print"/>
          <a:srcRect/>
          <a:stretch>
            <a:fillRect/>
          </a:stretch>
        </p:blipFill>
        <p:spPr bwMode="auto">
          <a:xfrm>
            <a:off x="1143000" y="304799"/>
            <a:ext cx="6858000" cy="3124201"/>
          </a:xfrm>
          <a:prstGeom prst="rect">
            <a:avLst/>
          </a:prstGeom>
          <a:noFill/>
          <a:ln w="57150">
            <a:solidFill>
              <a:schemeClr val="tx1"/>
            </a:solidFill>
          </a:ln>
        </p:spPr>
      </p:pic>
      <p:pic>
        <p:nvPicPr>
          <p:cNvPr id="22" name="صورة 21" descr="Volcano-Eruption-in-Japan-1-520x330.jpg"/>
          <p:cNvPicPr>
            <a:picLocks noChangeAspect="1"/>
          </p:cNvPicPr>
          <p:nvPr/>
        </p:nvPicPr>
        <p:blipFill>
          <a:blip r:embed="rId7" cstate="print"/>
          <a:stretch>
            <a:fillRect/>
          </a:stretch>
        </p:blipFill>
        <p:spPr>
          <a:xfrm>
            <a:off x="1143000" y="304799"/>
            <a:ext cx="6858000" cy="3124201"/>
          </a:xfrm>
          <a:prstGeom prst="rect">
            <a:avLst/>
          </a:prstGeom>
          <a:ln w="57150">
            <a:solidFill>
              <a:schemeClr val="tx1"/>
            </a:solidFill>
          </a:ln>
        </p:spPr>
      </p:pic>
      <p:pic>
        <p:nvPicPr>
          <p:cNvPr id="23" name="Picture 10" descr="ملف:Shore of Tago Bay, Ejiri at Tokaido.jpg"/>
          <p:cNvPicPr>
            <a:picLocks noChangeAspect="1" noChangeArrowheads="1"/>
          </p:cNvPicPr>
          <p:nvPr/>
        </p:nvPicPr>
        <p:blipFill>
          <a:blip r:embed="rId8" cstate="print"/>
          <a:srcRect/>
          <a:stretch>
            <a:fillRect/>
          </a:stretch>
        </p:blipFill>
        <p:spPr bwMode="auto">
          <a:xfrm>
            <a:off x="1142968" y="304799"/>
            <a:ext cx="6858000" cy="3124201"/>
          </a:xfrm>
          <a:prstGeom prst="rect">
            <a:avLst/>
          </a:prstGeom>
          <a:noFill/>
          <a:ln w="57150">
            <a:solidFill>
              <a:schemeClr val="tx1"/>
            </a:solidFill>
          </a:ln>
        </p:spPr>
      </p:pic>
      <p:pic>
        <p:nvPicPr>
          <p:cNvPr id="24" name="صورة 23" descr="08_01.jpg"/>
          <p:cNvPicPr>
            <a:picLocks noChangeAspect="1"/>
          </p:cNvPicPr>
          <p:nvPr/>
        </p:nvPicPr>
        <p:blipFill>
          <a:blip r:embed="rId9" cstate="print"/>
          <a:stretch>
            <a:fillRect/>
          </a:stretch>
        </p:blipFill>
        <p:spPr>
          <a:xfrm>
            <a:off x="1143000" y="304800"/>
            <a:ext cx="6858000" cy="3124200"/>
          </a:xfrm>
          <a:prstGeom prst="rect">
            <a:avLst/>
          </a:prstGeom>
          <a:ln w="57150">
            <a:solidFill>
              <a:schemeClr val="tx1"/>
            </a:solidFill>
          </a:ln>
        </p:spPr>
      </p:pic>
      <p:pic>
        <p:nvPicPr>
          <p:cNvPr id="25" name="Picture 12" descr="ملف:The Fuji reflects in Lake Kawaguchi, seen from the Misaka pass in the Kai province.jpg"/>
          <p:cNvPicPr>
            <a:picLocks noChangeAspect="1" noChangeArrowheads="1"/>
          </p:cNvPicPr>
          <p:nvPr/>
        </p:nvPicPr>
        <p:blipFill>
          <a:blip r:embed="rId10" cstate="print"/>
          <a:srcRect/>
          <a:stretch>
            <a:fillRect/>
          </a:stretch>
        </p:blipFill>
        <p:spPr bwMode="auto">
          <a:xfrm>
            <a:off x="1143000" y="304800"/>
            <a:ext cx="6858000" cy="3124200"/>
          </a:xfrm>
          <a:prstGeom prst="rect">
            <a:avLst/>
          </a:prstGeom>
          <a:noFill/>
          <a:ln w="57150">
            <a:solidFill>
              <a:schemeClr val="accent6">
                <a:lumMod val="5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diamond(in)">
                                      <p:cBhvr>
                                        <p:cTn id="14" dur="2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000"/>
                                        <p:tgtEl>
                                          <p:spTgt spid="19"/>
                                        </p:tgtEl>
                                      </p:cBhvr>
                                    </p:animEffect>
                                  </p:childTnLst>
                                </p:cTn>
                              </p:par>
                            </p:childTnLst>
                          </p:cTn>
                        </p:par>
                        <p:par>
                          <p:cTn id="20" fill="hold">
                            <p:stCondLst>
                              <p:cond delay="2000"/>
                            </p:stCondLst>
                            <p:childTnLst>
                              <p:par>
                                <p:cTn id="21" presetID="1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plus(in)">
                                      <p:cBhvr>
                                        <p:cTn id="23" dur="3000"/>
                                        <p:tgtEl>
                                          <p:spTgt spid="20"/>
                                        </p:tgtEl>
                                      </p:cBhvr>
                                    </p:animEffect>
                                  </p:childTnLst>
                                </p:cTn>
                              </p:par>
                            </p:childTnLst>
                          </p:cTn>
                        </p:par>
                        <p:par>
                          <p:cTn id="24" fill="hold">
                            <p:stCondLst>
                              <p:cond delay="5000"/>
                            </p:stCondLst>
                            <p:childTnLst>
                              <p:par>
                                <p:cTn id="25" presetID="8"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diamond(in)">
                                      <p:cBhvr>
                                        <p:cTn id="27" dur="3000"/>
                                        <p:tgtEl>
                                          <p:spTgt spid="21"/>
                                        </p:tgtEl>
                                      </p:cBhvr>
                                    </p:animEffect>
                                  </p:childTnLst>
                                </p:cTn>
                              </p:par>
                            </p:childTnLst>
                          </p:cTn>
                        </p:par>
                        <p:par>
                          <p:cTn id="28" fill="hold">
                            <p:stCondLst>
                              <p:cond delay="8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000"/>
                                        <p:tgtEl>
                                          <p:spTgt spid="22"/>
                                        </p:tgtEl>
                                      </p:cBhvr>
                                    </p:animEffect>
                                  </p:childTnLst>
                                </p:cTn>
                              </p:par>
                            </p:childTnLst>
                          </p:cTn>
                        </p:par>
                        <p:par>
                          <p:cTn id="32" fill="hold">
                            <p:stCondLst>
                              <p:cond delay="10000"/>
                            </p:stCondLst>
                            <p:childTnLst>
                              <p:par>
                                <p:cTn id="33" presetID="13" presetClass="entr" presetSubtype="16"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plus(in)">
                                      <p:cBhvr>
                                        <p:cTn id="35" dur="3000"/>
                                        <p:tgtEl>
                                          <p:spTgt spid="23"/>
                                        </p:tgtEl>
                                      </p:cBhvr>
                                    </p:animEffect>
                                  </p:childTnLst>
                                </p:cTn>
                              </p:par>
                            </p:childTnLst>
                          </p:cTn>
                        </p:par>
                        <p:par>
                          <p:cTn id="36" fill="hold">
                            <p:stCondLst>
                              <p:cond delay="13000"/>
                            </p:stCondLst>
                            <p:childTnLst>
                              <p:par>
                                <p:cTn id="37" presetID="8" presetClass="entr" presetSubtype="1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amond(in)">
                                      <p:cBhvr>
                                        <p:cTn id="39" dur="2000"/>
                                        <p:tgtEl>
                                          <p:spTgt spid="24"/>
                                        </p:tgtEl>
                                      </p:cBhvr>
                                    </p:animEffect>
                                  </p:childTnLst>
                                </p:cTn>
                              </p:par>
                            </p:childTnLst>
                          </p:cTn>
                        </p:par>
                        <p:par>
                          <p:cTn id="40" fill="hold">
                            <p:stCondLst>
                              <p:cond delay="15000"/>
                            </p:stCondLst>
                            <p:childTnLst>
                              <p:par>
                                <p:cTn id="41" presetID="10" presetClass="entr" presetSubtype="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مستطيل 3"/>
          <p:cNvSpPr/>
          <p:nvPr/>
        </p:nvSpPr>
        <p:spPr>
          <a:xfrm>
            <a:off x="2209800" y="1430627"/>
            <a:ext cx="6477000" cy="2988973"/>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OM" sz="5400" b="1" dirty="0" smtClean="0">
                <a:ln w="28575">
                  <a:solidFill>
                    <a:sysClr val="windowText" lastClr="000000"/>
                  </a:solidFill>
                </a:ln>
                <a:solidFill>
                  <a:schemeClr val="bg1"/>
                </a:solidFill>
                <a:effectLst>
                  <a:glow rad="139700">
                    <a:schemeClr val="accent2">
                      <a:satMod val="175000"/>
                      <a:alpha val="40000"/>
                    </a:schemeClr>
                  </a:glow>
                  <a:reflection blurRad="6350" stA="60000" endA="900" endPos="58000" dir="5400000" sy="-100000" algn="bl" rotWithShape="0"/>
                </a:effectLst>
                <a:cs typeface="PT Bold Heading" pitchFamily="2" charset="-78"/>
              </a:rPr>
              <a:t>اليابان عبر التاريخ</a:t>
            </a:r>
            <a:endParaRPr lang="ar-OM" sz="5400" b="1" dirty="0">
              <a:ln w="28575">
                <a:solidFill>
                  <a:sysClr val="windowText" lastClr="000000"/>
                </a:solidFill>
              </a:ln>
              <a:solidFill>
                <a:schemeClr val="bg1"/>
              </a:solidFill>
              <a:effectLst>
                <a:glow rad="139700">
                  <a:schemeClr val="accent2">
                    <a:satMod val="175000"/>
                    <a:alpha val="40000"/>
                  </a:schemeClr>
                </a:glow>
                <a:reflection blurRad="6350" stA="60000" endA="900" endPos="58000" dir="5400000" sy="-100000" algn="bl" rotWithShape="0"/>
              </a:effectLst>
              <a:cs typeface="PT Bold Heading" pitchFamily="2" charset="-78"/>
            </a:endParaRPr>
          </a:p>
        </p:txBody>
      </p:sp>
      <p:pic>
        <p:nvPicPr>
          <p:cNvPr id="5" name="صورة 4" descr="hiroshima-portrait-100days-ga.jpg"/>
          <p:cNvPicPr>
            <a:picLocks noChangeAspect="1"/>
          </p:cNvPicPr>
          <p:nvPr/>
        </p:nvPicPr>
        <p:blipFill>
          <a:blip r:embed="rId3"/>
          <a:stretch>
            <a:fillRect/>
          </a:stretch>
        </p:blipFill>
        <p:spPr>
          <a:xfrm rot="20676681">
            <a:off x="417572" y="771875"/>
            <a:ext cx="2453121" cy="2242053"/>
          </a:xfrm>
          <a:prstGeom prst="rect">
            <a:avLst/>
          </a:prstGeom>
          <a:ln w="57150">
            <a:solidFill>
              <a:schemeClr val="tx1">
                <a:lumMod val="95000"/>
                <a:lumOff val="5000"/>
              </a:schemeClr>
            </a:solidFill>
          </a:ln>
        </p:spPr>
      </p:pic>
      <p:pic>
        <p:nvPicPr>
          <p:cNvPr id="1026" name="Picture 2" descr="http://wp.sharara.org/wp-content/uploads/2010/10/J3.jpg"/>
          <p:cNvPicPr>
            <a:picLocks noChangeAspect="1" noChangeArrowheads="1"/>
          </p:cNvPicPr>
          <p:nvPr/>
        </p:nvPicPr>
        <p:blipFill>
          <a:blip r:embed="rId4"/>
          <a:srcRect/>
          <a:stretch>
            <a:fillRect/>
          </a:stretch>
        </p:blipFill>
        <p:spPr bwMode="auto">
          <a:xfrm rot="688679">
            <a:off x="471179" y="2659688"/>
            <a:ext cx="2230898" cy="2169238"/>
          </a:xfrm>
          <a:prstGeom prst="rect">
            <a:avLst/>
          </a:prstGeom>
          <a:noFill/>
          <a:ln w="57150">
            <a:solidFill>
              <a:srgbClr val="FFC000"/>
            </a:solidFill>
          </a:ln>
        </p:spPr>
      </p:pic>
      <p:pic>
        <p:nvPicPr>
          <p:cNvPr id="1028" name="Picture 4" descr="http://lh5.ggpht.com/_cwJ0D7A_V3I/TC8s3i0DGmI/AAAAAAAAAcA/OmgGkIm_9ws/image_thumb%5B2%5D.png?imgmax=800"/>
          <p:cNvPicPr>
            <a:picLocks noChangeAspect="1" noChangeArrowheads="1"/>
          </p:cNvPicPr>
          <p:nvPr/>
        </p:nvPicPr>
        <p:blipFill>
          <a:blip r:embed="rId5"/>
          <a:srcRect/>
          <a:stretch>
            <a:fillRect/>
          </a:stretch>
        </p:blipFill>
        <p:spPr bwMode="auto">
          <a:xfrm rot="21104349">
            <a:off x="1640184" y="4065382"/>
            <a:ext cx="2409628" cy="2139318"/>
          </a:xfrm>
          <a:prstGeom prst="rect">
            <a:avLst/>
          </a:prstGeom>
          <a:noFill/>
          <a:ln w="57150">
            <a:solidFill>
              <a:schemeClr val="tx1">
                <a:lumMod val="95000"/>
                <a:lumOff val="5000"/>
              </a:schemeClr>
            </a:solidFill>
          </a:ln>
        </p:spPr>
      </p:pic>
      <p:pic>
        <p:nvPicPr>
          <p:cNvPr id="1030" name="Picture 6" descr="http://g.abunawaf.com/2009/12/13/japan_03.jpg"/>
          <p:cNvPicPr>
            <a:picLocks noChangeAspect="1" noChangeArrowheads="1"/>
          </p:cNvPicPr>
          <p:nvPr/>
        </p:nvPicPr>
        <p:blipFill>
          <a:blip r:embed="rId6"/>
          <a:srcRect/>
          <a:stretch>
            <a:fillRect/>
          </a:stretch>
        </p:blipFill>
        <p:spPr bwMode="auto">
          <a:xfrm rot="707492">
            <a:off x="3903426" y="3975133"/>
            <a:ext cx="2435948" cy="2344273"/>
          </a:xfrm>
          <a:prstGeom prst="rect">
            <a:avLst/>
          </a:prstGeom>
          <a:noFill/>
          <a:ln w="57150">
            <a:solidFill>
              <a:srgbClr val="FFC000"/>
            </a:solidFill>
          </a:ln>
        </p:spPr>
      </p:pic>
      <p:pic>
        <p:nvPicPr>
          <p:cNvPr id="1032" name="Picture 8" descr="http://sakurahouse-blog.com/ar/files/2014/02/Satsuma-samurai-during-boshin-war-period.jpg"/>
          <p:cNvPicPr>
            <a:picLocks noChangeAspect="1" noChangeArrowheads="1"/>
          </p:cNvPicPr>
          <p:nvPr/>
        </p:nvPicPr>
        <p:blipFill>
          <a:blip r:embed="rId7"/>
          <a:srcRect/>
          <a:stretch>
            <a:fillRect/>
          </a:stretch>
        </p:blipFill>
        <p:spPr bwMode="auto">
          <a:xfrm rot="20878341">
            <a:off x="6142696" y="4125056"/>
            <a:ext cx="2521759" cy="2176520"/>
          </a:xfrm>
          <a:prstGeom prst="rect">
            <a:avLst/>
          </a:prstGeom>
          <a:noFill/>
          <a:ln w="57150">
            <a:solidFill>
              <a:schemeClr val="tx1">
                <a:lumMod val="95000"/>
                <a:lumOff val="5000"/>
              </a:schemeClr>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914400" y="228600"/>
            <a:ext cx="7315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000" b="1" dirty="0" smtClean="0">
                <a:solidFill>
                  <a:schemeClr val="bg1"/>
                </a:solidFill>
                <a:latin typeface="Monotype Koufi" pitchFamily="2" charset="-78"/>
                <a:ea typeface="Monotype Koufi" pitchFamily="2" charset="-78"/>
                <a:cs typeface="Monotype Koufi" pitchFamily="2" charset="-78"/>
              </a:rPr>
              <a:t>الأحداث التاريخية في اليابان </a:t>
            </a:r>
            <a:endParaRPr lang="ar-OM" sz="4000" b="1" dirty="0">
              <a:solidFill>
                <a:schemeClr val="bg1"/>
              </a:solidFill>
              <a:latin typeface="Monotype Koufi" pitchFamily="2" charset="-78"/>
              <a:ea typeface="Monotype Koufi" pitchFamily="2" charset="-78"/>
              <a:cs typeface="Monotype Koufi" pitchFamily="2" charset="-78"/>
            </a:endParaRPr>
          </a:p>
        </p:txBody>
      </p:sp>
      <p:pic>
        <p:nvPicPr>
          <p:cNvPr id="1026" name="Picture 2"/>
          <p:cNvPicPr>
            <a:picLocks noChangeAspect="1" noChangeArrowheads="1"/>
          </p:cNvPicPr>
          <p:nvPr/>
        </p:nvPicPr>
        <p:blipFill>
          <a:blip r:embed="rId2"/>
          <a:srcRect/>
          <a:stretch>
            <a:fillRect/>
          </a:stretch>
        </p:blipFill>
        <p:spPr bwMode="auto">
          <a:xfrm>
            <a:off x="1524000" y="1600200"/>
            <a:ext cx="6858000" cy="19812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524000" y="2895600"/>
            <a:ext cx="6934200" cy="2133600"/>
          </a:xfrm>
          <a:prstGeom prst="rect">
            <a:avLst/>
          </a:prstGeom>
          <a:noFill/>
          <a:ln w="9525">
            <a:noFill/>
            <a:miter lim="800000"/>
            <a:headEnd/>
            <a:tailEnd/>
          </a:ln>
          <a:effectLst/>
        </p:spPr>
      </p:pic>
      <p:sp>
        <p:nvSpPr>
          <p:cNvPr id="6" name="مستطيل 5"/>
          <p:cNvSpPr/>
          <p:nvPr/>
        </p:nvSpPr>
        <p:spPr>
          <a:xfrm>
            <a:off x="2514600" y="6172200"/>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7" name="مستطيل 6"/>
          <p:cNvSpPr/>
          <p:nvPr/>
        </p:nvSpPr>
        <p:spPr>
          <a:xfrm>
            <a:off x="1143000" y="6172200"/>
            <a:ext cx="7620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8" name="مستطيل 7"/>
          <p:cNvSpPr/>
          <p:nvPr/>
        </p:nvSpPr>
        <p:spPr>
          <a:xfrm flipH="1">
            <a:off x="838200" y="6324600"/>
            <a:ext cx="2057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cxnSp>
        <p:nvCxnSpPr>
          <p:cNvPr id="10" name="رابط مستقيم 9"/>
          <p:cNvCxnSpPr/>
          <p:nvPr/>
        </p:nvCxnSpPr>
        <p:spPr>
          <a:xfrm>
            <a:off x="1752600" y="6323012"/>
            <a:ext cx="1219200" cy="158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زر إجراء: الأمام أو التالي 10">
            <a:hlinkClick r:id="rId4" action="ppaction://hlinksldjump" highlightClick="1"/>
          </p:cNvPr>
          <p:cNvSpPr/>
          <p:nvPr/>
        </p:nvSpPr>
        <p:spPr>
          <a:xfrm>
            <a:off x="609600" y="1905000"/>
            <a:ext cx="685800" cy="6858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
        <p:nvSpPr>
          <p:cNvPr id="12" name="زر إجراء: الأمام أو التالي 11">
            <a:hlinkClick r:id="rId5" action="ppaction://hlinksldjump" highlightClick="1"/>
          </p:cNvPr>
          <p:cNvSpPr/>
          <p:nvPr/>
        </p:nvSpPr>
        <p:spPr>
          <a:xfrm>
            <a:off x="609600" y="3429000"/>
            <a:ext cx="685800" cy="6858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
        <p:nvSpPr>
          <p:cNvPr id="13" name="زر إجراء: الأمام أو التالي 12">
            <a:hlinkClick r:id="rId6" action="ppaction://hlinksldjump" highlightClick="1"/>
          </p:cNvPr>
          <p:cNvSpPr/>
          <p:nvPr/>
        </p:nvSpPr>
        <p:spPr>
          <a:xfrm>
            <a:off x="609600" y="4800600"/>
            <a:ext cx="685800" cy="6858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grpSp>
        <p:nvGrpSpPr>
          <p:cNvPr id="4" name="Group 3"/>
          <p:cNvGrpSpPr/>
          <p:nvPr/>
        </p:nvGrpSpPr>
        <p:grpSpPr>
          <a:xfrm>
            <a:off x="1524000" y="4419600"/>
            <a:ext cx="7010400" cy="1905000"/>
            <a:chOff x="1524000" y="4419600"/>
            <a:chExt cx="7010400" cy="1905000"/>
          </a:xfrm>
        </p:grpSpPr>
        <p:pic>
          <p:nvPicPr>
            <p:cNvPr id="1028"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524000" y="4419600"/>
              <a:ext cx="7010400" cy="1905000"/>
            </a:xfrm>
            <a:prstGeom prst="rect">
              <a:avLst/>
            </a:prstGeom>
            <a:noFill/>
            <a:ln w="9525">
              <a:noFill/>
              <a:miter lim="800000"/>
              <a:headEnd/>
              <a:tailEnd/>
            </a:ln>
            <a:effectLst/>
          </p:spPr>
        </p:pic>
        <p:sp>
          <p:nvSpPr>
            <p:cNvPr id="3" name="Rectangle 2"/>
            <p:cNvSpPr/>
            <p:nvPr/>
          </p:nvSpPr>
          <p:spPr>
            <a:xfrm>
              <a:off x="3581400" y="4724400"/>
              <a:ext cx="44958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400" b="1" dirty="0" smtClean="0">
                  <a:solidFill>
                    <a:schemeClr val="tx1"/>
                  </a:solidFill>
                  <a:latin typeface="Hacen Freehand" panose="02000000000000000000" pitchFamily="2" charset="-78"/>
                  <a:cs typeface="Hacen Freehand" panose="02000000000000000000" pitchFamily="2" charset="-78"/>
                </a:rPr>
                <a:t>الانفتاح على الحضارات المعاصرة</a:t>
              </a:r>
              <a:endParaRPr lang="ar-OM" sz="2400" b="1" dirty="0">
                <a:solidFill>
                  <a:schemeClr val="tx1"/>
                </a:solidFill>
                <a:latin typeface="Hacen Freehand" panose="02000000000000000000" pitchFamily="2" charset="-78"/>
                <a:cs typeface="Hacen Freehand" panose="02000000000000000000"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ppt_x</p:attrName>
                                        </p:attrNameLst>
                                      </p:cBhvr>
                                      <p:tavLst>
                                        <p:tav tm="0">
                                          <p:val>
                                            <p:strVal val="#ppt_x-.2"/>
                                          </p:val>
                                        </p:tav>
                                        <p:tav tm="100000">
                                          <p:val>
                                            <p:strVal val="#ppt_x"/>
                                          </p:val>
                                        </p:tav>
                                      </p:tavLst>
                                    </p:anim>
                                    <p:anim calcmode="lin" valueType="num">
                                      <p:cBhvr>
                                        <p:cTn id="1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p:cTn id="19" dur="1000" fill="hold"/>
                                        <p:tgtEl>
                                          <p:spTgt spid="1027"/>
                                        </p:tgtEl>
                                        <p:attrNameLst>
                                          <p:attrName>ppt_x</p:attrName>
                                        </p:attrNameLst>
                                      </p:cBhvr>
                                      <p:tavLst>
                                        <p:tav tm="0">
                                          <p:val>
                                            <p:strVal val="#ppt_x-.2"/>
                                          </p:val>
                                        </p:tav>
                                        <p:tav tm="100000">
                                          <p:val>
                                            <p:strVal val="#ppt_x"/>
                                          </p:val>
                                        </p:tav>
                                      </p:tavLst>
                                    </p:anim>
                                    <p:anim calcmode="lin" valueType="num">
                                      <p:cBhvr>
                                        <p:cTn id="20" dur="1000" fill="hold"/>
                                        <p:tgtEl>
                                          <p:spTgt spid="102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27"/>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ppt_x</p:attrName>
                                        </p:attrNameLst>
                                      </p:cBhvr>
                                      <p:tavLst>
                                        <p:tav tm="0">
                                          <p:val>
                                            <p:strVal val="#ppt_x-.2"/>
                                          </p:val>
                                        </p:tav>
                                        <p:tav tm="100000">
                                          <p:val>
                                            <p:strVal val="#ppt_x"/>
                                          </p:val>
                                        </p:tav>
                                      </p:tavLst>
                                    </p:anim>
                                    <p:anim calcmode="lin" valueType="num">
                                      <p:cBhvr>
                                        <p:cTn id="2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2"/>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ppt_x</p:attrName>
                                        </p:attrNameLst>
                                      </p:cBhvr>
                                      <p:tavLst>
                                        <p:tav tm="0">
                                          <p:val>
                                            <p:strVal val="#ppt_x-.2"/>
                                          </p:val>
                                        </p:tav>
                                        <p:tav tm="100000">
                                          <p:val>
                                            <p:strVal val="#ppt_x"/>
                                          </p:val>
                                        </p:tav>
                                      </p:tavLst>
                                    </p:anim>
                                    <p:anim calcmode="lin" valueType="num">
                                      <p:cBhvr>
                                        <p:cTn id="30"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قوس كبير أيمن 15"/>
          <p:cNvSpPr/>
          <p:nvPr/>
        </p:nvSpPr>
        <p:spPr>
          <a:xfrm rot="16200000">
            <a:off x="4114799" y="-76201"/>
            <a:ext cx="457201" cy="6705600"/>
          </a:xfrm>
          <a:prstGeom prst="rightBrac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OM"/>
          </a:p>
        </p:txBody>
      </p:sp>
      <p:cxnSp>
        <p:nvCxnSpPr>
          <p:cNvPr id="13" name="رابط كسهم مستقيم 12"/>
          <p:cNvCxnSpPr/>
          <p:nvPr/>
        </p:nvCxnSpPr>
        <p:spPr>
          <a:xfrm rot="5400000">
            <a:off x="4115594" y="1828006"/>
            <a:ext cx="457200" cy="1588"/>
          </a:xfrm>
          <a:prstGeom prst="straightConnector1">
            <a:avLst/>
          </a:prstGeom>
          <a:ln w="571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مستطيل 4"/>
          <p:cNvSpPr/>
          <p:nvPr/>
        </p:nvSpPr>
        <p:spPr>
          <a:xfrm>
            <a:off x="304800" y="381000"/>
            <a:ext cx="86106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b="1" dirty="0" smtClean="0">
                <a:solidFill>
                  <a:schemeClr val="tx2">
                    <a:lumMod val="75000"/>
                  </a:schemeClr>
                </a:solidFill>
                <a:latin typeface="Monotype Koufi" pitchFamily="2" charset="-78"/>
                <a:ea typeface="Monotype Koufi" pitchFamily="2" charset="-78"/>
                <a:cs typeface="Monotype Koufi" pitchFamily="2" charset="-78"/>
              </a:rPr>
              <a:t>يعود تاريخ اليابان إلى القرن السابع الميلادي . فقد نظمت اليابان شؤونها وفقا للنموذج الصيني</a:t>
            </a:r>
            <a:endParaRPr lang="ar-OM" sz="2800" b="1" dirty="0">
              <a:solidFill>
                <a:schemeClr val="tx2">
                  <a:lumMod val="75000"/>
                </a:schemeClr>
              </a:solidFill>
              <a:latin typeface="Monotype Koufi" pitchFamily="2" charset="-78"/>
              <a:ea typeface="Monotype Koufi" pitchFamily="2" charset="-78"/>
              <a:cs typeface="Monotype Koufi" pitchFamily="2" charset="-78"/>
            </a:endParaRPr>
          </a:p>
        </p:txBody>
      </p:sp>
      <p:sp>
        <p:nvSpPr>
          <p:cNvPr id="28678" name="AutoShape 6" descr="http://www.clker.com/cliparts/G/v/F/S/k/R/temple.svg"/>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OM"/>
          </a:p>
        </p:txBody>
      </p:sp>
      <p:sp>
        <p:nvSpPr>
          <p:cNvPr id="15" name="مستطيل 14"/>
          <p:cNvSpPr/>
          <p:nvPr/>
        </p:nvSpPr>
        <p:spPr>
          <a:xfrm>
            <a:off x="1828800" y="2057400"/>
            <a:ext cx="51054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b="1" dirty="0" smtClean="0">
                <a:solidFill>
                  <a:schemeClr val="tx2">
                    <a:lumMod val="75000"/>
                  </a:schemeClr>
                </a:solidFill>
                <a:latin typeface="Monotype Koufi" pitchFamily="2" charset="-78"/>
                <a:ea typeface="Monotype Koufi" pitchFamily="2" charset="-78"/>
                <a:cs typeface="Monotype Koufi" pitchFamily="2" charset="-78"/>
              </a:rPr>
              <a:t>مظاهر تأثر اليابان بالصين </a:t>
            </a:r>
            <a:endParaRPr lang="ar-OM" sz="2800" b="1" dirty="0">
              <a:solidFill>
                <a:schemeClr val="tx2">
                  <a:lumMod val="75000"/>
                </a:schemeClr>
              </a:solidFill>
              <a:latin typeface="Monotype Koufi" pitchFamily="2" charset="-78"/>
              <a:ea typeface="Monotype Koufi" pitchFamily="2" charset="-78"/>
              <a:cs typeface="Monotype Koufi" pitchFamily="2" charset="-78"/>
            </a:endParaRPr>
          </a:p>
        </p:txBody>
      </p:sp>
      <p:sp>
        <p:nvSpPr>
          <p:cNvPr id="17" name="مستطيل 16"/>
          <p:cNvSpPr/>
          <p:nvPr/>
        </p:nvSpPr>
        <p:spPr>
          <a:xfrm>
            <a:off x="6934200" y="3429000"/>
            <a:ext cx="1981200" cy="281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في الجوانب الدينية والأدبية والسياسية </a:t>
            </a:r>
          </a:p>
        </p:txBody>
      </p:sp>
      <p:sp>
        <p:nvSpPr>
          <p:cNvPr id="18" name="مستطيل 17"/>
          <p:cNvSpPr/>
          <p:nvPr/>
        </p:nvSpPr>
        <p:spPr>
          <a:xfrm>
            <a:off x="4800600" y="3429000"/>
            <a:ext cx="1981200" cy="281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استخدام الحروف الصينية في الكتابة</a:t>
            </a:r>
          </a:p>
        </p:txBody>
      </p:sp>
      <p:sp>
        <p:nvSpPr>
          <p:cNvPr id="19" name="مستطيل 18"/>
          <p:cNvSpPr/>
          <p:nvPr/>
        </p:nvSpPr>
        <p:spPr>
          <a:xfrm>
            <a:off x="2514600" y="3429000"/>
            <a:ext cx="2133600" cy="281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بناء العاصمة القديمة نارا وفقا لنماذج الأباطرة الصينيين</a:t>
            </a:r>
          </a:p>
        </p:txBody>
      </p:sp>
      <p:sp>
        <p:nvSpPr>
          <p:cNvPr id="20" name="مستطيل 19"/>
          <p:cNvSpPr/>
          <p:nvPr/>
        </p:nvSpPr>
        <p:spPr>
          <a:xfrm>
            <a:off x="228600" y="3429000"/>
            <a:ext cx="2133600" cy="281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كتبوا قوانين مأخوذة كليا من القوانين الصينية </a:t>
            </a:r>
          </a:p>
        </p:txBody>
      </p:sp>
      <p:pic>
        <p:nvPicPr>
          <p:cNvPr id="28682" name="Picture 10" descr="http://www.fsb.miamioh.edu/mis399/student/Reading%20files/cnlarge.gif"/>
          <p:cNvPicPr>
            <a:picLocks noChangeAspect="1" noChangeArrowheads="1"/>
          </p:cNvPicPr>
          <p:nvPr/>
        </p:nvPicPr>
        <p:blipFill>
          <a:blip r:embed="rId2"/>
          <a:srcRect/>
          <a:stretch>
            <a:fillRect/>
          </a:stretch>
        </p:blipFill>
        <p:spPr bwMode="auto">
          <a:xfrm>
            <a:off x="457200" y="1524000"/>
            <a:ext cx="2024347" cy="1447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684" name="Picture 12" descr="http://www.abandonthecube.com/Content/Desinations/Japan/Flag%20of%20Japan.jpg"/>
          <p:cNvPicPr>
            <a:picLocks noChangeAspect="1" noChangeArrowheads="1"/>
          </p:cNvPicPr>
          <p:nvPr/>
        </p:nvPicPr>
        <p:blipFill>
          <a:blip r:embed="rId3"/>
          <a:srcRect/>
          <a:stretch>
            <a:fillRect/>
          </a:stretch>
        </p:blipFill>
        <p:spPr bwMode="auto">
          <a:xfrm>
            <a:off x="6743700" y="1524000"/>
            <a:ext cx="2019300" cy="137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686" name="Picture 14" descr="http://www.alarab.net/data/news/2012/08/24/480629/20120824150910alarab_21082012_1034.jpg"/>
          <p:cNvPicPr>
            <a:picLocks noChangeAspect="1" noChangeArrowheads="1"/>
          </p:cNvPicPr>
          <p:nvPr/>
        </p:nvPicPr>
        <p:blipFill>
          <a:blip r:embed="rId4"/>
          <a:srcRect/>
          <a:stretch>
            <a:fillRect/>
          </a:stretch>
        </p:blipFill>
        <p:spPr bwMode="auto">
          <a:xfrm>
            <a:off x="2514600" y="3429000"/>
            <a:ext cx="2133600" cy="2819399"/>
          </a:xfrm>
          <a:prstGeom prst="rect">
            <a:avLst/>
          </a:prstGeom>
          <a:noFill/>
        </p:spPr>
      </p:pic>
      <p:pic>
        <p:nvPicPr>
          <p:cNvPr id="28690" name="Picture 18" descr="http://leonardoverse.com/wp-content/uploads/2013/04/Samurai-kanji.jpg"/>
          <p:cNvPicPr>
            <a:picLocks noChangeAspect="1" noChangeArrowheads="1"/>
          </p:cNvPicPr>
          <p:nvPr/>
        </p:nvPicPr>
        <p:blipFill>
          <a:blip r:embed="rId5"/>
          <a:srcRect/>
          <a:stretch>
            <a:fillRect/>
          </a:stretch>
        </p:blipFill>
        <p:spPr bwMode="auto">
          <a:xfrm>
            <a:off x="4800600" y="3429000"/>
            <a:ext cx="1981200" cy="2819400"/>
          </a:xfrm>
          <a:prstGeom prst="rect">
            <a:avLst/>
          </a:prstGeom>
          <a:noFill/>
        </p:spPr>
      </p:pic>
      <p:pic>
        <p:nvPicPr>
          <p:cNvPr id="28692" name="Picture 20" descr="http://www14.0zz0.com/2013/10/25/06/979916445.jpg"/>
          <p:cNvPicPr>
            <a:picLocks noChangeAspect="1" noChangeArrowheads="1"/>
          </p:cNvPicPr>
          <p:nvPr/>
        </p:nvPicPr>
        <p:blipFill>
          <a:blip r:embed="rId6"/>
          <a:srcRect/>
          <a:stretch>
            <a:fillRect/>
          </a:stretch>
        </p:blipFill>
        <p:spPr bwMode="auto">
          <a:xfrm>
            <a:off x="4800600" y="3429000"/>
            <a:ext cx="1981200" cy="2847976"/>
          </a:xfrm>
          <a:prstGeom prst="rect">
            <a:avLst/>
          </a:prstGeom>
          <a:noFill/>
        </p:spPr>
      </p:pic>
      <p:pic>
        <p:nvPicPr>
          <p:cNvPr id="28694" name="Picture 22" descr="TodaijiDaibutsu0224.jpg"/>
          <p:cNvPicPr>
            <a:picLocks noChangeAspect="1" noChangeArrowheads="1"/>
          </p:cNvPicPr>
          <p:nvPr/>
        </p:nvPicPr>
        <p:blipFill>
          <a:blip r:embed="rId7"/>
          <a:srcRect/>
          <a:stretch>
            <a:fillRect/>
          </a:stretch>
        </p:blipFill>
        <p:spPr bwMode="auto">
          <a:xfrm>
            <a:off x="6934200" y="3429000"/>
            <a:ext cx="1981200" cy="2819400"/>
          </a:xfrm>
          <a:prstGeom prst="rect">
            <a:avLst/>
          </a:prstGeom>
          <a:noFill/>
        </p:spPr>
      </p:pic>
      <p:sp>
        <p:nvSpPr>
          <p:cNvPr id="21" name="زر إجراء: الصفحة الرئيسية 20">
            <a:hlinkClick r:id="rId8" action="ppaction://hlinksldjump" highlightClick="1"/>
          </p:cNvPr>
          <p:cNvSpPr/>
          <p:nvPr/>
        </p:nvSpPr>
        <p:spPr>
          <a:xfrm>
            <a:off x="0" y="6400800"/>
            <a:ext cx="457200" cy="457200"/>
          </a:xfrm>
          <a:prstGeom prst="actionButtonHome">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8684"/>
                                        </p:tgtEl>
                                        <p:attrNameLst>
                                          <p:attrName>style.visibility</p:attrName>
                                        </p:attrNameLst>
                                      </p:cBhvr>
                                      <p:to>
                                        <p:strVal val="visible"/>
                                      </p:to>
                                    </p:set>
                                    <p:animEffect transition="in" filter="fade">
                                      <p:cBhvr>
                                        <p:cTn id="19" dur="1000"/>
                                        <p:tgtEl>
                                          <p:spTgt spid="28684"/>
                                        </p:tgtEl>
                                      </p:cBhvr>
                                    </p:animEffect>
                                    <p:anim calcmode="lin" valueType="num">
                                      <p:cBhvr>
                                        <p:cTn id="20" dur="1000" fill="hold"/>
                                        <p:tgtEl>
                                          <p:spTgt spid="28684"/>
                                        </p:tgtEl>
                                        <p:attrNameLst>
                                          <p:attrName>ppt_x</p:attrName>
                                        </p:attrNameLst>
                                      </p:cBhvr>
                                      <p:tavLst>
                                        <p:tav tm="0">
                                          <p:val>
                                            <p:strVal val="#ppt_x"/>
                                          </p:val>
                                        </p:tav>
                                        <p:tav tm="100000">
                                          <p:val>
                                            <p:strVal val="#ppt_x"/>
                                          </p:val>
                                        </p:tav>
                                      </p:tavLst>
                                    </p:anim>
                                    <p:anim calcmode="lin" valueType="num">
                                      <p:cBhvr>
                                        <p:cTn id="21" dur="1000" fill="hold"/>
                                        <p:tgtEl>
                                          <p:spTgt spid="2868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8682"/>
                                        </p:tgtEl>
                                        <p:attrNameLst>
                                          <p:attrName>style.visibility</p:attrName>
                                        </p:attrNameLst>
                                      </p:cBhvr>
                                      <p:to>
                                        <p:strVal val="visible"/>
                                      </p:to>
                                    </p:set>
                                    <p:animEffect transition="in" filter="fade">
                                      <p:cBhvr>
                                        <p:cTn id="29" dur="1000"/>
                                        <p:tgtEl>
                                          <p:spTgt spid="28682"/>
                                        </p:tgtEl>
                                      </p:cBhvr>
                                    </p:animEffect>
                                    <p:anim calcmode="lin" valueType="num">
                                      <p:cBhvr>
                                        <p:cTn id="30" dur="1000" fill="hold"/>
                                        <p:tgtEl>
                                          <p:spTgt spid="28682"/>
                                        </p:tgtEl>
                                        <p:attrNameLst>
                                          <p:attrName>ppt_x</p:attrName>
                                        </p:attrNameLst>
                                      </p:cBhvr>
                                      <p:tavLst>
                                        <p:tav tm="0">
                                          <p:val>
                                            <p:strVal val="#ppt_x"/>
                                          </p:val>
                                        </p:tav>
                                        <p:tav tm="100000">
                                          <p:val>
                                            <p:strVal val="#ppt_x"/>
                                          </p:val>
                                        </p:tav>
                                      </p:tavLst>
                                    </p:anim>
                                    <p:anim calcmode="lin" valueType="num">
                                      <p:cBhvr>
                                        <p:cTn id="31" dur="1000" fill="hold"/>
                                        <p:tgtEl>
                                          <p:spTgt spid="2868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ppt_x</p:attrName>
                                        </p:attrNameLst>
                                      </p:cBhvr>
                                      <p:tavLst>
                                        <p:tav tm="0">
                                          <p:val>
                                            <p:strVal val="#ppt_x-.2"/>
                                          </p:val>
                                        </p:tav>
                                        <p:tav tm="100000">
                                          <p:val>
                                            <p:strVal val="#ppt_x"/>
                                          </p:val>
                                        </p:tav>
                                      </p:tavLst>
                                    </p:anim>
                                    <p:anim calcmode="lin" valueType="num">
                                      <p:cBhvr>
                                        <p:cTn id="42"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28694"/>
                                        </p:tgtEl>
                                        <p:attrNameLst>
                                          <p:attrName>style.visibility</p:attrName>
                                        </p:attrNameLst>
                                      </p:cBhvr>
                                      <p:to>
                                        <p:strVal val="visible"/>
                                      </p:to>
                                    </p:set>
                                    <p:animEffect transition="in" filter="diamond(in)">
                                      <p:cBhvr>
                                        <p:cTn id="48" dur="2000"/>
                                        <p:tgtEl>
                                          <p:spTgt spid="28694"/>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ppt_x</p:attrName>
                                        </p:attrNameLst>
                                      </p:cBhvr>
                                      <p:tavLst>
                                        <p:tav tm="0">
                                          <p:val>
                                            <p:strVal val="#ppt_x-.2"/>
                                          </p:val>
                                        </p:tav>
                                        <p:tav tm="100000">
                                          <p:val>
                                            <p:strVal val="#ppt_x"/>
                                          </p:val>
                                        </p:tav>
                                      </p:tavLst>
                                    </p:anim>
                                    <p:anim calcmode="lin" valueType="num">
                                      <p:cBhvr>
                                        <p:cTn id="54"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8" presetClass="entr" presetSubtype="16" fill="hold" nodeType="clickEffect">
                                  <p:stCondLst>
                                    <p:cond delay="0"/>
                                  </p:stCondLst>
                                  <p:childTnLst>
                                    <p:set>
                                      <p:cBhvr>
                                        <p:cTn id="59" dur="1" fill="hold">
                                          <p:stCondLst>
                                            <p:cond delay="0"/>
                                          </p:stCondLst>
                                        </p:cTn>
                                        <p:tgtEl>
                                          <p:spTgt spid="28690"/>
                                        </p:tgtEl>
                                        <p:attrNameLst>
                                          <p:attrName>style.visibility</p:attrName>
                                        </p:attrNameLst>
                                      </p:cBhvr>
                                      <p:to>
                                        <p:strVal val="visible"/>
                                      </p:to>
                                    </p:set>
                                    <p:animEffect transition="in" filter="diamond(in)">
                                      <p:cBhvr>
                                        <p:cTn id="60" dur="2000"/>
                                        <p:tgtEl>
                                          <p:spTgt spid="28690"/>
                                        </p:tgtEl>
                                      </p:cBhvr>
                                    </p:animEffect>
                                  </p:childTnLst>
                                </p:cTn>
                              </p:par>
                            </p:childTnLst>
                          </p:cTn>
                        </p:par>
                      </p:childTnLst>
                    </p:cTn>
                  </p:par>
                  <p:par>
                    <p:cTn id="61" fill="hold">
                      <p:stCondLst>
                        <p:cond delay="indefinite"/>
                      </p:stCondLst>
                      <p:childTnLst>
                        <p:par>
                          <p:cTn id="62" fill="hold">
                            <p:stCondLst>
                              <p:cond delay="0"/>
                            </p:stCondLst>
                            <p:childTnLst>
                              <p:par>
                                <p:cTn id="63" presetID="8" presetClass="entr" presetSubtype="16" fill="hold" nodeType="clickEffect">
                                  <p:stCondLst>
                                    <p:cond delay="0"/>
                                  </p:stCondLst>
                                  <p:childTnLst>
                                    <p:set>
                                      <p:cBhvr>
                                        <p:cTn id="64" dur="1" fill="hold">
                                          <p:stCondLst>
                                            <p:cond delay="0"/>
                                          </p:stCondLst>
                                        </p:cTn>
                                        <p:tgtEl>
                                          <p:spTgt spid="28692"/>
                                        </p:tgtEl>
                                        <p:attrNameLst>
                                          <p:attrName>style.visibility</p:attrName>
                                        </p:attrNameLst>
                                      </p:cBhvr>
                                      <p:to>
                                        <p:strVal val="visible"/>
                                      </p:to>
                                    </p:set>
                                    <p:animEffect transition="in" filter="diamond(in)">
                                      <p:cBhvr>
                                        <p:cTn id="65" dur="2000"/>
                                        <p:tgtEl>
                                          <p:spTgt spid="28692"/>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ppt_x</p:attrName>
                                        </p:attrNameLst>
                                      </p:cBhvr>
                                      <p:tavLst>
                                        <p:tav tm="0">
                                          <p:val>
                                            <p:strVal val="#ppt_x-.2"/>
                                          </p:val>
                                        </p:tav>
                                        <p:tav tm="100000">
                                          <p:val>
                                            <p:strVal val="#ppt_x"/>
                                          </p:val>
                                        </p:tav>
                                      </p:tavLst>
                                    </p:anim>
                                    <p:anim calcmode="lin" valueType="num">
                                      <p:cBhvr>
                                        <p:cTn id="71"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nodeType="clickEffect">
                                  <p:stCondLst>
                                    <p:cond delay="0"/>
                                  </p:stCondLst>
                                  <p:childTnLst>
                                    <p:set>
                                      <p:cBhvr>
                                        <p:cTn id="76" dur="1" fill="hold">
                                          <p:stCondLst>
                                            <p:cond delay="0"/>
                                          </p:stCondLst>
                                        </p:cTn>
                                        <p:tgtEl>
                                          <p:spTgt spid="28686"/>
                                        </p:tgtEl>
                                        <p:attrNameLst>
                                          <p:attrName>style.visibility</p:attrName>
                                        </p:attrNameLst>
                                      </p:cBhvr>
                                      <p:to>
                                        <p:strVal val="visible"/>
                                      </p:to>
                                    </p:set>
                                    <p:animEffect transition="in" filter="diamond(in)">
                                      <p:cBhvr>
                                        <p:cTn id="77" dur="2000"/>
                                        <p:tgtEl>
                                          <p:spTgt spid="28686"/>
                                        </p:tgtEl>
                                      </p:cBhvr>
                                    </p:animEffect>
                                  </p:childTnLst>
                                </p:cTn>
                              </p:par>
                            </p:childTnLst>
                          </p:cTn>
                        </p:par>
                      </p:childTnLst>
                    </p:cTn>
                  </p:par>
                  <p:par>
                    <p:cTn id="78" fill="hold">
                      <p:stCondLst>
                        <p:cond delay="indefinite"/>
                      </p:stCondLst>
                      <p:childTnLst>
                        <p:par>
                          <p:cTn id="79" fill="hold">
                            <p:stCondLst>
                              <p:cond delay="0"/>
                            </p:stCondLst>
                            <p:childTnLst>
                              <p:par>
                                <p:cTn id="80" presetID="29" presetClass="entr" presetSubtype="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1000" fill="hold"/>
                                        <p:tgtEl>
                                          <p:spTgt spid="20"/>
                                        </p:tgtEl>
                                        <p:attrNameLst>
                                          <p:attrName>ppt_x</p:attrName>
                                        </p:attrNameLst>
                                      </p:cBhvr>
                                      <p:tavLst>
                                        <p:tav tm="0">
                                          <p:val>
                                            <p:strVal val="#ppt_x-.2"/>
                                          </p:val>
                                        </p:tav>
                                        <p:tav tm="100000">
                                          <p:val>
                                            <p:strVal val="#ppt_x"/>
                                          </p:val>
                                        </p:tav>
                                      </p:tavLst>
                                    </p:anim>
                                    <p:anim calcmode="lin" valueType="num">
                                      <p:cBhvr>
                                        <p:cTn id="83"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8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animBg="1"/>
      <p:bldP spid="15" grpId="0" animBg="1"/>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رابط كسهم مستقيم 7"/>
          <p:cNvCxnSpPr/>
          <p:nvPr/>
        </p:nvCxnSpPr>
        <p:spPr>
          <a:xfrm rot="5400000">
            <a:off x="7353300" y="4685506"/>
            <a:ext cx="3810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قوس كبير أيسر 2"/>
          <p:cNvSpPr/>
          <p:nvPr/>
        </p:nvSpPr>
        <p:spPr>
          <a:xfrm rot="5400000">
            <a:off x="4191000" y="-1600200"/>
            <a:ext cx="685800" cy="7391400"/>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1" anchor="ctr"/>
          <a:lstStyle/>
          <a:p>
            <a:pPr algn="ctr"/>
            <a:endParaRPr lang="ar-OM"/>
          </a:p>
        </p:txBody>
      </p:sp>
      <p:sp>
        <p:nvSpPr>
          <p:cNvPr id="4" name="مستطيل 3"/>
          <p:cNvSpPr/>
          <p:nvPr/>
        </p:nvSpPr>
        <p:spPr>
          <a:xfrm>
            <a:off x="6324600" y="2209800"/>
            <a:ext cx="2590800" cy="23622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اختيار (كيوتو ) عاصمة جديدة لليابان </a:t>
            </a:r>
            <a:endParaRPr lang="ar-OM" sz="2800" dirty="0">
              <a:latin typeface="Monotype Koufi" pitchFamily="2" charset="-78"/>
              <a:ea typeface="Monotype Koufi" pitchFamily="2" charset="-78"/>
              <a:cs typeface="Monotype Koufi" pitchFamily="2" charset="-78"/>
            </a:endParaRPr>
          </a:p>
        </p:txBody>
      </p:sp>
      <p:cxnSp>
        <p:nvCxnSpPr>
          <p:cNvPr id="9" name="رابط كسهم مستقيم 8"/>
          <p:cNvCxnSpPr/>
          <p:nvPr/>
        </p:nvCxnSpPr>
        <p:spPr>
          <a:xfrm rot="5400000">
            <a:off x="1258094" y="4685506"/>
            <a:ext cx="3810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مستطيل 5"/>
          <p:cNvSpPr/>
          <p:nvPr/>
        </p:nvSpPr>
        <p:spPr>
          <a:xfrm>
            <a:off x="228600" y="2209800"/>
            <a:ext cx="2590800" cy="23622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الصمود أمام غزو المغول وزوال الخطر المغولي </a:t>
            </a:r>
            <a:endParaRPr lang="ar-OM" sz="2800" dirty="0">
              <a:latin typeface="Monotype Koufi" pitchFamily="2" charset="-78"/>
              <a:ea typeface="Monotype Koufi" pitchFamily="2" charset="-78"/>
              <a:cs typeface="Monotype Koufi" pitchFamily="2" charset="-78"/>
            </a:endParaRPr>
          </a:p>
        </p:txBody>
      </p:sp>
      <p:cxnSp>
        <p:nvCxnSpPr>
          <p:cNvPr id="10" name="رابط كسهم مستقيم 9"/>
          <p:cNvCxnSpPr/>
          <p:nvPr/>
        </p:nvCxnSpPr>
        <p:spPr>
          <a:xfrm rot="5400000">
            <a:off x="4534694" y="4685506"/>
            <a:ext cx="3810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 name="مستطيل 4"/>
          <p:cNvSpPr/>
          <p:nvPr/>
        </p:nvSpPr>
        <p:spPr>
          <a:xfrm>
            <a:off x="3352800" y="2209800"/>
            <a:ext cx="2590800" cy="23622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تنظيم وإصلاح النظم والعادات العريقة  </a:t>
            </a:r>
            <a:endParaRPr lang="ar-OM" sz="2800" dirty="0">
              <a:latin typeface="Monotype Koufi" pitchFamily="2" charset="-78"/>
              <a:ea typeface="Monotype Koufi" pitchFamily="2" charset="-78"/>
              <a:cs typeface="Monotype Koufi" pitchFamily="2" charset="-78"/>
            </a:endParaRPr>
          </a:p>
        </p:txBody>
      </p:sp>
      <p:sp>
        <p:nvSpPr>
          <p:cNvPr id="11" name="مستطيل 10"/>
          <p:cNvSpPr/>
          <p:nvPr/>
        </p:nvSpPr>
        <p:spPr>
          <a:xfrm>
            <a:off x="6324600" y="4876800"/>
            <a:ext cx="2590800" cy="1600200"/>
          </a:xfrm>
          <a:prstGeom prst="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400" dirty="0" smtClean="0">
                <a:solidFill>
                  <a:schemeClr val="tx1"/>
                </a:solidFill>
                <a:latin typeface="Monotype Koufi" pitchFamily="2" charset="-78"/>
                <a:ea typeface="Monotype Koufi" pitchFamily="2" charset="-78"/>
                <a:cs typeface="Monotype Koufi" pitchFamily="2" charset="-78"/>
              </a:rPr>
              <a:t>بنت مدنها ومعابدها بأسلوب الفن المعماري الياباني </a:t>
            </a:r>
            <a:endParaRPr lang="ar-OM" sz="2400" dirty="0">
              <a:solidFill>
                <a:schemeClr val="tx1"/>
              </a:solidFill>
              <a:latin typeface="Monotype Koufi" pitchFamily="2" charset="-78"/>
              <a:ea typeface="Monotype Koufi" pitchFamily="2" charset="-78"/>
              <a:cs typeface="Monotype Koufi" pitchFamily="2" charset="-78"/>
            </a:endParaRPr>
          </a:p>
        </p:txBody>
      </p:sp>
      <p:sp>
        <p:nvSpPr>
          <p:cNvPr id="12" name="مستطيل 11"/>
          <p:cNvSpPr/>
          <p:nvPr/>
        </p:nvSpPr>
        <p:spPr>
          <a:xfrm>
            <a:off x="228600" y="4876800"/>
            <a:ext cx="2590800" cy="1600200"/>
          </a:xfrm>
          <a:prstGeom prst="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400" dirty="0" smtClean="0">
                <a:solidFill>
                  <a:schemeClr val="tx1"/>
                </a:solidFill>
                <a:latin typeface="Monotype Koufi" pitchFamily="2" charset="-78"/>
                <a:ea typeface="Monotype Koufi" pitchFamily="2" charset="-78"/>
                <a:cs typeface="Monotype Koufi" pitchFamily="2" charset="-78"/>
              </a:rPr>
              <a:t>تطورت البلاد وتحسنت الزراعة وازدهرت التجارة </a:t>
            </a:r>
            <a:endParaRPr lang="ar-OM" sz="2400" dirty="0">
              <a:solidFill>
                <a:schemeClr val="tx1"/>
              </a:solidFill>
              <a:latin typeface="Monotype Koufi" pitchFamily="2" charset="-78"/>
              <a:ea typeface="Monotype Koufi" pitchFamily="2" charset="-78"/>
              <a:cs typeface="Monotype Koufi" pitchFamily="2" charset="-78"/>
            </a:endParaRPr>
          </a:p>
        </p:txBody>
      </p:sp>
      <p:sp>
        <p:nvSpPr>
          <p:cNvPr id="13" name="مستطيل 12"/>
          <p:cNvSpPr/>
          <p:nvPr/>
        </p:nvSpPr>
        <p:spPr>
          <a:xfrm>
            <a:off x="3352800" y="4876800"/>
            <a:ext cx="2590800" cy="1600200"/>
          </a:xfrm>
          <a:prstGeom prst="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400" dirty="0" smtClean="0">
                <a:solidFill>
                  <a:schemeClr val="tx1"/>
                </a:solidFill>
                <a:latin typeface="Monotype Koufi" pitchFamily="2" charset="-78"/>
                <a:ea typeface="Monotype Koufi" pitchFamily="2" charset="-78"/>
                <a:cs typeface="Monotype Koufi" pitchFamily="2" charset="-78"/>
              </a:rPr>
              <a:t>التخلص من التأثير الصيني على اليابان </a:t>
            </a:r>
            <a:endParaRPr lang="ar-OM" sz="2400" dirty="0">
              <a:solidFill>
                <a:schemeClr val="tx1"/>
              </a:solidFill>
              <a:latin typeface="Monotype Koufi" pitchFamily="2" charset="-78"/>
              <a:ea typeface="Monotype Koufi" pitchFamily="2" charset="-78"/>
              <a:cs typeface="Monotype Koufi" pitchFamily="2" charset="-78"/>
            </a:endParaRPr>
          </a:p>
        </p:txBody>
      </p:sp>
      <p:sp>
        <p:nvSpPr>
          <p:cNvPr id="14" name="مستطيل 13"/>
          <p:cNvSpPr/>
          <p:nvPr/>
        </p:nvSpPr>
        <p:spPr>
          <a:xfrm>
            <a:off x="1143000" y="609600"/>
            <a:ext cx="6705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000" dirty="0" smtClean="0">
                <a:solidFill>
                  <a:schemeClr val="tx1"/>
                </a:solidFill>
                <a:latin typeface="Monotype Koufi" pitchFamily="2" charset="-78"/>
                <a:ea typeface="Monotype Koufi" pitchFamily="2" charset="-78"/>
                <a:cs typeface="Monotype Koufi" pitchFamily="2" charset="-78"/>
              </a:rPr>
              <a:t>أهم الأحداث التاريخية </a:t>
            </a:r>
            <a:endParaRPr lang="ar-OM" sz="4000" dirty="0">
              <a:solidFill>
                <a:schemeClr val="tx1"/>
              </a:solidFill>
              <a:latin typeface="Monotype Koufi" pitchFamily="2" charset="-78"/>
              <a:ea typeface="Monotype Koufi" pitchFamily="2" charset="-78"/>
              <a:cs typeface="Monotype Koufi" pitchFamily="2" charset="-78"/>
            </a:endParaRPr>
          </a:p>
        </p:txBody>
      </p:sp>
      <p:sp>
        <p:nvSpPr>
          <p:cNvPr id="15" name="زر إجراء: الصفحة الرئيسية 14">
            <a:hlinkClick r:id="rId2" action="ppaction://hlinksldjump" highlightClick="1"/>
          </p:cNvPr>
          <p:cNvSpPr/>
          <p:nvPr/>
        </p:nvSpPr>
        <p:spPr>
          <a:xfrm>
            <a:off x="0" y="6553200"/>
            <a:ext cx="381000" cy="304800"/>
          </a:xfrm>
          <a:prstGeom prst="actionButtonHome">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1000"/>
                                        <p:tgtEl>
                                          <p:spTgt spid="6"/>
                                        </p:tgtEl>
                                      </p:cBhvr>
                                    </p:animEffect>
                                    <p:anim calcmode="lin" valueType="num">
                                      <p:cBhvr>
                                        <p:cTn id="59" dur="1000" fill="hold"/>
                                        <p:tgtEl>
                                          <p:spTgt spid="6"/>
                                        </p:tgtEl>
                                        <p:attrNameLst>
                                          <p:attrName>ppt_x</p:attrName>
                                        </p:attrNameLst>
                                      </p:cBhvr>
                                      <p:tavLst>
                                        <p:tav tm="0">
                                          <p:val>
                                            <p:strVal val="#ppt_x"/>
                                          </p:val>
                                        </p:tav>
                                        <p:tav tm="100000">
                                          <p:val>
                                            <p:strVal val="#ppt_x"/>
                                          </p:val>
                                        </p:tav>
                                      </p:tavLst>
                                    </p:anim>
                                    <p:anim calcmode="lin" valueType="num">
                                      <p:cBhvr>
                                        <p:cTn id="60" dur="1000" fill="hold"/>
                                        <p:tgtEl>
                                          <p:spTgt spid="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5"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524000" y="457200"/>
            <a:ext cx="62484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latin typeface="Monotype Koufi" pitchFamily="2" charset="-78"/>
                <a:ea typeface="Monotype Koufi" pitchFamily="2" charset="-78"/>
                <a:cs typeface="Monotype Koufi" pitchFamily="2" charset="-78"/>
              </a:rPr>
              <a:t>أهم الأحداث التاريخية  </a:t>
            </a:r>
            <a:endParaRPr lang="ar-OM" sz="3600" dirty="0">
              <a:latin typeface="Monotype Koufi" pitchFamily="2" charset="-78"/>
              <a:ea typeface="Monotype Koufi" pitchFamily="2" charset="-78"/>
              <a:cs typeface="Monotype Koufi" pitchFamily="2" charset="-78"/>
            </a:endParaRPr>
          </a:p>
        </p:txBody>
      </p:sp>
      <p:sp>
        <p:nvSpPr>
          <p:cNvPr id="4" name="سهم إلى اليسار 3"/>
          <p:cNvSpPr/>
          <p:nvPr/>
        </p:nvSpPr>
        <p:spPr>
          <a:xfrm>
            <a:off x="6781800" y="1981200"/>
            <a:ext cx="2057400" cy="1295400"/>
          </a:xfrm>
          <a:prstGeom prst="leftArrow">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5" name="مستطيل مستدير الزوايا 4"/>
          <p:cNvSpPr/>
          <p:nvPr/>
        </p:nvSpPr>
        <p:spPr>
          <a:xfrm>
            <a:off x="457200" y="1981200"/>
            <a:ext cx="6172200" cy="1371600"/>
          </a:xfrm>
          <a:prstGeom prst="round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dirty="0" smtClean="0">
                <a:solidFill>
                  <a:schemeClr val="tx1"/>
                </a:solidFill>
                <a:latin typeface="Monotype Koufi" pitchFamily="2" charset="-78"/>
                <a:ea typeface="Monotype Koufi" pitchFamily="2" charset="-78"/>
                <a:cs typeface="Monotype Koufi" pitchFamily="2" charset="-78"/>
              </a:rPr>
              <a:t>الحروب المتواصلة بين الأسر ونهاية وحدة اليابان </a:t>
            </a:r>
            <a:endParaRPr lang="ar-OM" sz="3200" dirty="0">
              <a:solidFill>
                <a:schemeClr val="tx1"/>
              </a:solidFill>
              <a:latin typeface="Monotype Koufi" pitchFamily="2" charset="-78"/>
              <a:ea typeface="Monotype Koufi" pitchFamily="2" charset="-78"/>
              <a:cs typeface="Monotype Koufi" pitchFamily="2" charset="-78"/>
            </a:endParaRPr>
          </a:p>
        </p:txBody>
      </p:sp>
      <p:sp>
        <p:nvSpPr>
          <p:cNvPr id="6" name="سهم إلى اليسار 5"/>
          <p:cNvSpPr/>
          <p:nvPr/>
        </p:nvSpPr>
        <p:spPr>
          <a:xfrm>
            <a:off x="6781800" y="3505200"/>
            <a:ext cx="2057400" cy="1295400"/>
          </a:xfrm>
          <a:prstGeom prst="leftArrow">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7" name="مستطيل مستدير الزوايا 6"/>
          <p:cNvSpPr/>
          <p:nvPr/>
        </p:nvSpPr>
        <p:spPr>
          <a:xfrm>
            <a:off x="457200" y="3505200"/>
            <a:ext cx="6172200" cy="1371600"/>
          </a:xfrm>
          <a:prstGeom prst="round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dirty="0" smtClean="0">
                <a:solidFill>
                  <a:schemeClr val="tx1"/>
                </a:solidFill>
                <a:latin typeface="Monotype Koufi" pitchFamily="2" charset="-78"/>
                <a:ea typeface="Monotype Koufi" pitchFamily="2" charset="-78"/>
                <a:cs typeface="Monotype Koufi" pitchFamily="2" charset="-78"/>
              </a:rPr>
              <a:t>توزعت السلطة بين الإمبراطور والشوغون رئيس أقوى القبائل </a:t>
            </a:r>
            <a:endParaRPr lang="ar-OM" sz="3200" dirty="0">
              <a:solidFill>
                <a:schemeClr val="tx1"/>
              </a:solidFill>
              <a:latin typeface="Monotype Koufi" pitchFamily="2" charset="-78"/>
              <a:ea typeface="Monotype Koufi" pitchFamily="2" charset="-78"/>
              <a:cs typeface="Monotype Koufi" pitchFamily="2" charset="-78"/>
            </a:endParaRPr>
          </a:p>
        </p:txBody>
      </p:sp>
      <p:sp>
        <p:nvSpPr>
          <p:cNvPr id="8" name="سهم إلى اليسار 7"/>
          <p:cNvSpPr/>
          <p:nvPr/>
        </p:nvSpPr>
        <p:spPr>
          <a:xfrm>
            <a:off x="6781800" y="5029200"/>
            <a:ext cx="2057400" cy="1295400"/>
          </a:xfrm>
          <a:prstGeom prst="leftArrow">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9" name="مستطيل مستدير الزوايا 8"/>
          <p:cNvSpPr/>
          <p:nvPr/>
        </p:nvSpPr>
        <p:spPr>
          <a:xfrm>
            <a:off x="457200" y="5029200"/>
            <a:ext cx="6172200" cy="1371600"/>
          </a:xfrm>
          <a:prstGeom prst="round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dirty="0" smtClean="0">
                <a:solidFill>
                  <a:schemeClr val="tx1"/>
                </a:solidFill>
                <a:latin typeface="Monotype Koufi" pitchFamily="2" charset="-78"/>
                <a:ea typeface="Monotype Koufi" pitchFamily="2" charset="-78"/>
                <a:cs typeface="Monotype Koufi" pitchFamily="2" charset="-78"/>
              </a:rPr>
              <a:t>عانت اليابان من الانغلاق والصراع على السلطة  </a:t>
            </a:r>
            <a:endParaRPr lang="ar-OM" sz="3200" dirty="0">
              <a:solidFill>
                <a:schemeClr val="tx1"/>
              </a:solidFill>
              <a:latin typeface="Monotype Koufi" pitchFamily="2" charset="-78"/>
              <a:ea typeface="Monotype Koufi" pitchFamily="2" charset="-78"/>
              <a:cs typeface="Monotype Koufi" pitchFamily="2" charset="-78"/>
            </a:endParaRPr>
          </a:p>
        </p:txBody>
      </p:sp>
      <p:sp>
        <p:nvSpPr>
          <p:cNvPr id="10" name="زر إجراء: الصفحة الرئيسية 9">
            <a:hlinkClick r:id="rId2" action="ppaction://hlinksldjump" highlightClick="1"/>
          </p:cNvPr>
          <p:cNvSpPr/>
          <p:nvPr/>
        </p:nvSpPr>
        <p:spPr>
          <a:xfrm>
            <a:off x="0" y="6553200"/>
            <a:ext cx="457200" cy="304800"/>
          </a:xfrm>
          <a:prstGeom prst="actionButtonHome">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ppt_x</p:attrName>
                                        </p:attrNameLst>
                                      </p:cBhvr>
                                      <p:tavLst>
                                        <p:tav tm="0">
                                          <p:val>
                                            <p:strVal val="#ppt_x-.2"/>
                                          </p:val>
                                        </p:tav>
                                        <p:tav tm="100000">
                                          <p:val>
                                            <p:strVal val="#ppt_x"/>
                                          </p:val>
                                        </p:tav>
                                      </p:tavLst>
                                    </p:anim>
                                    <p:anim calcmode="lin" valueType="num">
                                      <p:cBhvr>
                                        <p:cTn id="1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ppt_x</p:attrName>
                                        </p:attrNameLst>
                                      </p:cBhvr>
                                      <p:tavLst>
                                        <p:tav tm="0">
                                          <p:val>
                                            <p:strVal val="#ppt_x-.2"/>
                                          </p:val>
                                        </p:tav>
                                        <p:tav tm="100000">
                                          <p:val>
                                            <p:strVal val="#ppt_x"/>
                                          </p:val>
                                        </p:tav>
                                      </p:tavLst>
                                    </p:anim>
                                    <p:anim calcmode="lin" valueType="num">
                                      <p:cBhvr>
                                        <p:cTn id="2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ppt_x</p:attrName>
                                        </p:attrNameLst>
                                      </p:cBhvr>
                                      <p:tavLst>
                                        <p:tav tm="0">
                                          <p:val>
                                            <p:strVal val="#ppt_x-.2"/>
                                          </p:val>
                                        </p:tav>
                                        <p:tav tm="100000">
                                          <p:val>
                                            <p:strVal val="#ppt_x"/>
                                          </p:val>
                                        </p:tav>
                                      </p:tavLst>
                                    </p:anim>
                                    <p:anim calcmode="lin" valueType="num">
                                      <p:cBhvr>
                                        <p:cTn id="3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3" dur="1000"/>
                                        <p:tgtEl>
                                          <p:spTgt spid="8"/>
                                        </p:tgtEl>
                                      </p:cBhvr>
                                    </p:animEffect>
                                  </p:childTnLst>
                                </p:cTn>
                              </p:par>
                              <p:par>
                                <p:cTn id="34" presetID="29"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ppt_x</p:attrName>
                                        </p:attrNameLst>
                                      </p:cBhvr>
                                      <p:tavLst>
                                        <p:tav tm="0">
                                          <p:val>
                                            <p:strVal val="#ppt_x-.2"/>
                                          </p:val>
                                        </p:tav>
                                        <p:tav tm="100000">
                                          <p:val>
                                            <p:strVal val="#ppt_x"/>
                                          </p:val>
                                        </p:tav>
                                      </p:tavLst>
                                    </p:anim>
                                    <p:anim calcmode="lin" valueType="num">
                                      <p:cBhvr>
                                        <p:cTn id="37"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914400" y="228600"/>
            <a:ext cx="7315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b="1" dirty="0" smtClean="0">
                <a:latin typeface="Monotype Koufi" pitchFamily="2" charset="-78"/>
                <a:ea typeface="Monotype Koufi" pitchFamily="2" charset="-78"/>
                <a:cs typeface="Monotype Koufi" pitchFamily="2" charset="-78"/>
              </a:rPr>
              <a:t>الأحداث التاريخية في اليابان </a:t>
            </a:r>
            <a:endParaRPr lang="ar-OM" sz="3200" b="1" dirty="0">
              <a:latin typeface="Monotype Koufi" pitchFamily="2" charset="-78"/>
              <a:ea typeface="Monotype Koufi" pitchFamily="2" charset="-78"/>
              <a:cs typeface="Monotype Koufi" pitchFamily="2" charset="-78"/>
            </a:endParaRPr>
          </a:p>
        </p:txBody>
      </p:sp>
      <p:pic>
        <p:nvPicPr>
          <p:cNvPr id="2050" name="Picture 2"/>
          <p:cNvPicPr>
            <a:picLocks noChangeAspect="1" noChangeArrowheads="1"/>
          </p:cNvPicPr>
          <p:nvPr/>
        </p:nvPicPr>
        <p:blipFill>
          <a:blip r:embed="rId2"/>
          <a:srcRect/>
          <a:stretch>
            <a:fillRect/>
          </a:stretch>
        </p:blipFill>
        <p:spPr bwMode="auto">
          <a:xfrm>
            <a:off x="1143000" y="1676400"/>
            <a:ext cx="7239000" cy="20574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143000" y="3124200"/>
            <a:ext cx="7239000" cy="21336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143000" y="4652962"/>
            <a:ext cx="7315200" cy="2052638"/>
          </a:xfrm>
          <a:prstGeom prst="rect">
            <a:avLst/>
          </a:prstGeom>
          <a:noFill/>
          <a:ln w="9525">
            <a:noFill/>
            <a:miter lim="800000"/>
            <a:headEnd/>
            <a:tailEnd/>
          </a:ln>
          <a:effectLst/>
        </p:spPr>
      </p:pic>
      <p:sp>
        <p:nvSpPr>
          <p:cNvPr id="6" name="زر إجراء: الأمام أو التالي 5">
            <a:hlinkClick r:id="rId5" action="ppaction://hlinksldjump" highlightClick="1"/>
          </p:cNvPr>
          <p:cNvSpPr/>
          <p:nvPr/>
        </p:nvSpPr>
        <p:spPr>
          <a:xfrm>
            <a:off x="304800" y="2057400"/>
            <a:ext cx="685800" cy="6858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
        <p:nvSpPr>
          <p:cNvPr id="7" name="زر إجراء: الأمام أو التالي 6">
            <a:hlinkClick r:id="rId6" action="ppaction://hlinksldjump" highlightClick="1"/>
          </p:cNvPr>
          <p:cNvSpPr/>
          <p:nvPr/>
        </p:nvSpPr>
        <p:spPr>
          <a:xfrm>
            <a:off x="304800" y="5105400"/>
            <a:ext cx="685800" cy="6858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ppt_x</p:attrName>
                                        </p:attrNameLst>
                                      </p:cBhvr>
                                      <p:tavLst>
                                        <p:tav tm="0">
                                          <p:val>
                                            <p:strVal val="#ppt_x-.2"/>
                                          </p:val>
                                        </p:tav>
                                        <p:tav tm="100000">
                                          <p:val>
                                            <p:strVal val="#ppt_x"/>
                                          </p:val>
                                        </p:tav>
                                      </p:tavLst>
                                    </p:anim>
                                    <p:anim calcmode="lin" valueType="num">
                                      <p:cBhvr>
                                        <p:cTn id="8" dur="1000" fill="hold"/>
                                        <p:tgtEl>
                                          <p:spTgt spid="205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0"/>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p:cTn id="19" dur="1000" fill="hold"/>
                                        <p:tgtEl>
                                          <p:spTgt spid="2051"/>
                                        </p:tgtEl>
                                        <p:attrNameLst>
                                          <p:attrName>ppt_x</p:attrName>
                                        </p:attrNameLst>
                                      </p:cBhvr>
                                      <p:tavLst>
                                        <p:tav tm="0">
                                          <p:val>
                                            <p:strVal val="#ppt_x-.2"/>
                                          </p:val>
                                        </p:tav>
                                        <p:tav tm="100000">
                                          <p:val>
                                            <p:strVal val="#ppt_x"/>
                                          </p:val>
                                        </p:tav>
                                      </p:tavLst>
                                    </p:anim>
                                    <p:anim calcmode="lin" valueType="num">
                                      <p:cBhvr>
                                        <p:cTn id="20" dur="1000" fill="hold"/>
                                        <p:tgtEl>
                                          <p:spTgt spid="2051"/>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051"/>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par>
                                <p:cTn id="29" presetID="29" presetClass="entr" presetSubtype="0" fill="hold" nodeType="withEffect">
                                  <p:stCondLst>
                                    <p:cond delay="0"/>
                                  </p:stCondLst>
                                  <p:childTnLst>
                                    <p:set>
                                      <p:cBhvr>
                                        <p:cTn id="30" dur="1" fill="hold">
                                          <p:stCondLst>
                                            <p:cond delay="0"/>
                                          </p:stCondLst>
                                        </p:cTn>
                                        <p:tgtEl>
                                          <p:spTgt spid="2052"/>
                                        </p:tgtEl>
                                        <p:attrNameLst>
                                          <p:attrName>style.visibility</p:attrName>
                                        </p:attrNameLst>
                                      </p:cBhvr>
                                      <p:to>
                                        <p:strVal val="visible"/>
                                      </p:to>
                                    </p:set>
                                    <p:anim calcmode="lin" valueType="num">
                                      <p:cBhvr>
                                        <p:cTn id="31" dur="1000" fill="hold"/>
                                        <p:tgtEl>
                                          <p:spTgt spid="2052"/>
                                        </p:tgtEl>
                                        <p:attrNameLst>
                                          <p:attrName>ppt_x</p:attrName>
                                        </p:attrNameLst>
                                      </p:cBhvr>
                                      <p:tavLst>
                                        <p:tav tm="0">
                                          <p:val>
                                            <p:strVal val="#ppt_x-.2"/>
                                          </p:val>
                                        </p:tav>
                                        <p:tav tm="100000">
                                          <p:val>
                                            <p:strVal val="#ppt_x"/>
                                          </p:val>
                                        </p:tav>
                                      </p:tavLst>
                                    </p:anim>
                                    <p:anim calcmode="lin" valueType="num">
                                      <p:cBhvr>
                                        <p:cTn id="32" dur="1000" fill="hold"/>
                                        <p:tgtEl>
                                          <p:spTgt spid="205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قوس كبير أيسر 2"/>
          <p:cNvSpPr/>
          <p:nvPr/>
        </p:nvSpPr>
        <p:spPr>
          <a:xfrm rot="5400000">
            <a:off x="5257800" y="-1143000"/>
            <a:ext cx="762000" cy="5943600"/>
          </a:xfrm>
          <a:prstGeom prst="lef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OM"/>
          </a:p>
        </p:txBody>
      </p:sp>
      <p:sp>
        <p:nvSpPr>
          <p:cNvPr id="2" name="مستطيل مستدير الزوايا 1"/>
          <p:cNvSpPr/>
          <p:nvPr/>
        </p:nvSpPr>
        <p:spPr>
          <a:xfrm>
            <a:off x="533400" y="457200"/>
            <a:ext cx="83820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solidFill>
                  <a:schemeClr val="tx1"/>
                </a:solidFill>
                <a:latin typeface="Monotype Koufi" pitchFamily="2" charset="-78"/>
                <a:ea typeface="Monotype Koufi" pitchFamily="2" charset="-78"/>
                <a:cs typeface="Monotype Koufi" pitchFamily="2" charset="-78"/>
              </a:rPr>
              <a:t>تسلم الإمبراطور هينو العرش </a:t>
            </a:r>
            <a:endParaRPr lang="ar-OM" sz="3600" dirty="0">
              <a:solidFill>
                <a:schemeClr val="tx1"/>
              </a:solidFill>
              <a:latin typeface="Monotype Koufi" pitchFamily="2" charset="-78"/>
              <a:ea typeface="Monotype Koufi" pitchFamily="2" charset="-78"/>
              <a:cs typeface="Monotype Koufi" pitchFamily="2" charset="-78"/>
            </a:endParaRPr>
          </a:p>
        </p:txBody>
      </p:sp>
      <p:sp>
        <p:nvSpPr>
          <p:cNvPr id="4" name="مستطيل 3"/>
          <p:cNvSpPr/>
          <p:nvPr/>
        </p:nvSpPr>
        <p:spPr>
          <a:xfrm>
            <a:off x="7315200" y="1981200"/>
            <a:ext cx="1600200" cy="25908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solidFill>
                  <a:schemeClr val="tx1"/>
                </a:solidFill>
                <a:latin typeface="Monotype Koufi" pitchFamily="2" charset="-78"/>
                <a:ea typeface="Monotype Koufi" pitchFamily="2" charset="-78"/>
                <a:cs typeface="Monotype Koufi" pitchFamily="2" charset="-78"/>
              </a:rPr>
              <a:t>ألغى الحكومة العسكرية </a:t>
            </a:r>
            <a:endParaRPr lang="ar-OM" sz="2800" dirty="0">
              <a:solidFill>
                <a:schemeClr val="tx1"/>
              </a:solidFill>
              <a:latin typeface="Monotype Koufi" pitchFamily="2" charset="-78"/>
              <a:ea typeface="Monotype Koufi" pitchFamily="2" charset="-78"/>
              <a:cs typeface="Monotype Koufi" pitchFamily="2" charset="-78"/>
            </a:endParaRPr>
          </a:p>
        </p:txBody>
      </p:sp>
      <p:sp>
        <p:nvSpPr>
          <p:cNvPr id="5" name="مستطيل 4"/>
          <p:cNvSpPr/>
          <p:nvPr/>
        </p:nvSpPr>
        <p:spPr>
          <a:xfrm>
            <a:off x="5638800" y="1981200"/>
            <a:ext cx="1600200" cy="25908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solidFill>
                  <a:schemeClr val="tx1"/>
                </a:solidFill>
                <a:latin typeface="Monotype Koufi" pitchFamily="2" charset="-78"/>
                <a:ea typeface="Monotype Koufi" pitchFamily="2" charset="-78"/>
                <a:cs typeface="Monotype Koufi" pitchFamily="2" charset="-78"/>
              </a:rPr>
              <a:t>وضع دستورا جديدا للبلاد </a:t>
            </a:r>
            <a:endParaRPr lang="ar-OM" sz="2800" dirty="0">
              <a:solidFill>
                <a:schemeClr val="tx1"/>
              </a:solidFill>
              <a:latin typeface="Monotype Koufi" pitchFamily="2" charset="-78"/>
              <a:ea typeface="Monotype Koufi" pitchFamily="2" charset="-78"/>
              <a:cs typeface="Monotype Koufi" pitchFamily="2" charset="-78"/>
            </a:endParaRPr>
          </a:p>
        </p:txBody>
      </p:sp>
      <p:sp>
        <p:nvSpPr>
          <p:cNvPr id="6" name="مستطيل 5"/>
          <p:cNvSpPr/>
          <p:nvPr/>
        </p:nvSpPr>
        <p:spPr>
          <a:xfrm>
            <a:off x="3962400" y="1981200"/>
            <a:ext cx="1600200" cy="25908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solidFill>
                  <a:schemeClr val="tx1"/>
                </a:solidFill>
                <a:latin typeface="Monotype Koufi" pitchFamily="2" charset="-78"/>
                <a:ea typeface="Monotype Koufi" pitchFamily="2" charset="-78"/>
                <a:cs typeface="Monotype Koufi" pitchFamily="2" charset="-78"/>
              </a:rPr>
              <a:t>انشأ مجلسا نيابيا </a:t>
            </a:r>
            <a:endParaRPr lang="ar-OM" sz="2800" dirty="0">
              <a:solidFill>
                <a:schemeClr val="tx1"/>
              </a:solidFill>
              <a:latin typeface="Monotype Koufi" pitchFamily="2" charset="-78"/>
              <a:ea typeface="Monotype Koufi" pitchFamily="2" charset="-78"/>
              <a:cs typeface="Monotype Koufi" pitchFamily="2" charset="-78"/>
            </a:endParaRPr>
          </a:p>
        </p:txBody>
      </p:sp>
      <p:sp>
        <p:nvSpPr>
          <p:cNvPr id="7" name="مستطيل 6"/>
          <p:cNvSpPr/>
          <p:nvPr/>
        </p:nvSpPr>
        <p:spPr>
          <a:xfrm>
            <a:off x="2286000" y="1981200"/>
            <a:ext cx="1600200" cy="25908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solidFill>
                  <a:schemeClr val="tx1"/>
                </a:solidFill>
                <a:latin typeface="Monotype Koufi" pitchFamily="2" charset="-78"/>
                <a:ea typeface="Monotype Koufi" pitchFamily="2" charset="-78"/>
                <a:cs typeface="Monotype Koufi" pitchFamily="2" charset="-78"/>
              </a:rPr>
              <a:t>نقل العاصمة من كيوتو إلى </a:t>
            </a:r>
            <a:r>
              <a:rPr lang="ar-OM" sz="2800" dirty="0" err="1" smtClean="0">
                <a:solidFill>
                  <a:schemeClr val="tx1"/>
                </a:solidFill>
                <a:latin typeface="Monotype Koufi" pitchFamily="2" charset="-78"/>
                <a:ea typeface="Monotype Koufi" pitchFamily="2" charset="-78"/>
                <a:cs typeface="Monotype Koufi" pitchFamily="2" charset="-78"/>
              </a:rPr>
              <a:t>إيدو</a:t>
            </a:r>
            <a:endParaRPr lang="ar-OM" sz="2800" dirty="0">
              <a:solidFill>
                <a:schemeClr val="tx1"/>
              </a:solidFill>
              <a:latin typeface="Monotype Koufi" pitchFamily="2" charset="-78"/>
              <a:ea typeface="Monotype Koufi" pitchFamily="2" charset="-78"/>
              <a:cs typeface="Monotype Koufi" pitchFamily="2" charset="-78"/>
            </a:endParaRPr>
          </a:p>
        </p:txBody>
      </p:sp>
      <p:sp>
        <p:nvSpPr>
          <p:cNvPr id="8" name="مستطيل 7"/>
          <p:cNvSpPr/>
          <p:nvPr/>
        </p:nvSpPr>
        <p:spPr>
          <a:xfrm>
            <a:off x="381000" y="4572000"/>
            <a:ext cx="8610600"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a:r>
              <a:rPr lang="ar-OM" sz="2800" dirty="0" smtClean="0">
                <a:solidFill>
                  <a:srgbClr val="FF0066"/>
                </a:solidFill>
                <a:latin typeface="Monotype Koufi" pitchFamily="2" charset="-78"/>
                <a:ea typeface="Monotype Koufi" pitchFamily="2" charset="-78"/>
                <a:cs typeface="Monotype Koufi" pitchFamily="2" charset="-78"/>
              </a:rPr>
              <a:t>عللي : سميت فترة الإمبراطور هينو بعصر الحكومة المستنيرة ؟</a:t>
            </a:r>
            <a:endParaRPr lang="ar-OM" sz="2800" dirty="0">
              <a:solidFill>
                <a:srgbClr val="FF0066"/>
              </a:solidFill>
              <a:latin typeface="Monotype Koufi" pitchFamily="2" charset="-78"/>
              <a:ea typeface="Monotype Koufi" pitchFamily="2" charset="-78"/>
              <a:cs typeface="Monotype Koufi" pitchFamily="2" charset="-78"/>
            </a:endParaRPr>
          </a:p>
        </p:txBody>
      </p:sp>
      <p:sp>
        <p:nvSpPr>
          <p:cNvPr id="9" name="مستطيل 8"/>
          <p:cNvSpPr/>
          <p:nvPr/>
        </p:nvSpPr>
        <p:spPr>
          <a:xfrm>
            <a:off x="1828800" y="5257800"/>
            <a:ext cx="70104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400" dirty="0" smtClean="0">
                <a:solidFill>
                  <a:schemeClr val="tx1">
                    <a:lumMod val="95000"/>
                    <a:lumOff val="5000"/>
                  </a:schemeClr>
                </a:solidFill>
                <a:latin typeface="Monotype Koufi" pitchFamily="2" charset="-78"/>
                <a:ea typeface="Monotype Koufi" pitchFamily="2" charset="-78"/>
                <a:cs typeface="Monotype Koufi" pitchFamily="2" charset="-78"/>
              </a:rPr>
              <a:t>بسبب التغير السريع . فتطورت صناعات عديدة وكذلك الطرقات </a:t>
            </a:r>
            <a:r>
              <a:rPr lang="ar-OM" sz="2400" dirty="0" err="1" smtClean="0">
                <a:solidFill>
                  <a:schemeClr val="tx1">
                    <a:lumMod val="95000"/>
                    <a:lumOff val="5000"/>
                  </a:schemeClr>
                </a:solidFill>
                <a:latin typeface="Monotype Koufi" pitchFamily="2" charset="-78"/>
                <a:ea typeface="Monotype Koufi" pitchFamily="2" charset="-78"/>
                <a:cs typeface="Monotype Koufi" pitchFamily="2" charset="-78"/>
              </a:rPr>
              <a:t>و</a:t>
            </a:r>
            <a:r>
              <a:rPr lang="ar-OM" sz="2400" dirty="0" smtClean="0">
                <a:solidFill>
                  <a:schemeClr val="tx1">
                    <a:lumMod val="95000"/>
                    <a:lumOff val="5000"/>
                  </a:schemeClr>
                </a:solidFill>
                <a:latin typeface="Monotype Koufi" pitchFamily="2" charset="-78"/>
                <a:ea typeface="Monotype Koufi" pitchFamily="2" charset="-78"/>
                <a:cs typeface="Monotype Koufi" pitchFamily="2" charset="-78"/>
              </a:rPr>
              <a:t> وسائل النقل وأصبحت اليابان قوة سياسية وعسكرية </a:t>
            </a:r>
            <a:endParaRPr lang="ar-OM" sz="2400" dirty="0">
              <a:solidFill>
                <a:schemeClr val="tx1">
                  <a:lumMod val="95000"/>
                  <a:lumOff val="5000"/>
                </a:schemeClr>
              </a:solidFill>
              <a:latin typeface="Monotype Koufi" pitchFamily="2" charset="-78"/>
              <a:ea typeface="Monotype Koufi" pitchFamily="2" charset="-78"/>
              <a:cs typeface="Monotype Koufi" pitchFamily="2" charset="-78"/>
            </a:endParaRPr>
          </a:p>
        </p:txBody>
      </p:sp>
      <p:pic>
        <p:nvPicPr>
          <p:cNvPr id="12290" name="Picture 2" descr="http://upload.wikimedia.org/wikipedia/commons/thumb/7/73/Meiji_Emperor.jpg/220px-Meiji_Emperor.jpg"/>
          <p:cNvPicPr>
            <a:picLocks noChangeAspect="1" noChangeArrowheads="1"/>
          </p:cNvPicPr>
          <p:nvPr/>
        </p:nvPicPr>
        <p:blipFill>
          <a:blip r:embed="rId2"/>
          <a:srcRect/>
          <a:stretch>
            <a:fillRect/>
          </a:stretch>
        </p:blipFill>
        <p:spPr bwMode="auto">
          <a:xfrm>
            <a:off x="152400" y="1828800"/>
            <a:ext cx="1943100" cy="2743201"/>
          </a:xfrm>
          <a:prstGeom prst="rect">
            <a:avLst/>
          </a:prstGeom>
          <a:ln w="38100" cap="sq">
            <a:solidFill>
              <a:srgbClr val="000000"/>
            </a:solidFill>
            <a:prstDash val="solid"/>
            <a:miter lim="800000"/>
          </a:ln>
          <a:effectLst/>
        </p:spPr>
      </p:pic>
      <p:sp>
        <p:nvSpPr>
          <p:cNvPr id="11" name="زر إجراء: الصفحة الرئيسية 10">
            <a:hlinkClick r:id="rId3" action="ppaction://hlinksldjump" highlightClick="1"/>
          </p:cNvPr>
          <p:cNvSpPr/>
          <p:nvPr/>
        </p:nvSpPr>
        <p:spPr>
          <a:xfrm>
            <a:off x="0" y="6553200"/>
            <a:ext cx="457200" cy="304800"/>
          </a:xfrm>
          <a:prstGeom prst="actionButtonHome">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2290"/>
                                        </p:tgtEl>
                                        <p:attrNameLst>
                                          <p:attrName>style.visibility</p:attrName>
                                        </p:attrNameLst>
                                      </p:cBhvr>
                                      <p:to>
                                        <p:strVal val="visible"/>
                                      </p:to>
                                    </p:set>
                                    <p:animEffect transition="in" filter="fade">
                                      <p:cBhvr>
                                        <p:cTn id="17" dur="1000"/>
                                        <p:tgtEl>
                                          <p:spTgt spid="12290"/>
                                        </p:tgtEl>
                                      </p:cBhvr>
                                    </p:animEffect>
                                    <p:anim calcmode="lin" valueType="num">
                                      <p:cBhvr>
                                        <p:cTn id="18" dur="1000" fill="hold"/>
                                        <p:tgtEl>
                                          <p:spTgt spid="12290"/>
                                        </p:tgtEl>
                                        <p:attrNameLst>
                                          <p:attrName>ppt_x</p:attrName>
                                        </p:attrNameLst>
                                      </p:cBhvr>
                                      <p:tavLst>
                                        <p:tav tm="0">
                                          <p:val>
                                            <p:strVal val="#ppt_x"/>
                                          </p:val>
                                        </p:tav>
                                        <p:tav tm="100000">
                                          <p:val>
                                            <p:strVal val="#ppt_x"/>
                                          </p:val>
                                        </p:tav>
                                      </p:tavLst>
                                    </p:anim>
                                    <p:anim calcmode="lin" valueType="num">
                                      <p:cBhvr>
                                        <p:cTn id="1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ppt_x</p:attrName>
                                        </p:attrNameLst>
                                      </p:cBhvr>
                                      <p:tavLst>
                                        <p:tav tm="0">
                                          <p:val>
                                            <p:strVal val="#ppt_x-.2"/>
                                          </p:val>
                                        </p:tav>
                                        <p:tav tm="100000">
                                          <p:val>
                                            <p:strVal val="#ppt_x"/>
                                          </p:val>
                                        </p:tav>
                                      </p:tavLst>
                                    </p:anim>
                                    <p:anim calcmode="lin" valueType="num">
                                      <p:cBhvr>
                                        <p:cTn id="2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ppt_x</p:attrName>
                                        </p:attrNameLst>
                                      </p:cBhvr>
                                      <p:tavLst>
                                        <p:tav tm="0">
                                          <p:val>
                                            <p:strVal val="#ppt_x-.2"/>
                                          </p:val>
                                        </p:tav>
                                        <p:tav tm="100000">
                                          <p:val>
                                            <p:strVal val="#ppt_x"/>
                                          </p:val>
                                        </p:tav>
                                      </p:tavLst>
                                    </p:anim>
                                    <p:anim calcmode="lin" valueType="num">
                                      <p:cBhvr>
                                        <p:cTn id="3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3" dur="1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ppt_x</p:attrName>
                                        </p:attrNameLst>
                                      </p:cBhvr>
                                      <p:tavLst>
                                        <p:tav tm="0">
                                          <p:val>
                                            <p:strVal val="#ppt_x-.2"/>
                                          </p:val>
                                        </p:tav>
                                        <p:tav tm="100000">
                                          <p:val>
                                            <p:strVal val="#ppt_x"/>
                                          </p:val>
                                        </p:tav>
                                      </p:tavLst>
                                    </p:anim>
                                    <p:anim calcmode="lin" valueType="num">
                                      <p:cBhvr>
                                        <p:cTn id="3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40" dur="10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ppt_x</p:attrName>
                                        </p:attrNameLst>
                                      </p:cBhvr>
                                      <p:tavLst>
                                        <p:tav tm="0">
                                          <p:val>
                                            <p:strVal val="#ppt_x-.2"/>
                                          </p:val>
                                        </p:tav>
                                        <p:tav tm="100000">
                                          <p:val>
                                            <p:strVal val="#ppt_x"/>
                                          </p:val>
                                        </p:tav>
                                      </p:tavLst>
                                    </p:anim>
                                    <p:anim calcmode="lin" valueType="num">
                                      <p:cBhvr>
                                        <p:cTn id="4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7" dur="10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40" presetClass="entr" presetSubtype="0" fill="hold" grpId="0" nodeType="clickEffect">
                                  <p:stCondLst>
                                    <p:cond delay="0"/>
                                  </p:stCondLst>
                                  <p:iterate type="lt">
                                    <p:tmPct val="10000"/>
                                  </p:iterate>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1"/>
                                          </p:val>
                                        </p:tav>
                                        <p:tav tm="100000">
                                          <p:val>
                                            <p:strVal val="#ppt_x"/>
                                          </p:val>
                                        </p:tav>
                                      </p:tavLst>
                                    </p:anim>
                                    <p:anim calcmode="lin" valueType="num">
                                      <p:cBhvr>
                                        <p:cTn id="5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animBg="1"/>
      <p:bldP spid="5" grpId="0" animBg="1"/>
      <p:bldP spid="6" grpId="0" animBg="1"/>
      <p:bldP spid="7" grpId="0" animBg="1"/>
      <p:bldP spid="8"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white_abstract_background.jpg"/>
          <p:cNvPicPr>
            <a:picLocks noChangeAspect="1"/>
          </p:cNvPicPr>
          <p:nvPr/>
        </p:nvPicPr>
        <p:blipFill>
          <a:blip r:embed="rId2" cstate="print"/>
          <a:stretch>
            <a:fillRect/>
          </a:stretch>
        </p:blipFill>
        <p:spPr>
          <a:xfrm>
            <a:off x="0" y="0"/>
            <a:ext cx="9144000" cy="6858000"/>
          </a:xfrm>
          <a:prstGeom prst="rect">
            <a:avLst/>
          </a:prstGeom>
        </p:spPr>
      </p:pic>
      <p:sp>
        <p:nvSpPr>
          <p:cNvPr id="6" name="مستطيل 5"/>
          <p:cNvSpPr/>
          <p:nvPr/>
        </p:nvSpPr>
        <p:spPr>
          <a:xfrm>
            <a:off x="4191000" y="533400"/>
            <a:ext cx="4724400" cy="1828800"/>
          </a:xfrm>
          <a:prstGeom prst="rect">
            <a:avLst/>
          </a:prstGeom>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9" name="صورة 8" descr="green-sticky-note-md.png"/>
          <p:cNvPicPr>
            <a:picLocks noChangeAspect="1"/>
          </p:cNvPicPr>
          <p:nvPr/>
        </p:nvPicPr>
        <p:blipFill>
          <a:blip r:embed="rId3" cstate="print"/>
          <a:stretch>
            <a:fillRect/>
          </a:stretch>
        </p:blipFill>
        <p:spPr>
          <a:xfrm rot="542799">
            <a:off x="3537656" y="783933"/>
            <a:ext cx="5574840" cy="5671049"/>
          </a:xfrm>
          <a:prstGeom prst="rect">
            <a:avLst/>
          </a:prstGeom>
        </p:spPr>
      </p:pic>
      <p:pic>
        <p:nvPicPr>
          <p:cNvPr id="21" name="صورة 20" descr="ضصثيصس.png"/>
          <p:cNvPicPr>
            <a:picLocks noChangeAspect="1"/>
          </p:cNvPicPr>
          <p:nvPr/>
        </p:nvPicPr>
        <p:blipFill>
          <a:blip r:embed="rId4" cstate="print"/>
          <a:stretch>
            <a:fillRect/>
          </a:stretch>
        </p:blipFill>
        <p:spPr>
          <a:xfrm>
            <a:off x="-304800" y="609600"/>
            <a:ext cx="4596004" cy="2247365"/>
          </a:xfrm>
          <a:prstGeom prst="rect">
            <a:avLst/>
          </a:prstGeom>
        </p:spPr>
      </p:pic>
      <p:sp>
        <p:nvSpPr>
          <p:cNvPr id="12289" name="Rectangle 1"/>
          <p:cNvSpPr>
            <a:spLocks noChangeArrowheads="1"/>
          </p:cNvSpPr>
          <p:nvPr/>
        </p:nvSpPr>
        <p:spPr bwMode="auto">
          <a:xfrm>
            <a:off x="990600" y="2743200"/>
            <a:ext cx="19812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ja-JP" altLang="en-US" sz="6600" b="1" i="0" u="none" strike="noStrike" normalizeH="0" baseline="0" dirty="0" smtClean="0">
                <a:ln w="38100">
                  <a:solidFill>
                    <a:schemeClr val="tx2">
                      <a:tint val="1000"/>
                    </a:schemeClr>
                  </a:solidFill>
                  <a:prstDash val="solid"/>
                </a:ln>
                <a:solidFill>
                  <a:srgbClr val="0070C0"/>
                </a:solidFill>
                <a:effectLst>
                  <a:glow rad="101600">
                    <a:schemeClr val="tx1">
                      <a:alpha val="60000"/>
                    </a:schemeClr>
                  </a:glow>
                  <a:outerShdw blurRad="38100" dist="38100" dir="2700000" algn="tl">
                    <a:srgbClr val="000000">
                      <a:alpha val="43137"/>
                    </a:srgbClr>
                  </a:outerShdw>
                  <a:reflection blurRad="6350" stA="55000" endA="300" endPos="45500" dir="5400000" sy="-100000" algn="bl" rotWithShape="0"/>
                </a:effectLst>
                <a:latin typeface="+mn-ea"/>
                <a:cs typeface="Gulim" pitchFamily="34" charset="-127"/>
              </a:rPr>
              <a:t>日本</a:t>
            </a:r>
            <a:endParaRPr kumimoji="0" lang="ja-JP" altLang="en-US" sz="8800" b="1" i="0" u="none" strike="noStrike" normalizeH="0" baseline="0" dirty="0" smtClean="0">
              <a:ln w="38100">
                <a:solidFill>
                  <a:schemeClr val="tx2">
                    <a:tint val="1000"/>
                  </a:schemeClr>
                </a:solidFill>
                <a:prstDash val="solid"/>
              </a:ln>
              <a:solidFill>
                <a:srgbClr val="0070C0"/>
              </a:solidFill>
              <a:effectLst>
                <a:glow rad="101600">
                  <a:schemeClr val="tx1">
                    <a:alpha val="60000"/>
                  </a:schemeClr>
                </a:glow>
                <a:outerShdw blurRad="38100" dist="38100" dir="2700000" algn="tl">
                  <a:srgbClr val="000000">
                    <a:alpha val="43137"/>
                  </a:srgbClr>
                </a:outerShdw>
                <a:reflection blurRad="6350" stA="55000" endA="300" endPos="45500" dir="5400000" sy="-100000" algn="bl" rotWithShape="0"/>
              </a:effectLst>
              <a:latin typeface="+mn-ea"/>
              <a:cs typeface="Arial" pitchFamily="34" charset="0"/>
            </a:endParaRPr>
          </a:p>
        </p:txBody>
      </p:sp>
      <p:pic>
        <p:nvPicPr>
          <p:cNvPr id="12290" name="Picture 2" descr="D:\منوع\-\maria\الاعمال المدرسيه\دراسات\New folder (2)\Japan-Flag.gif"/>
          <p:cNvPicPr>
            <a:picLocks noChangeAspect="1" noChangeArrowheads="1"/>
          </p:cNvPicPr>
          <p:nvPr/>
        </p:nvPicPr>
        <p:blipFill>
          <a:blip r:embed="rId5" cstate="print"/>
          <a:srcRect/>
          <a:stretch>
            <a:fillRect/>
          </a:stretch>
        </p:blipFill>
        <p:spPr bwMode="auto">
          <a:xfrm>
            <a:off x="533400" y="4191000"/>
            <a:ext cx="2819400" cy="1847774"/>
          </a:xfrm>
          <a:prstGeom prst="rect">
            <a:avLst/>
          </a:prstGeom>
          <a:ln w="38100" cap="sq">
            <a:solidFill>
              <a:srgbClr val="000000"/>
            </a:solidFill>
            <a:prstDash val="solid"/>
            <a:miter lim="800000"/>
          </a:ln>
          <a:effectLst>
            <a:outerShdw blurRad="76200" dir="13500000" sy="23000" kx="1200000" algn="br" rotWithShape="0">
              <a:prstClr val="black">
                <a:alpha val="20000"/>
              </a:prstClr>
            </a:outerShdw>
          </a:effectLst>
        </p:spPr>
      </p:pic>
      <p:pic>
        <p:nvPicPr>
          <p:cNvPr id="11" name="صورة 10" descr="اتنل.png"/>
          <p:cNvPicPr>
            <a:picLocks noChangeAspect="1"/>
          </p:cNvPicPr>
          <p:nvPr/>
        </p:nvPicPr>
        <p:blipFill>
          <a:blip r:embed="rId6" cstate="print"/>
          <a:stretch>
            <a:fillRect/>
          </a:stretch>
        </p:blipFill>
        <p:spPr>
          <a:xfrm>
            <a:off x="6019800" y="1600200"/>
            <a:ext cx="2651541" cy="4321720"/>
          </a:xfrm>
          <a:prstGeom prst="rect">
            <a:avLst/>
          </a:prstGeom>
        </p:spPr>
      </p:pic>
      <p:pic>
        <p:nvPicPr>
          <p:cNvPr id="12" name="صورة 11" descr="ل.png"/>
          <p:cNvPicPr>
            <a:picLocks noChangeAspect="1"/>
          </p:cNvPicPr>
          <p:nvPr/>
        </p:nvPicPr>
        <p:blipFill>
          <a:blip r:embed="rId7" cstate="print"/>
          <a:stretch>
            <a:fillRect/>
          </a:stretch>
        </p:blipFill>
        <p:spPr>
          <a:xfrm>
            <a:off x="2971800" y="1600200"/>
            <a:ext cx="4230275" cy="41998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قوس كبير أيسر 2"/>
          <p:cNvSpPr/>
          <p:nvPr/>
        </p:nvSpPr>
        <p:spPr>
          <a:xfrm rot="5400000">
            <a:off x="4076700" y="-2019300"/>
            <a:ext cx="762000" cy="7543800"/>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1" anchor="ctr"/>
          <a:lstStyle/>
          <a:p>
            <a:pPr algn="ctr"/>
            <a:endParaRPr lang="ar-OM"/>
          </a:p>
        </p:txBody>
      </p:sp>
      <p:sp>
        <p:nvSpPr>
          <p:cNvPr id="2" name="مستطيل 1"/>
          <p:cNvSpPr/>
          <p:nvPr/>
        </p:nvSpPr>
        <p:spPr>
          <a:xfrm>
            <a:off x="1447800" y="533400"/>
            <a:ext cx="58674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latin typeface="Monotype Koufi" pitchFamily="2" charset="-78"/>
                <a:ea typeface="Monotype Koufi" pitchFamily="2" charset="-78"/>
                <a:cs typeface="Monotype Koufi" pitchFamily="2" charset="-78"/>
              </a:rPr>
              <a:t>الحرب العالمية الثانية </a:t>
            </a:r>
            <a:endParaRPr lang="ar-OM" sz="3600" dirty="0">
              <a:latin typeface="Monotype Koufi" pitchFamily="2" charset="-78"/>
              <a:ea typeface="Monotype Koufi" pitchFamily="2" charset="-78"/>
              <a:cs typeface="Monotype Koufi" pitchFamily="2" charset="-78"/>
            </a:endParaRPr>
          </a:p>
        </p:txBody>
      </p:sp>
      <p:sp>
        <p:nvSpPr>
          <p:cNvPr id="4" name="مستطيل 3"/>
          <p:cNvSpPr/>
          <p:nvPr/>
        </p:nvSpPr>
        <p:spPr>
          <a:xfrm>
            <a:off x="228600" y="1981200"/>
            <a:ext cx="2209800" cy="17526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400" dirty="0" smtClean="0">
                <a:solidFill>
                  <a:schemeClr val="tx1">
                    <a:lumMod val="95000"/>
                    <a:lumOff val="5000"/>
                  </a:schemeClr>
                </a:solidFill>
                <a:latin typeface="Monotype Koufi" pitchFamily="2" charset="-78"/>
                <a:ea typeface="Monotype Koufi" pitchFamily="2" charset="-78"/>
                <a:cs typeface="Monotype Koufi" pitchFamily="2" charset="-78"/>
              </a:rPr>
              <a:t>دول الحلفاء (بريطانيا وفرنسا وروسيا وأمريكا )</a:t>
            </a:r>
            <a:endParaRPr lang="ar-OM" sz="2400"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5" name="مستطيل 4"/>
          <p:cNvSpPr/>
          <p:nvPr/>
        </p:nvSpPr>
        <p:spPr>
          <a:xfrm>
            <a:off x="6705600" y="1981200"/>
            <a:ext cx="2209800" cy="17526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solidFill>
                  <a:schemeClr val="tx1">
                    <a:lumMod val="95000"/>
                    <a:lumOff val="5000"/>
                  </a:schemeClr>
                </a:solidFill>
                <a:latin typeface="Monotype Koufi" pitchFamily="2" charset="-78"/>
                <a:ea typeface="Monotype Koufi" pitchFamily="2" charset="-78"/>
                <a:cs typeface="Monotype Koufi" pitchFamily="2" charset="-78"/>
              </a:rPr>
              <a:t>دول المحور </a:t>
            </a:r>
          </a:p>
          <a:p>
            <a:pPr algn="ctr"/>
            <a:r>
              <a:rPr lang="ar-OM" sz="2800" dirty="0" smtClean="0">
                <a:solidFill>
                  <a:schemeClr val="tx1">
                    <a:lumMod val="95000"/>
                    <a:lumOff val="5000"/>
                  </a:schemeClr>
                </a:solidFill>
                <a:latin typeface="Monotype Koufi" pitchFamily="2" charset="-78"/>
                <a:ea typeface="Monotype Koufi" pitchFamily="2" charset="-78"/>
                <a:cs typeface="Monotype Koufi" pitchFamily="2" charset="-78"/>
              </a:rPr>
              <a:t>( ألمانيا وبريطانيا )</a:t>
            </a:r>
            <a:endParaRPr lang="ar-OM" sz="2800" dirty="0">
              <a:solidFill>
                <a:schemeClr val="tx1">
                  <a:lumMod val="95000"/>
                  <a:lumOff val="5000"/>
                </a:schemeClr>
              </a:solidFill>
              <a:latin typeface="Monotype Koufi" pitchFamily="2" charset="-78"/>
              <a:ea typeface="Monotype Koufi" pitchFamily="2" charset="-78"/>
              <a:cs typeface="Monotype Koufi" pitchFamily="2" charset="-78"/>
            </a:endParaRPr>
          </a:p>
        </p:txBody>
      </p:sp>
      <p:cxnSp>
        <p:nvCxnSpPr>
          <p:cNvPr id="8" name="رابط كسهم مستقيم 7"/>
          <p:cNvCxnSpPr/>
          <p:nvPr/>
        </p:nvCxnSpPr>
        <p:spPr>
          <a:xfrm>
            <a:off x="5562600" y="2895600"/>
            <a:ext cx="8382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رابط كسهم مستقيم 8"/>
          <p:cNvCxnSpPr/>
          <p:nvPr/>
        </p:nvCxnSpPr>
        <p:spPr>
          <a:xfrm rot="10800000">
            <a:off x="2590800" y="2894011"/>
            <a:ext cx="9144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6" name="Picture 12" descr="http://www.abandonthecube.com/Content/Desinations/Japan/Flag%20of%20Japan.jpg"/>
          <p:cNvPicPr>
            <a:picLocks noChangeAspect="1" noChangeArrowheads="1"/>
          </p:cNvPicPr>
          <p:nvPr/>
        </p:nvPicPr>
        <p:blipFill>
          <a:blip r:embed="rId2"/>
          <a:srcRect/>
          <a:stretch>
            <a:fillRect/>
          </a:stretch>
        </p:blipFill>
        <p:spPr bwMode="auto">
          <a:xfrm>
            <a:off x="3505200" y="2057400"/>
            <a:ext cx="2019300"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مربع نص 12"/>
          <p:cNvSpPr txBox="1"/>
          <p:nvPr/>
        </p:nvSpPr>
        <p:spPr>
          <a:xfrm>
            <a:off x="5638800" y="2819400"/>
            <a:ext cx="609600" cy="523220"/>
          </a:xfrm>
          <a:prstGeom prst="rect">
            <a:avLst/>
          </a:prstGeom>
          <a:noFill/>
        </p:spPr>
        <p:txBody>
          <a:bodyPr wrap="square" rtlCol="1">
            <a:spAutoFit/>
          </a:bodyPr>
          <a:lstStyle/>
          <a:p>
            <a:r>
              <a:rPr lang="ar-OM" sz="2800" b="1" dirty="0" smtClean="0">
                <a:solidFill>
                  <a:schemeClr val="tx1">
                    <a:lumMod val="95000"/>
                    <a:lumOff val="5000"/>
                  </a:schemeClr>
                </a:solidFill>
                <a:latin typeface="Monotype Koufi" pitchFamily="2" charset="-78"/>
                <a:ea typeface="Monotype Koufi" pitchFamily="2" charset="-78"/>
                <a:cs typeface="Monotype Koufi" pitchFamily="2" charset="-78"/>
              </a:rPr>
              <a:t>مع </a:t>
            </a:r>
            <a:endParaRPr lang="ar-OM" sz="2800" b="1"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14" name="مربع نص 13"/>
          <p:cNvSpPr txBox="1"/>
          <p:nvPr/>
        </p:nvSpPr>
        <p:spPr>
          <a:xfrm>
            <a:off x="2819400" y="2819400"/>
            <a:ext cx="609600" cy="523220"/>
          </a:xfrm>
          <a:prstGeom prst="rect">
            <a:avLst/>
          </a:prstGeom>
          <a:noFill/>
        </p:spPr>
        <p:txBody>
          <a:bodyPr wrap="square" rtlCol="1">
            <a:spAutoFit/>
          </a:bodyPr>
          <a:lstStyle/>
          <a:p>
            <a:r>
              <a:rPr lang="ar-OM" sz="2800" b="1" dirty="0" smtClean="0">
                <a:solidFill>
                  <a:schemeClr val="tx1">
                    <a:lumMod val="95000"/>
                    <a:lumOff val="5000"/>
                  </a:schemeClr>
                </a:solidFill>
                <a:latin typeface="Monotype Koufi" pitchFamily="2" charset="-78"/>
                <a:ea typeface="Monotype Koufi" pitchFamily="2" charset="-78"/>
                <a:cs typeface="Monotype Koufi" pitchFamily="2" charset="-78"/>
              </a:rPr>
              <a:t>ضد </a:t>
            </a:r>
            <a:endParaRPr lang="ar-OM" sz="2800" b="1"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15" name="سهم إلى اليسار 14"/>
          <p:cNvSpPr/>
          <p:nvPr/>
        </p:nvSpPr>
        <p:spPr>
          <a:xfrm>
            <a:off x="6400800" y="3886200"/>
            <a:ext cx="2514600" cy="1371600"/>
          </a:xfrm>
          <a:prstGeom prst="leftArrow">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400" b="1" dirty="0" smtClean="0">
                <a:solidFill>
                  <a:schemeClr val="tx1">
                    <a:lumMod val="95000"/>
                    <a:lumOff val="5000"/>
                  </a:schemeClr>
                </a:solidFill>
                <a:latin typeface="Monotype Koufi" pitchFamily="2" charset="-78"/>
                <a:ea typeface="Monotype Koufi" pitchFamily="2" charset="-78"/>
                <a:cs typeface="Monotype Koufi" pitchFamily="2" charset="-78"/>
              </a:rPr>
              <a:t>سؤال</a:t>
            </a:r>
            <a:endParaRPr lang="ar-OM" sz="2400" b="1"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16" name="مستطيل مستدير الزوايا 15"/>
          <p:cNvSpPr/>
          <p:nvPr/>
        </p:nvSpPr>
        <p:spPr>
          <a:xfrm>
            <a:off x="304800" y="4038600"/>
            <a:ext cx="5943600"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solidFill>
                  <a:schemeClr val="tx1">
                    <a:lumMod val="95000"/>
                    <a:lumOff val="5000"/>
                  </a:schemeClr>
                </a:solidFill>
                <a:latin typeface="Monotype Koufi" pitchFamily="2" charset="-78"/>
                <a:ea typeface="Monotype Koufi" pitchFamily="2" charset="-78"/>
                <a:cs typeface="Monotype Koufi" pitchFamily="2" charset="-78"/>
              </a:rPr>
              <a:t>ما أبرز الانجازات التي حققتها اليابان في هذه الفترة ؟</a:t>
            </a:r>
            <a:endParaRPr lang="ar-OM" sz="2800"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17" name="مستطيل 16"/>
          <p:cNvSpPr/>
          <p:nvPr/>
        </p:nvSpPr>
        <p:spPr>
          <a:xfrm>
            <a:off x="838200" y="5410200"/>
            <a:ext cx="8077200" cy="12192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b="1" dirty="0" smtClean="0">
                <a:solidFill>
                  <a:schemeClr val="tx1">
                    <a:lumMod val="95000"/>
                    <a:lumOff val="5000"/>
                  </a:schemeClr>
                </a:solidFill>
                <a:latin typeface="Monotype Koufi" pitchFamily="2" charset="-78"/>
                <a:ea typeface="Monotype Koufi" pitchFamily="2" charset="-78"/>
                <a:cs typeface="Monotype Koufi" pitchFamily="2" charset="-78"/>
              </a:rPr>
              <a:t>نجحت في خططها العسكري أثناء الحرب ومدت سلطتها على مساحات </a:t>
            </a:r>
            <a:r>
              <a:rPr lang="ar-OM" sz="2800" b="1" dirty="0" err="1" smtClean="0">
                <a:solidFill>
                  <a:schemeClr val="tx1">
                    <a:lumMod val="95000"/>
                    <a:lumOff val="5000"/>
                  </a:schemeClr>
                </a:solidFill>
                <a:latin typeface="Monotype Koufi" pitchFamily="2" charset="-78"/>
                <a:ea typeface="Monotype Koufi" pitchFamily="2" charset="-78"/>
                <a:cs typeface="Monotype Koufi" pitchFamily="2" charset="-78"/>
              </a:rPr>
              <a:t>شاسة</a:t>
            </a:r>
            <a:r>
              <a:rPr lang="ar-OM" sz="2800" b="1" dirty="0" smtClean="0">
                <a:solidFill>
                  <a:schemeClr val="tx1">
                    <a:lumMod val="95000"/>
                    <a:lumOff val="5000"/>
                  </a:schemeClr>
                </a:solidFill>
                <a:latin typeface="Monotype Koufi" pitchFamily="2" charset="-78"/>
                <a:ea typeface="Monotype Koufi" pitchFamily="2" charset="-78"/>
                <a:cs typeface="Monotype Koufi" pitchFamily="2" charset="-78"/>
              </a:rPr>
              <a:t> من المحيط الهندي </a:t>
            </a:r>
            <a:endParaRPr lang="ar-OM" sz="2800" b="1"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18" name="زر إجراء: الصفحة الرئيسية 17">
            <a:hlinkClick r:id="rId3" action="ppaction://hlinksldjump" highlightClick="1"/>
          </p:cNvPr>
          <p:cNvSpPr/>
          <p:nvPr/>
        </p:nvSpPr>
        <p:spPr>
          <a:xfrm>
            <a:off x="0" y="6477000"/>
            <a:ext cx="381000" cy="381000"/>
          </a:xfrm>
          <a:prstGeom prst="actionButtonHome">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ppt_x</p:attrName>
                                        </p:attrNameLst>
                                      </p:cBhvr>
                                      <p:tavLst>
                                        <p:tav tm="0">
                                          <p:val>
                                            <p:strVal val="#ppt_x-.2"/>
                                          </p:val>
                                        </p:tav>
                                        <p:tav tm="100000">
                                          <p:val>
                                            <p:strVal val="#ppt_x"/>
                                          </p:val>
                                        </p:tav>
                                      </p:tavLst>
                                    </p:anim>
                                    <p:anim calcmode="lin" valueType="num">
                                      <p:cBhvr>
                                        <p:cTn id="4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8" dur="10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1000" fill="hold"/>
                                        <p:tgtEl>
                                          <p:spTgt spid="4"/>
                                        </p:tgtEl>
                                        <p:attrNameLst>
                                          <p:attrName>ppt_x</p:attrName>
                                        </p:attrNameLst>
                                      </p:cBhvr>
                                      <p:tavLst>
                                        <p:tav tm="0">
                                          <p:val>
                                            <p:strVal val="#ppt_x-.2"/>
                                          </p:val>
                                        </p:tav>
                                        <p:tav tm="100000">
                                          <p:val>
                                            <p:strVal val="#ppt_x"/>
                                          </p:val>
                                        </p:tav>
                                      </p:tavLst>
                                    </p:anim>
                                    <p:anim calcmode="lin" valueType="num">
                                      <p:cBhvr>
                                        <p:cTn id="5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55" dur="1000"/>
                                        <p:tgtEl>
                                          <p:spTgt spid="4"/>
                                        </p:tgtEl>
                                      </p:cBhvr>
                                    </p:animEffect>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1000"/>
                                        <p:tgtEl>
                                          <p:spTgt spid="16"/>
                                        </p:tgtEl>
                                      </p:cBhvr>
                                    </p:animEffect>
                                    <p:anim calcmode="lin" valueType="num">
                                      <p:cBhvr>
                                        <p:cTn id="66" dur="1000" fill="hold"/>
                                        <p:tgtEl>
                                          <p:spTgt spid="16"/>
                                        </p:tgtEl>
                                        <p:attrNameLst>
                                          <p:attrName>ppt_x</p:attrName>
                                        </p:attrNameLst>
                                      </p:cBhvr>
                                      <p:tavLst>
                                        <p:tav tm="0">
                                          <p:val>
                                            <p:strVal val="#ppt_x"/>
                                          </p:val>
                                        </p:tav>
                                        <p:tav tm="100000">
                                          <p:val>
                                            <p:strVal val="#ppt_x"/>
                                          </p:val>
                                        </p:tav>
                                      </p:tavLst>
                                    </p:anim>
                                    <p:anim calcmode="lin" valueType="num">
                                      <p:cBhvr>
                                        <p:cTn id="6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7" presetClass="entr" presetSubtype="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animBg="1"/>
      <p:bldP spid="5" grpId="0" animBg="1"/>
      <p:bldP spid="13" grpId="0"/>
      <p:bldP spid="14" grpId="0"/>
      <p:bldP spid="15" grpId="0" animBg="1"/>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914400" y="228600"/>
            <a:ext cx="7315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b="1" dirty="0" smtClean="0">
                <a:latin typeface="Monotype Koufi" pitchFamily="2" charset="-78"/>
                <a:ea typeface="Monotype Koufi" pitchFamily="2" charset="-78"/>
                <a:cs typeface="Monotype Koufi" pitchFamily="2" charset="-78"/>
              </a:rPr>
              <a:t>الأحداث التاريخية في اليابان </a:t>
            </a:r>
            <a:endParaRPr lang="ar-OM" sz="3200" b="1" dirty="0">
              <a:latin typeface="Monotype Koufi" pitchFamily="2" charset="-78"/>
              <a:ea typeface="Monotype Koufi" pitchFamily="2" charset="-78"/>
              <a:cs typeface="Monotype Koufi" pitchFamily="2" charset="-78"/>
            </a:endParaRPr>
          </a:p>
        </p:txBody>
      </p:sp>
      <p:pic>
        <p:nvPicPr>
          <p:cNvPr id="3074" name="Picture 2"/>
          <p:cNvPicPr>
            <a:picLocks noChangeAspect="1" noChangeArrowheads="1"/>
          </p:cNvPicPr>
          <p:nvPr/>
        </p:nvPicPr>
        <p:blipFill>
          <a:blip r:embed="rId2"/>
          <a:srcRect/>
          <a:stretch>
            <a:fillRect/>
          </a:stretch>
        </p:blipFill>
        <p:spPr bwMode="auto">
          <a:xfrm>
            <a:off x="1295399" y="1524000"/>
            <a:ext cx="7162801" cy="2057400"/>
          </a:xfrm>
          <a:prstGeom prst="rect">
            <a:avLst/>
          </a:prstGeom>
          <a:noFill/>
          <a:ln w="9525">
            <a:noFill/>
            <a:miter lim="800000"/>
            <a:headEnd/>
            <a:tailEnd/>
          </a:ln>
          <a:effectLst/>
        </p:spPr>
      </p:pic>
      <p:sp>
        <p:nvSpPr>
          <p:cNvPr id="6" name="زر إجراء: الأمام أو التالي 5">
            <a:hlinkClick r:id="rId3" action="ppaction://hlinksldjump" highlightClick="1"/>
          </p:cNvPr>
          <p:cNvSpPr/>
          <p:nvPr/>
        </p:nvSpPr>
        <p:spPr>
          <a:xfrm>
            <a:off x="457200" y="1981200"/>
            <a:ext cx="685800" cy="6858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
        <p:nvSpPr>
          <p:cNvPr id="7" name="زر إجراء: الأمام أو التالي 6">
            <a:hlinkClick r:id="rId4" action="ppaction://hlinksldjump" highlightClick="1"/>
          </p:cNvPr>
          <p:cNvSpPr/>
          <p:nvPr/>
        </p:nvSpPr>
        <p:spPr>
          <a:xfrm>
            <a:off x="457200" y="3429000"/>
            <a:ext cx="685800" cy="6858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
        <p:nvSpPr>
          <p:cNvPr id="9" name="زر إجراء: الأمام أو التالي 8">
            <a:hlinkClick r:id="rId5" action="ppaction://hlinksldjump" highlightClick="1"/>
          </p:cNvPr>
          <p:cNvSpPr/>
          <p:nvPr/>
        </p:nvSpPr>
        <p:spPr>
          <a:xfrm>
            <a:off x="457200" y="4876800"/>
            <a:ext cx="685800" cy="6858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grpSp>
        <p:nvGrpSpPr>
          <p:cNvPr id="5" name="Group 4"/>
          <p:cNvGrpSpPr/>
          <p:nvPr/>
        </p:nvGrpSpPr>
        <p:grpSpPr>
          <a:xfrm>
            <a:off x="1295399" y="2971800"/>
            <a:ext cx="7162800" cy="2090737"/>
            <a:chOff x="1295399" y="2971800"/>
            <a:chExt cx="7162800" cy="2090737"/>
          </a:xfrm>
        </p:grpSpPr>
        <p:pic>
          <p:nvPicPr>
            <p:cNvPr id="3075" name="Picture 3"/>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295399" y="2971800"/>
              <a:ext cx="7162800" cy="2090737"/>
            </a:xfrm>
            <a:prstGeom prst="rect">
              <a:avLst/>
            </a:prstGeom>
            <a:noFill/>
            <a:ln w="9525">
              <a:noFill/>
              <a:miter lim="800000"/>
              <a:headEnd/>
              <a:tailEnd/>
            </a:ln>
            <a:effectLst/>
          </p:spPr>
        </p:pic>
        <p:sp>
          <p:nvSpPr>
            <p:cNvPr id="4" name="Rectangle 3"/>
            <p:cNvSpPr/>
            <p:nvPr/>
          </p:nvSpPr>
          <p:spPr>
            <a:xfrm>
              <a:off x="4038600" y="3124200"/>
              <a:ext cx="3962400" cy="114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b="1" dirty="0" smtClean="0">
                  <a:solidFill>
                    <a:schemeClr val="tx1"/>
                  </a:solidFill>
                  <a:latin typeface="Hacen Freehand" panose="02000000000000000000" pitchFamily="2" charset="-78"/>
                  <a:cs typeface="Hacen Freehand" panose="02000000000000000000" pitchFamily="2" charset="-78"/>
                </a:rPr>
                <a:t>تراجع اليابان</a:t>
              </a:r>
              <a:endParaRPr lang="ar-OM" sz="3600" b="1" dirty="0">
                <a:solidFill>
                  <a:schemeClr val="tx1"/>
                </a:solidFill>
                <a:latin typeface="Hacen Freehand" panose="02000000000000000000" pitchFamily="2" charset="-78"/>
                <a:cs typeface="Hacen Freehand" panose="02000000000000000000" pitchFamily="2" charset="-78"/>
              </a:endParaRPr>
            </a:p>
          </p:txBody>
        </p:sp>
      </p:grpSp>
      <p:grpSp>
        <p:nvGrpSpPr>
          <p:cNvPr id="10" name="Group 9"/>
          <p:cNvGrpSpPr/>
          <p:nvPr/>
        </p:nvGrpSpPr>
        <p:grpSpPr>
          <a:xfrm>
            <a:off x="1219199" y="4419600"/>
            <a:ext cx="7239000" cy="2071688"/>
            <a:chOff x="1219199" y="4419600"/>
            <a:chExt cx="7239000" cy="2071688"/>
          </a:xfrm>
        </p:grpSpPr>
        <p:pic>
          <p:nvPicPr>
            <p:cNvPr id="3076"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219199" y="4419600"/>
              <a:ext cx="7239000" cy="2071688"/>
            </a:xfrm>
            <a:prstGeom prst="rect">
              <a:avLst/>
            </a:prstGeom>
            <a:noFill/>
            <a:ln w="9525">
              <a:noFill/>
              <a:miter lim="800000"/>
              <a:headEnd/>
              <a:tailEnd/>
            </a:ln>
            <a:effectLst/>
          </p:spPr>
        </p:pic>
        <p:sp>
          <p:nvSpPr>
            <p:cNvPr id="8" name="Rectangle 7"/>
            <p:cNvSpPr/>
            <p:nvPr/>
          </p:nvSpPr>
          <p:spPr>
            <a:xfrm>
              <a:off x="2667000" y="4572000"/>
              <a:ext cx="5486400" cy="114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a:r>
                <a:rPr lang="ar-OM" sz="2400" b="1" dirty="0" smtClean="0">
                  <a:solidFill>
                    <a:schemeClr val="tx1"/>
                  </a:solidFill>
                  <a:latin typeface="Hacen Freehand" panose="02000000000000000000" pitchFamily="2" charset="-78"/>
                  <a:cs typeface="Hacen Freehand" panose="02000000000000000000" pitchFamily="2" charset="-78"/>
                </a:rPr>
                <a:t>إلقاء القنابل النووية على هيروشيما وناجازاكي</a:t>
              </a:r>
            </a:p>
            <a:p>
              <a:pPr algn="r"/>
              <a:r>
                <a:rPr lang="ar-OM" sz="2400" b="1" dirty="0" smtClean="0">
                  <a:solidFill>
                    <a:schemeClr val="tx1"/>
                  </a:solidFill>
                  <a:latin typeface="Hacen Freehand" panose="02000000000000000000" pitchFamily="2" charset="-78"/>
                  <a:cs typeface="Hacen Freehand" panose="02000000000000000000" pitchFamily="2" charset="-78"/>
                </a:rPr>
                <a:t>-خسارة الحرب</a:t>
              </a:r>
              <a:endParaRPr lang="ar-OM" sz="2400" b="1" dirty="0">
                <a:solidFill>
                  <a:schemeClr val="tx1"/>
                </a:solidFill>
                <a:latin typeface="Hacen Freehand" panose="02000000000000000000" pitchFamily="2" charset="-78"/>
                <a:cs typeface="Hacen Freehand" panose="02000000000000000000"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ppt_x</p:attrName>
                                        </p:attrNameLst>
                                      </p:cBhvr>
                                      <p:tavLst>
                                        <p:tav tm="0">
                                          <p:val>
                                            <p:strVal val="#ppt_x-.2"/>
                                          </p:val>
                                        </p:tav>
                                        <p:tav tm="100000">
                                          <p:val>
                                            <p:strVal val="#ppt_x"/>
                                          </p:val>
                                        </p:tav>
                                      </p:tavLst>
                                    </p:anim>
                                    <p:anim calcmode="lin" valueType="num">
                                      <p:cBhvr>
                                        <p:cTn id="8" dur="1000" fill="hold"/>
                                        <p:tgtEl>
                                          <p:spTgt spid="3074"/>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ppt_x</p:attrName>
                                        </p:attrNameLst>
                                      </p:cBhvr>
                                      <p:tavLst>
                                        <p:tav tm="0">
                                          <p:val>
                                            <p:strVal val="#ppt_x-.2"/>
                                          </p:val>
                                        </p:tav>
                                        <p:tav tm="100000">
                                          <p:val>
                                            <p:strVal val="#ppt_x"/>
                                          </p:val>
                                        </p:tav>
                                      </p:tavLst>
                                    </p:anim>
                                    <p:anim calcmode="lin" valueType="num">
                                      <p:cBhvr>
                                        <p:cTn id="1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ppt_x</p:attrName>
                                        </p:attrNameLst>
                                      </p:cBhvr>
                                      <p:tavLst>
                                        <p:tav tm="0">
                                          <p:val>
                                            <p:strVal val="#ppt_x-.2"/>
                                          </p:val>
                                        </p:tav>
                                        <p:tav tm="100000">
                                          <p:val>
                                            <p:strVal val="#ppt_x"/>
                                          </p:val>
                                        </p:tav>
                                      </p:tavLst>
                                    </p:anim>
                                    <p:anim calcmode="lin" valueType="num">
                                      <p:cBhvr>
                                        <p:cTn id="25"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600200" y="228600"/>
            <a:ext cx="5943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solidFill>
                  <a:schemeClr val="tx1">
                    <a:lumMod val="95000"/>
                    <a:lumOff val="5000"/>
                  </a:schemeClr>
                </a:solidFill>
                <a:latin typeface="Monotype Koufi" pitchFamily="2" charset="-78"/>
                <a:ea typeface="Monotype Koufi" pitchFamily="2" charset="-78"/>
                <a:cs typeface="Monotype Koufi" pitchFamily="2" charset="-78"/>
              </a:rPr>
              <a:t>الهجوم الياباني على بيرل هاربر </a:t>
            </a:r>
            <a:endParaRPr lang="ar-OM" sz="3600" dirty="0">
              <a:solidFill>
                <a:schemeClr val="tx1">
                  <a:lumMod val="95000"/>
                  <a:lumOff val="5000"/>
                </a:schemeClr>
              </a:solidFill>
              <a:latin typeface="Monotype Koufi" pitchFamily="2" charset="-78"/>
              <a:ea typeface="Monotype Koufi" pitchFamily="2" charset="-78"/>
              <a:cs typeface="Monotype Koufi" pitchFamily="2" charset="-78"/>
            </a:endParaRPr>
          </a:p>
        </p:txBody>
      </p:sp>
      <p:pic>
        <p:nvPicPr>
          <p:cNvPr id="4" name="صورة 3" descr="1.jpg"/>
          <p:cNvPicPr>
            <a:picLocks noChangeAspect="1"/>
          </p:cNvPicPr>
          <p:nvPr/>
        </p:nvPicPr>
        <p:blipFill>
          <a:blip r:embed="rId2"/>
          <a:stretch>
            <a:fillRect/>
          </a:stretch>
        </p:blipFill>
        <p:spPr>
          <a:xfrm>
            <a:off x="285750" y="1752600"/>
            <a:ext cx="2838450" cy="4505325"/>
          </a:xfrm>
          <a:prstGeom prst="rect">
            <a:avLst/>
          </a:prstGeom>
          <a:ln w="57150">
            <a:solidFill>
              <a:schemeClr val="accent1"/>
            </a:solidFill>
          </a:ln>
        </p:spPr>
      </p:pic>
      <p:pic>
        <p:nvPicPr>
          <p:cNvPr id="5" name="صورة 4" descr="untitledmap.JPG"/>
          <p:cNvPicPr>
            <a:picLocks noChangeAspect="1"/>
          </p:cNvPicPr>
          <p:nvPr/>
        </p:nvPicPr>
        <p:blipFill>
          <a:blip r:embed="rId3"/>
          <a:stretch>
            <a:fillRect/>
          </a:stretch>
        </p:blipFill>
        <p:spPr>
          <a:xfrm>
            <a:off x="3352800" y="1752600"/>
            <a:ext cx="5486400" cy="4495800"/>
          </a:xfrm>
          <a:prstGeom prst="rect">
            <a:avLst/>
          </a:prstGeom>
          <a:ln w="57150">
            <a:solidFill>
              <a:schemeClr val="accent3">
                <a:lumMod val="75000"/>
              </a:schemeClr>
            </a:solidFill>
          </a:ln>
        </p:spPr>
      </p:pic>
      <p:pic>
        <p:nvPicPr>
          <p:cNvPr id="6" name="صورة 5" descr="000-266.jpg"/>
          <p:cNvPicPr>
            <a:picLocks noChangeAspect="1"/>
          </p:cNvPicPr>
          <p:nvPr/>
        </p:nvPicPr>
        <p:blipFill>
          <a:blip r:embed="rId4"/>
          <a:stretch>
            <a:fillRect/>
          </a:stretch>
        </p:blipFill>
        <p:spPr>
          <a:xfrm>
            <a:off x="3352800" y="1752600"/>
            <a:ext cx="5486400" cy="4495800"/>
          </a:xfrm>
          <a:prstGeom prst="rect">
            <a:avLst/>
          </a:prstGeom>
          <a:ln w="57150">
            <a:solidFill>
              <a:schemeClr val="accent3">
                <a:lumMod val="75000"/>
              </a:schemeClr>
            </a:solidFill>
          </a:ln>
        </p:spPr>
      </p:pic>
      <p:pic>
        <p:nvPicPr>
          <p:cNvPr id="7" name="صورة 6" descr="attack-on-pearl-harbor-as-it-was18.jpg"/>
          <p:cNvPicPr>
            <a:picLocks noChangeAspect="1"/>
          </p:cNvPicPr>
          <p:nvPr/>
        </p:nvPicPr>
        <p:blipFill>
          <a:blip r:embed="rId5"/>
          <a:stretch>
            <a:fillRect/>
          </a:stretch>
        </p:blipFill>
        <p:spPr>
          <a:xfrm>
            <a:off x="3352800" y="1752600"/>
            <a:ext cx="5486400" cy="4495800"/>
          </a:xfrm>
          <a:prstGeom prst="rect">
            <a:avLst/>
          </a:prstGeom>
          <a:ln w="57150">
            <a:solidFill>
              <a:schemeClr val="accent3">
                <a:lumMod val="75000"/>
              </a:schemeClr>
            </a:solidFill>
          </a:ln>
        </p:spPr>
      </p:pic>
      <p:pic>
        <p:nvPicPr>
          <p:cNvPr id="8" name="صورة 7" descr="perl harbor.JPG"/>
          <p:cNvPicPr>
            <a:picLocks noChangeAspect="1"/>
          </p:cNvPicPr>
          <p:nvPr/>
        </p:nvPicPr>
        <p:blipFill>
          <a:blip r:embed="rId6"/>
          <a:stretch>
            <a:fillRect/>
          </a:stretch>
        </p:blipFill>
        <p:spPr>
          <a:xfrm>
            <a:off x="3352800" y="1752600"/>
            <a:ext cx="5486399" cy="4476750"/>
          </a:xfrm>
          <a:prstGeom prst="rect">
            <a:avLst/>
          </a:prstGeom>
          <a:ln w="57150">
            <a:solidFill>
              <a:schemeClr val="accent3">
                <a:lumMod val="75000"/>
              </a:schemeClr>
            </a:solidFill>
          </a:ln>
        </p:spPr>
      </p:pic>
      <p:sp>
        <p:nvSpPr>
          <p:cNvPr id="9" name="زر إجراء: الصفحة الرئيسية 8">
            <a:hlinkClick r:id="rId7" action="ppaction://hlinksldjump" highlightClick="1"/>
          </p:cNvPr>
          <p:cNvSpPr/>
          <p:nvPr/>
        </p:nvSpPr>
        <p:spPr>
          <a:xfrm>
            <a:off x="0" y="6477000"/>
            <a:ext cx="381000" cy="381000"/>
          </a:xfrm>
          <a:prstGeom prst="actionButtonHome">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amond(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amond(in)">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diamond(in)">
                                      <p:cBhvr>
                                        <p:cTn id="2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مستطيل 1"/>
          <p:cNvSpPr/>
          <p:nvPr/>
        </p:nvSpPr>
        <p:spPr>
          <a:xfrm>
            <a:off x="1600200" y="152400"/>
            <a:ext cx="5562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solidFill>
                  <a:schemeClr val="tx1">
                    <a:lumMod val="95000"/>
                    <a:lumOff val="5000"/>
                  </a:schemeClr>
                </a:solidFill>
                <a:latin typeface="Monotype Koufi" pitchFamily="2" charset="-78"/>
                <a:ea typeface="Monotype Koufi" pitchFamily="2" charset="-78"/>
                <a:cs typeface="Monotype Koufi" pitchFamily="2" charset="-78"/>
              </a:rPr>
              <a:t>هيروشيما وناجازاكي </a:t>
            </a:r>
            <a:endParaRPr lang="ar-OM" sz="3600" dirty="0">
              <a:solidFill>
                <a:schemeClr val="tx1">
                  <a:lumMod val="95000"/>
                  <a:lumOff val="5000"/>
                </a:schemeClr>
              </a:solidFill>
              <a:latin typeface="Monotype Koufi" pitchFamily="2" charset="-78"/>
              <a:ea typeface="Monotype Koufi" pitchFamily="2" charset="-78"/>
              <a:cs typeface="Monotype Koufi" pitchFamily="2" charset="-78"/>
            </a:endParaRPr>
          </a:p>
        </p:txBody>
      </p:sp>
      <p:graphicFrame>
        <p:nvGraphicFramePr>
          <p:cNvPr id="3" name="جدول 2"/>
          <p:cNvGraphicFramePr>
            <a:graphicFrameLocks noGrp="1"/>
          </p:cNvGraphicFramePr>
          <p:nvPr/>
        </p:nvGraphicFramePr>
        <p:xfrm>
          <a:off x="228600" y="1600201"/>
          <a:ext cx="3581400" cy="4776782"/>
        </p:xfrm>
        <a:graphic>
          <a:graphicData uri="http://schemas.openxmlformats.org/drawingml/2006/table">
            <a:tbl>
              <a:tblPr/>
              <a:tblGrid>
                <a:gridCol w="1295400"/>
                <a:gridCol w="509881"/>
                <a:gridCol w="1776119"/>
              </a:tblGrid>
              <a:tr h="410994">
                <a:tc gridSpan="3">
                  <a:txBody>
                    <a:bodyPr/>
                    <a:lstStyle/>
                    <a:p>
                      <a:pPr algn="ctr" fontAlgn="ctr"/>
                      <a:r>
                        <a:rPr lang="ar-OM" sz="1800" b="1" dirty="0">
                          <a:latin typeface="Monotype Koufi" pitchFamily="2" charset="-78"/>
                          <a:ea typeface="Monotype Koufi" pitchFamily="2" charset="-78"/>
                          <a:cs typeface="Monotype Koufi" pitchFamily="2" charset="-78"/>
                        </a:rPr>
                        <a:t>الهجوم النووي على هيروشيما وناجازاكي</a:t>
                      </a:r>
                    </a:p>
                  </a:txBody>
                  <a:tcPr marL="39077" marR="39077" marT="19538" marB="19538"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B0C4DE"/>
                    </a:solidFill>
                  </a:tcPr>
                </a:tc>
                <a:tc hMerge="1">
                  <a:txBody>
                    <a:bodyPr/>
                    <a:lstStyle/>
                    <a:p>
                      <a:pPr rtl="1"/>
                      <a:endParaRPr lang="ar-OM"/>
                    </a:p>
                  </a:txBody>
                  <a:tcPr/>
                </a:tc>
                <a:tc hMerge="1">
                  <a:txBody>
                    <a:bodyPr/>
                    <a:lstStyle/>
                    <a:p>
                      <a:pPr rtl="1"/>
                      <a:endParaRPr lang="ar-OM"/>
                    </a:p>
                  </a:txBody>
                  <a:tcPr/>
                </a:tc>
              </a:tr>
              <a:tr h="587135">
                <a:tc gridSpan="2">
                  <a:txBody>
                    <a:bodyPr/>
                    <a:lstStyle/>
                    <a:p>
                      <a:pPr algn="ctr" fontAlgn="t"/>
                      <a:r>
                        <a:rPr lang="ar-OM" sz="1800" b="1" dirty="0">
                          <a:latin typeface="Monotype Koufi" pitchFamily="2" charset="-78"/>
                          <a:ea typeface="Monotype Koufi" pitchFamily="2" charset="-78"/>
                          <a:cs typeface="Monotype Koufi" pitchFamily="2" charset="-78"/>
                        </a:rPr>
                        <a:t>التاريخ</a:t>
                      </a:r>
                    </a:p>
                  </a:txBody>
                  <a:tcPr marL="39077" marR="39077" marT="19538" marB="19538">
                    <a:lnL>
                      <a:noFill/>
                    </a:lnL>
                    <a:lnR>
                      <a:noFill/>
                    </a:lnR>
                    <a:lnT w="38100" cap="flat" cmpd="sng" algn="ctr">
                      <a:solidFill>
                        <a:schemeClr val="tx1"/>
                      </a:solidFill>
                      <a:prstDash val="solid"/>
                      <a:round/>
                      <a:headEnd type="none" w="med" len="med"/>
                      <a:tailEnd type="none" w="med" len="med"/>
                    </a:lnT>
                    <a:lnB>
                      <a:noFill/>
                    </a:lnB>
                    <a:solidFill>
                      <a:srgbClr val="F9F9F9"/>
                    </a:solidFill>
                  </a:tcPr>
                </a:tc>
                <a:tc hMerge="1">
                  <a:txBody>
                    <a:bodyPr/>
                    <a:lstStyle/>
                    <a:p>
                      <a:pPr rtl="1"/>
                      <a:endParaRPr lang="ar-OM"/>
                    </a:p>
                  </a:txBody>
                  <a:tcPr/>
                </a:tc>
                <a:tc>
                  <a:txBody>
                    <a:bodyPr/>
                    <a:lstStyle/>
                    <a:p>
                      <a:pPr algn="ctr" fontAlgn="t"/>
                      <a:r>
                        <a:rPr lang="ar-OM" sz="1800" b="1" dirty="0">
                          <a:latin typeface="Monotype Koufi" pitchFamily="2" charset="-78"/>
                          <a:ea typeface="Monotype Koufi" pitchFamily="2" charset="-78"/>
                          <a:cs typeface="Monotype Koufi" pitchFamily="2" charset="-78"/>
                        </a:rPr>
                        <a:t>6 و9 أغسطس، 1945</a:t>
                      </a:r>
                    </a:p>
                  </a:txBody>
                  <a:tcPr marL="39077" marR="39077" marT="19538" marB="19538">
                    <a:lnL>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solidFill>
                      <a:srgbClr val="F9F9F9"/>
                    </a:solidFill>
                  </a:tcPr>
                </a:tc>
              </a:tr>
              <a:tr h="831707">
                <a:tc gridSpan="2">
                  <a:txBody>
                    <a:bodyPr/>
                    <a:lstStyle/>
                    <a:p>
                      <a:pPr algn="ctr" fontAlgn="t"/>
                      <a:r>
                        <a:rPr lang="ar-OM" sz="1800" b="1">
                          <a:latin typeface="Monotype Koufi" pitchFamily="2" charset="-78"/>
                          <a:ea typeface="Monotype Koufi" pitchFamily="2" charset="-78"/>
                          <a:cs typeface="Monotype Koufi" pitchFamily="2" charset="-78"/>
                        </a:rPr>
                        <a:t>الموقع</a:t>
                      </a:r>
                    </a:p>
                  </a:txBody>
                  <a:tcPr marL="39077" marR="39077" marT="19538" marB="19538">
                    <a:lnL>
                      <a:noFill/>
                    </a:lnL>
                    <a:lnR>
                      <a:noFill/>
                    </a:lnR>
                    <a:lnT>
                      <a:noFill/>
                    </a:lnT>
                    <a:lnB>
                      <a:noFill/>
                    </a:lnB>
                    <a:solidFill>
                      <a:srgbClr val="F9F9F9"/>
                    </a:solidFill>
                  </a:tcPr>
                </a:tc>
                <a:tc hMerge="1">
                  <a:txBody>
                    <a:bodyPr/>
                    <a:lstStyle/>
                    <a:p>
                      <a:pPr rtl="1"/>
                      <a:endParaRPr lang="ar-OM"/>
                    </a:p>
                  </a:txBody>
                  <a:tcPr/>
                </a:tc>
                <a:tc>
                  <a:txBody>
                    <a:bodyPr/>
                    <a:lstStyle/>
                    <a:p>
                      <a:pPr algn="ctr" fontAlgn="t"/>
                      <a:r>
                        <a:rPr lang="ar-OM" sz="1800" b="1" u="none" strike="noStrike" dirty="0">
                          <a:solidFill>
                            <a:srgbClr val="0B0080"/>
                          </a:solidFill>
                          <a:latin typeface="Monotype Koufi" pitchFamily="2" charset="-78"/>
                          <a:ea typeface="Monotype Koufi" pitchFamily="2" charset="-78"/>
                          <a:cs typeface="Monotype Koufi" pitchFamily="2" charset="-78"/>
                          <a:hlinkClick r:id="rId2" tooltip="هيروشيما"/>
                        </a:rPr>
                        <a:t>هيروشيما</a:t>
                      </a:r>
                      <a:r>
                        <a:rPr lang="ar-OM" sz="1800" b="1" dirty="0">
                          <a:latin typeface="Monotype Koufi" pitchFamily="2" charset="-78"/>
                          <a:ea typeface="Monotype Koufi" pitchFamily="2" charset="-78"/>
                          <a:cs typeface="Monotype Koufi" pitchFamily="2" charset="-78"/>
                        </a:rPr>
                        <a:t> </a:t>
                      </a:r>
                      <a:endParaRPr lang="ar-OM" sz="1800" b="1" dirty="0" smtClean="0">
                        <a:latin typeface="Monotype Koufi" pitchFamily="2" charset="-78"/>
                        <a:ea typeface="Monotype Koufi" pitchFamily="2" charset="-78"/>
                        <a:cs typeface="Monotype Koufi" pitchFamily="2" charset="-78"/>
                      </a:endParaRPr>
                    </a:p>
                    <a:p>
                      <a:pPr algn="ctr" fontAlgn="t"/>
                      <a:r>
                        <a:rPr lang="ar-OM" sz="1800" b="1" u="none" strike="noStrike" dirty="0" err="1" smtClean="0">
                          <a:solidFill>
                            <a:srgbClr val="0B0080"/>
                          </a:solidFill>
                          <a:latin typeface="Monotype Koufi" pitchFamily="2" charset="-78"/>
                          <a:ea typeface="Monotype Koufi" pitchFamily="2" charset="-78"/>
                          <a:cs typeface="Monotype Koufi" pitchFamily="2" charset="-78"/>
                          <a:hlinkClick r:id="rId3" tooltip="ناغاساكي"/>
                        </a:rPr>
                        <a:t>وناغاساكي</a:t>
                      </a:r>
                      <a:r>
                        <a:rPr lang="ar-OM" sz="1800" b="1" dirty="0" smtClean="0">
                          <a:latin typeface="Monotype Koufi" pitchFamily="2" charset="-78"/>
                          <a:ea typeface="Monotype Koufi" pitchFamily="2" charset="-78"/>
                          <a:cs typeface="Monotype Koufi" pitchFamily="2" charset="-78"/>
                        </a:rPr>
                        <a:t>،</a:t>
                      </a:r>
                    </a:p>
                    <a:p>
                      <a:pPr algn="ctr" fontAlgn="t"/>
                      <a:r>
                        <a:rPr lang="ar-OM" sz="1800" b="1" dirty="0">
                          <a:latin typeface="Monotype Koufi" pitchFamily="2" charset="-78"/>
                          <a:ea typeface="Monotype Koufi" pitchFamily="2" charset="-78"/>
                          <a:cs typeface="Monotype Koufi" pitchFamily="2" charset="-78"/>
                        </a:rPr>
                        <a:t> </a:t>
                      </a:r>
                      <a:r>
                        <a:rPr lang="ar-OM" sz="1800" b="1" u="none" strike="noStrike" dirty="0">
                          <a:solidFill>
                            <a:srgbClr val="0B0080"/>
                          </a:solidFill>
                          <a:latin typeface="Monotype Koufi" pitchFamily="2" charset="-78"/>
                          <a:ea typeface="Monotype Koufi" pitchFamily="2" charset="-78"/>
                          <a:cs typeface="Monotype Koufi" pitchFamily="2" charset="-78"/>
                          <a:hlinkClick r:id="rId4" tooltip="اليابان"/>
                        </a:rPr>
                        <a:t>اليابان</a:t>
                      </a:r>
                      <a:endParaRPr lang="ar-OM" sz="1800" b="1" dirty="0">
                        <a:latin typeface="Monotype Koufi" pitchFamily="2" charset="-78"/>
                        <a:ea typeface="Monotype Koufi" pitchFamily="2" charset="-78"/>
                        <a:cs typeface="Monotype Koufi" pitchFamily="2" charset="-78"/>
                      </a:endParaRPr>
                    </a:p>
                  </a:txBody>
                  <a:tcPr marL="39077" marR="39077" marT="19538" marB="19538">
                    <a:lnL>
                      <a:noFill/>
                    </a:lnL>
                    <a:lnR w="38100" cap="flat" cmpd="sng" algn="ctr">
                      <a:solidFill>
                        <a:schemeClr val="tx1"/>
                      </a:solidFill>
                      <a:prstDash val="solid"/>
                      <a:round/>
                      <a:headEnd type="none" w="med" len="med"/>
                      <a:tailEnd type="none" w="med" len="med"/>
                    </a:lnR>
                    <a:lnT>
                      <a:noFill/>
                    </a:lnT>
                    <a:lnB>
                      <a:noFill/>
                    </a:lnB>
                    <a:solidFill>
                      <a:srgbClr val="F9F9F9"/>
                    </a:solidFill>
                  </a:tcPr>
                </a:tc>
              </a:tr>
              <a:tr h="410994">
                <a:tc gridSpan="2">
                  <a:txBody>
                    <a:bodyPr/>
                    <a:lstStyle/>
                    <a:p>
                      <a:pPr algn="ctr" fontAlgn="t"/>
                      <a:r>
                        <a:rPr lang="ar-OM" sz="1800" b="1" dirty="0">
                          <a:latin typeface="Monotype Koufi" pitchFamily="2" charset="-78"/>
                          <a:ea typeface="Monotype Koufi" pitchFamily="2" charset="-78"/>
                          <a:cs typeface="Monotype Koufi" pitchFamily="2" charset="-78"/>
                        </a:rPr>
                        <a:t>النتيجة</a:t>
                      </a:r>
                    </a:p>
                  </a:txBody>
                  <a:tcPr marL="39077" marR="39077" marT="19538" marB="19538">
                    <a:lnL>
                      <a:noFill/>
                    </a:lnL>
                    <a:lnR>
                      <a:noFill/>
                    </a:lnR>
                    <a:lnT>
                      <a:noFill/>
                    </a:lnT>
                    <a:lnB w="38100" cap="flat" cmpd="sng" algn="ctr">
                      <a:solidFill>
                        <a:schemeClr val="tx1"/>
                      </a:solidFill>
                      <a:prstDash val="solid"/>
                      <a:round/>
                      <a:headEnd type="none" w="med" len="med"/>
                      <a:tailEnd type="none" w="med" len="med"/>
                    </a:lnB>
                    <a:solidFill>
                      <a:srgbClr val="F9F9F9"/>
                    </a:solidFill>
                  </a:tcPr>
                </a:tc>
                <a:tc hMerge="1">
                  <a:txBody>
                    <a:bodyPr/>
                    <a:lstStyle/>
                    <a:p>
                      <a:pPr rtl="1"/>
                      <a:endParaRPr lang="ar-OM"/>
                    </a:p>
                  </a:txBody>
                  <a:tcPr/>
                </a:tc>
                <a:tc>
                  <a:txBody>
                    <a:bodyPr/>
                    <a:lstStyle/>
                    <a:p>
                      <a:pPr algn="ctr" fontAlgn="t"/>
                      <a:r>
                        <a:rPr lang="ar-OM" sz="1800" b="1" u="none" strike="noStrike">
                          <a:solidFill>
                            <a:srgbClr val="0B0080"/>
                          </a:solidFill>
                          <a:latin typeface="Monotype Koufi" pitchFamily="2" charset="-78"/>
                          <a:ea typeface="Monotype Koufi" pitchFamily="2" charset="-78"/>
                          <a:cs typeface="Monotype Koufi" pitchFamily="2" charset="-78"/>
                          <a:hlinkClick r:id="rId5" tooltip="استسلام اليابان"/>
                        </a:rPr>
                        <a:t>استسلام اليابان</a:t>
                      </a:r>
                      <a:endParaRPr lang="ar-OM" sz="1800" b="1">
                        <a:latin typeface="Monotype Koufi" pitchFamily="2" charset="-78"/>
                        <a:ea typeface="Monotype Koufi" pitchFamily="2" charset="-78"/>
                        <a:cs typeface="Monotype Koufi" pitchFamily="2" charset="-78"/>
                      </a:endParaRPr>
                    </a:p>
                  </a:txBody>
                  <a:tcPr marL="39077" marR="39077" marT="19538" marB="19538">
                    <a:lnL>
                      <a:noFill/>
                    </a:lnL>
                    <a:lnR w="38100" cap="flat" cmpd="sng" algn="ctr">
                      <a:solidFill>
                        <a:schemeClr val="tx1"/>
                      </a:solidFill>
                      <a:prstDash val="solid"/>
                      <a:round/>
                      <a:headEnd type="none" w="med" len="med"/>
                      <a:tailEnd type="none" w="med" len="med"/>
                    </a:lnR>
                    <a:lnT>
                      <a:noFill/>
                    </a:lnT>
                    <a:lnB w="38100" cap="flat" cmpd="sng" algn="ctr">
                      <a:solidFill>
                        <a:schemeClr val="tx1"/>
                      </a:solidFill>
                      <a:prstDash val="solid"/>
                      <a:round/>
                      <a:headEnd type="none" w="med" len="med"/>
                      <a:tailEnd type="none" w="med" len="med"/>
                    </a:lnB>
                    <a:solidFill>
                      <a:srgbClr val="F9F9F9"/>
                    </a:solidFill>
                  </a:tcPr>
                </a:tc>
              </a:tr>
              <a:tr h="302370">
                <a:tc gridSpan="3">
                  <a:txBody>
                    <a:bodyPr/>
                    <a:lstStyle/>
                    <a:p>
                      <a:pPr algn="ctr" fontAlgn="ctr"/>
                      <a:r>
                        <a:rPr lang="ar-OM" sz="1800" b="1" dirty="0">
                          <a:latin typeface="Monotype Koufi" pitchFamily="2" charset="-78"/>
                          <a:ea typeface="Monotype Koufi" pitchFamily="2" charset="-78"/>
                          <a:cs typeface="Monotype Koufi" pitchFamily="2" charset="-78"/>
                        </a:rPr>
                        <a:t>المتحاربون</a:t>
                      </a:r>
                    </a:p>
                  </a:txBody>
                  <a:tcPr marL="39077" marR="39077" marT="19538" marB="19538" anchor="ctr">
                    <a:lnL w="9525" cap="flat" cmpd="sng" algn="ctr">
                      <a:solidFill>
                        <a:srgbClr val="C0C0C0"/>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B0C4DE"/>
                    </a:solidFill>
                  </a:tcPr>
                </a:tc>
                <a:tc hMerge="1">
                  <a:txBody>
                    <a:bodyPr/>
                    <a:lstStyle/>
                    <a:p>
                      <a:pPr rtl="1"/>
                      <a:endParaRPr lang="ar-OM"/>
                    </a:p>
                  </a:txBody>
                  <a:tcPr/>
                </a:tc>
                <a:tc hMerge="1">
                  <a:txBody>
                    <a:bodyPr/>
                    <a:lstStyle/>
                    <a:p>
                      <a:pPr rtl="1"/>
                      <a:endParaRPr lang="ar-OM"/>
                    </a:p>
                  </a:txBody>
                  <a:tcPr/>
                </a:tc>
              </a:tr>
              <a:tr h="410994">
                <a:tc gridSpan="2">
                  <a:txBody>
                    <a:bodyPr/>
                    <a:lstStyle/>
                    <a:p>
                      <a:pPr algn="ctr" fontAlgn="t"/>
                      <a:r>
                        <a:rPr lang="ar-OM" sz="1800" b="1" dirty="0">
                          <a:latin typeface="Monotype Koufi" pitchFamily="2" charset="-78"/>
                          <a:ea typeface="Monotype Koufi" pitchFamily="2" charset="-78"/>
                          <a:cs typeface="Monotype Koufi" pitchFamily="2" charset="-78"/>
                        </a:rPr>
                        <a:t> </a:t>
                      </a:r>
                      <a:r>
                        <a:rPr lang="ar-OM" sz="1800" b="1" u="none" strike="noStrike" dirty="0">
                          <a:solidFill>
                            <a:srgbClr val="0B0080"/>
                          </a:solidFill>
                          <a:latin typeface="Monotype Koufi" pitchFamily="2" charset="-78"/>
                          <a:ea typeface="Monotype Koufi" pitchFamily="2" charset="-78"/>
                          <a:cs typeface="Monotype Koufi" pitchFamily="2" charset="-78"/>
                          <a:hlinkClick r:id="rId6" tooltip="الولايات المتحدة"/>
                        </a:rPr>
                        <a:t>الولايات المتحدة</a:t>
                      </a:r>
                      <a:endParaRPr lang="ar-OM" sz="1800" b="1" dirty="0">
                        <a:latin typeface="Monotype Koufi" pitchFamily="2" charset="-78"/>
                        <a:ea typeface="Monotype Koufi" pitchFamily="2" charset="-78"/>
                        <a:cs typeface="Monotype Koufi" pitchFamily="2" charset="-78"/>
                      </a:endParaRPr>
                    </a:p>
                  </a:txBody>
                  <a:tcPr marL="39077" marR="39077" marT="19538" marB="19538">
                    <a:lnL w="9525" cap="flat" cmpd="sng" algn="ctr">
                      <a:solidFill>
                        <a:srgbClr val="AAAAAA"/>
                      </a:solidFill>
                      <a:prstDash val="dot"/>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9F9F9"/>
                    </a:solidFill>
                  </a:tcPr>
                </a:tc>
                <a:tc hMerge="1">
                  <a:txBody>
                    <a:bodyPr/>
                    <a:lstStyle/>
                    <a:p>
                      <a:pPr rtl="1"/>
                      <a:endParaRPr lang="ar-OM"/>
                    </a:p>
                  </a:txBody>
                  <a:tcPr/>
                </a:tc>
                <a:tc>
                  <a:txBody>
                    <a:bodyPr/>
                    <a:lstStyle/>
                    <a:p>
                      <a:pPr algn="ctr" fontAlgn="t"/>
                      <a:r>
                        <a:rPr lang="ar-OM" sz="1800" b="1">
                          <a:latin typeface="Monotype Koufi" pitchFamily="2" charset="-78"/>
                          <a:ea typeface="Monotype Koufi" pitchFamily="2" charset="-78"/>
                          <a:cs typeface="Monotype Koufi" pitchFamily="2" charset="-78"/>
                        </a:rPr>
                        <a:t> </a:t>
                      </a:r>
                      <a:r>
                        <a:rPr lang="ar-OM" sz="1800" b="1" u="none" strike="noStrike">
                          <a:solidFill>
                            <a:srgbClr val="0B0080"/>
                          </a:solidFill>
                          <a:latin typeface="Monotype Koufi" pitchFamily="2" charset="-78"/>
                          <a:ea typeface="Monotype Koufi" pitchFamily="2" charset="-78"/>
                          <a:cs typeface="Monotype Koufi" pitchFamily="2" charset="-78"/>
                          <a:hlinkClick r:id="rId4" tooltip="اليابان"/>
                        </a:rPr>
                        <a:t>اليابان</a:t>
                      </a:r>
                      <a:endParaRPr lang="ar-OM" sz="1800" b="1">
                        <a:latin typeface="Monotype Koufi" pitchFamily="2" charset="-78"/>
                        <a:ea typeface="Monotype Koufi" pitchFamily="2" charset="-78"/>
                        <a:cs typeface="Monotype Koufi" pitchFamily="2" charset="-78"/>
                      </a:endParaRPr>
                    </a:p>
                  </a:txBody>
                  <a:tcPr marL="39077" marR="39077" marT="19538" marB="19538">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9F9F9"/>
                    </a:solidFill>
                  </a:tcPr>
                </a:tc>
              </a:tr>
              <a:tr h="302370">
                <a:tc gridSpan="3">
                  <a:txBody>
                    <a:bodyPr/>
                    <a:lstStyle/>
                    <a:p>
                      <a:pPr algn="ctr" fontAlgn="ctr"/>
                      <a:r>
                        <a:rPr lang="ar-OM" sz="1800" b="1" dirty="0">
                          <a:latin typeface="Monotype Koufi" pitchFamily="2" charset="-78"/>
                          <a:ea typeface="Monotype Koufi" pitchFamily="2" charset="-78"/>
                          <a:cs typeface="Monotype Koufi" pitchFamily="2" charset="-78"/>
                        </a:rPr>
                        <a:t>الخسائر</a:t>
                      </a:r>
                    </a:p>
                  </a:txBody>
                  <a:tcPr marL="39077" marR="39077" marT="19538" marB="19538" anchor="ctr">
                    <a:lnL w="9525" cap="flat" cmpd="sng" algn="ctr">
                      <a:solidFill>
                        <a:srgbClr val="C0C0C0"/>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B0C4DE"/>
                    </a:solidFill>
                  </a:tcPr>
                </a:tc>
                <a:tc hMerge="1">
                  <a:txBody>
                    <a:bodyPr/>
                    <a:lstStyle/>
                    <a:p>
                      <a:pPr rtl="1"/>
                      <a:endParaRPr lang="ar-OM"/>
                    </a:p>
                  </a:txBody>
                  <a:tcPr/>
                </a:tc>
                <a:tc hMerge="1">
                  <a:txBody>
                    <a:bodyPr/>
                    <a:lstStyle/>
                    <a:p>
                      <a:pPr rtl="1"/>
                      <a:endParaRPr lang="ar-OM"/>
                    </a:p>
                  </a:txBody>
                  <a:tcPr/>
                </a:tc>
              </a:tr>
              <a:tr h="1467837">
                <a:tc>
                  <a:txBody>
                    <a:bodyPr/>
                    <a:lstStyle/>
                    <a:p>
                      <a:pPr algn="ctr" fontAlgn="t"/>
                      <a:r>
                        <a:rPr lang="ar-OM" sz="1800" b="1" dirty="0">
                          <a:latin typeface="Monotype Koufi" pitchFamily="2" charset="-78"/>
                          <a:ea typeface="Monotype Koufi" pitchFamily="2" charset="-78"/>
                          <a:cs typeface="Monotype Koufi" pitchFamily="2" charset="-78"/>
                        </a:rPr>
                        <a:t>لا شيء</a:t>
                      </a:r>
                    </a:p>
                  </a:txBody>
                  <a:tcPr marL="39077" marR="39077" marT="19538" marB="19538">
                    <a:lnL w="9525" cap="flat" cmpd="sng" algn="ctr">
                      <a:solidFill>
                        <a:srgbClr val="AAAAAA"/>
                      </a:solidFill>
                      <a:prstDash val="dot"/>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9F9F9"/>
                    </a:solidFill>
                  </a:tcPr>
                </a:tc>
                <a:tc gridSpan="2">
                  <a:txBody>
                    <a:bodyPr/>
                    <a:lstStyle/>
                    <a:p>
                      <a:pPr algn="ctr" fontAlgn="t"/>
                      <a:r>
                        <a:rPr lang="ar-OM" sz="1800" b="1" dirty="0">
                          <a:latin typeface="Monotype Koufi" pitchFamily="2" charset="-78"/>
                          <a:ea typeface="Monotype Koufi" pitchFamily="2" charset="-78"/>
                          <a:cs typeface="Monotype Koufi" pitchFamily="2" charset="-78"/>
                        </a:rPr>
                        <a:t>90,000-166,000 قتيل في هيروشيما </a:t>
                      </a:r>
                      <a:endParaRPr lang="ar-OM" sz="1800" b="1" dirty="0" smtClean="0">
                        <a:latin typeface="Monotype Koufi" pitchFamily="2" charset="-78"/>
                        <a:ea typeface="Monotype Koufi" pitchFamily="2" charset="-78"/>
                        <a:cs typeface="Monotype Koufi" pitchFamily="2" charset="-78"/>
                      </a:endParaRPr>
                    </a:p>
                    <a:p>
                      <a:pPr algn="ctr" fontAlgn="t"/>
                      <a:r>
                        <a:rPr lang="ar-OM" sz="1800" b="1" dirty="0" smtClean="0">
                          <a:latin typeface="Monotype Koufi" pitchFamily="2" charset="-78"/>
                          <a:ea typeface="Monotype Koufi" pitchFamily="2" charset="-78"/>
                          <a:cs typeface="Monotype Koufi" pitchFamily="2" charset="-78"/>
                        </a:rPr>
                        <a:t>60,000-80,000 </a:t>
                      </a:r>
                      <a:r>
                        <a:rPr lang="ar-OM" sz="1800" b="1" dirty="0">
                          <a:latin typeface="Monotype Koufi" pitchFamily="2" charset="-78"/>
                          <a:ea typeface="Monotype Koufi" pitchFamily="2" charset="-78"/>
                          <a:cs typeface="Monotype Koufi" pitchFamily="2" charset="-78"/>
                        </a:rPr>
                        <a:t>قتيل في </a:t>
                      </a:r>
                      <a:r>
                        <a:rPr lang="ar-OM" sz="1800" b="1" dirty="0" err="1" smtClean="0">
                          <a:latin typeface="Monotype Koufi" pitchFamily="2" charset="-78"/>
                          <a:ea typeface="Monotype Koufi" pitchFamily="2" charset="-78"/>
                          <a:cs typeface="Monotype Koufi" pitchFamily="2" charset="-78"/>
                        </a:rPr>
                        <a:t>نجازاكي</a:t>
                      </a:r>
                      <a:endParaRPr lang="ar-OM" sz="1800" b="1" dirty="0">
                        <a:latin typeface="Monotype Koufi" pitchFamily="2" charset="-78"/>
                        <a:ea typeface="Monotype Koufi" pitchFamily="2" charset="-78"/>
                        <a:cs typeface="Monotype Koufi" pitchFamily="2" charset="-78"/>
                      </a:endParaRPr>
                    </a:p>
                  </a:txBody>
                  <a:tcPr marL="39077" marR="39077" marT="19538" marB="19538">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9F9F9"/>
                    </a:solidFill>
                  </a:tcPr>
                </a:tc>
                <a:tc hMerge="1">
                  <a:txBody>
                    <a:bodyPr/>
                    <a:lstStyle/>
                    <a:p>
                      <a:pPr fontAlgn="t"/>
                      <a:endParaRPr lang="ar-OM" sz="1800" b="1" dirty="0">
                        <a:latin typeface="Monotype Koufi" pitchFamily="2" charset="-78"/>
                        <a:ea typeface="Monotype Koufi" pitchFamily="2" charset="-78"/>
                        <a:cs typeface="Monotype Koufi" pitchFamily="2" charset="-78"/>
                      </a:endParaRPr>
                    </a:p>
                  </a:txBody>
                  <a:tcPr marL="39077" marR="39077" marT="19538" marB="19538">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9F9F9"/>
                    </a:solidFill>
                  </a:tcPr>
                </a:tc>
              </a:tr>
            </a:tbl>
          </a:graphicData>
        </a:graphic>
      </p:graphicFrame>
      <p:graphicFrame>
        <p:nvGraphicFramePr>
          <p:cNvPr id="7" name="جدول 6"/>
          <p:cNvGraphicFramePr>
            <a:graphicFrameLocks noGrp="1"/>
          </p:cNvGraphicFramePr>
          <p:nvPr/>
        </p:nvGraphicFramePr>
        <p:xfrm>
          <a:off x="199030" y="1600200"/>
          <a:ext cx="3610970" cy="4724400"/>
        </p:xfrm>
        <a:graphic>
          <a:graphicData uri="http://schemas.openxmlformats.org/drawingml/2006/table">
            <a:tbl>
              <a:tblPr rtl="1"/>
              <a:tblGrid>
                <a:gridCol w="3610970"/>
              </a:tblGrid>
              <a:tr h="4724400">
                <a:tc>
                  <a:txBody>
                    <a:bodyPr/>
                    <a:lstStyle/>
                    <a:p>
                      <a:pPr rtl="1"/>
                      <a:endParaRPr lang="ar-OM" i="1"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tcPr>
                </a:tc>
              </a:tr>
            </a:tbl>
          </a:graphicData>
        </a:graphic>
      </p:graphicFrame>
      <p:pic>
        <p:nvPicPr>
          <p:cNvPr id="9221" name="Picture 5" descr="ملف:Atomic bombing of Japan.jpg"/>
          <p:cNvPicPr>
            <a:picLocks noChangeAspect="1" noChangeArrowheads="1"/>
          </p:cNvPicPr>
          <p:nvPr/>
        </p:nvPicPr>
        <p:blipFill>
          <a:blip r:embed="rId7"/>
          <a:srcRect/>
          <a:stretch>
            <a:fillRect/>
          </a:stretch>
        </p:blipFill>
        <p:spPr bwMode="auto">
          <a:xfrm>
            <a:off x="4038600" y="1676400"/>
            <a:ext cx="4876800" cy="4876800"/>
          </a:xfrm>
          <a:prstGeom prst="rect">
            <a:avLst/>
          </a:prstGeom>
          <a:noFill/>
          <a:ln w="57150">
            <a:solidFill>
              <a:schemeClr val="accent3">
                <a:lumMod val="75000"/>
              </a:schemeClr>
            </a:solidFill>
          </a:ln>
        </p:spPr>
      </p:pic>
      <p:pic>
        <p:nvPicPr>
          <p:cNvPr id="9223" name="Picture 7" descr="http://www.tt5.com/files/2011/04/hiroshima-nagasaki-april-09-1945-32.jpg"/>
          <p:cNvPicPr>
            <a:picLocks noChangeAspect="1" noChangeArrowheads="1"/>
          </p:cNvPicPr>
          <p:nvPr/>
        </p:nvPicPr>
        <p:blipFill>
          <a:blip r:embed="rId8"/>
          <a:srcRect/>
          <a:stretch>
            <a:fillRect/>
          </a:stretch>
        </p:blipFill>
        <p:spPr bwMode="auto">
          <a:xfrm>
            <a:off x="4038600" y="1676400"/>
            <a:ext cx="4876800" cy="4876800"/>
          </a:xfrm>
          <a:prstGeom prst="rect">
            <a:avLst/>
          </a:prstGeom>
          <a:noFill/>
          <a:ln w="57150">
            <a:solidFill>
              <a:schemeClr val="accent3">
                <a:lumMod val="75000"/>
              </a:schemeClr>
            </a:solidFill>
          </a:ln>
        </p:spPr>
      </p:pic>
      <p:pic>
        <p:nvPicPr>
          <p:cNvPr id="9225" name="Picture 9" descr="http://www.gstatic.com/hostedimg/ce9dc0dc44bcd092_large"/>
          <p:cNvPicPr>
            <a:picLocks noChangeAspect="1" noChangeArrowheads="1"/>
          </p:cNvPicPr>
          <p:nvPr/>
        </p:nvPicPr>
        <p:blipFill>
          <a:blip r:embed="rId9"/>
          <a:srcRect/>
          <a:stretch>
            <a:fillRect/>
          </a:stretch>
        </p:blipFill>
        <p:spPr bwMode="auto">
          <a:xfrm>
            <a:off x="4038600" y="1676401"/>
            <a:ext cx="4876799" cy="4876800"/>
          </a:xfrm>
          <a:prstGeom prst="rect">
            <a:avLst/>
          </a:prstGeom>
          <a:noFill/>
          <a:ln w="57150">
            <a:solidFill>
              <a:schemeClr val="accent3">
                <a:lumMod val="75000"/>
              </a:schemeClr>
            </a:solidFill>
          </a:ln>
        </p:spPr>
      </p:pic>
      <p:pic>
        <p:nvPicPr>
          <p:cNvPr id="9227" name="Picture 11" descr="http://www.history.com/images/media/slideshow/hiroshima-and-nagasaki/fat-man-atomic-bomb-replica.jpg"/>
          <p:cNvPicPr>
            <a:picLocks noChangeAspect="1" noChangeArrowheads="1"/>
          </p:cNvPicPr>
          <p:nvPr/>
        </p:nvPicPr>
        <p:blipFill>
          <a:blip r:embed="rId10"/>
          <a:srcRect/>
          <a:stretch>
            <a:fillRect/>
          </a:stretch>
        </p:blipFill>
        <p:spPr bwMode="auto">
          <a:xfrm>
            <a:off x="4038600" y="1676400"/>
            <a:ext cx="4876800" cy="4876800"/>
          </a:xfrm>
          <a:prstGeom prst="rect">
            <a:avLst/>
          </a:prstGeom>
          <a:noFill/>
          <a:ln w="38100">
            <a:solidFill>
              <a:schemeClr val="accent3">
                <a:lumMod val="75000"/>
              </a:schemeClr>
            </a:solidFill>
          </a:ln>
        </p:spPr>
      </p:pic>
      <p:sp>
        <p:nvSpPr>
          <p:cNvPr id="12" name="زر إجراء: الصفحة الرئيسية 11">
            <a:hlinkClick r:id="rId11" action="ppaction://hlinksldjump" highlightClick="1"/>
          </p:cNvPr>
          <p:cNvSpPr/>
          <p:nvPr/>
        </p:nvSpPr>
        <p:spPr>
          <a:xfrm>
            <a:off x="0" y="6477000"/>
            <a:ext cx="381000" cy="381000"/>
          </a:xfrm>
          <a:prstGeom prst="actionButtonHome">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9221"/>
                                        </p:tgtEl>
                                        <p:attrNameLst>
                                          <p:attrName>style.visibility</p:attrName>
                                        </p:attrNameLst>
                                      </p:cBhvr>
                                      <p:to>
                                        <p:strVal val="visible"/>
                                      </p:to>
                                    </p:set>
                                    <p:animEffect transition="in" filter="diamond(in)">
                                      <p:cBhvr>
                                        <p:cTn id="19" dur="2000"/>
                                        <p:tgtEl>
                                          <p:spTgt spid="9221"/>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9223"/>
                                        </p:tgtEl>
                                        <p:attrNameLst>
                                          <p:attrName>style.visibility</p:attrName>
                                        </p:attrNameLst>
                                      </p:cBhvr>
                                      <p:to>
                                        <p:strVal val="visible"/>
                                      </p:to>
                                    </p:set>
                                    <p:animEffect transition="in" filter="diamond(in)">
                                      <p:cBhvr>
                                        <p:cTn id="24" dur="2000"/>
                                        <p:tgtEl>
                                          <p:spTgt spid="9223"/>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9225"/>
                                        </p:tgtEl>
                                        <p:attrNameLst>
                                          <p:attrName>style.visibility</p:attrName>
                                        </p:attrNameLst>
                                      </p:cBhvr>
                                      <p:to>
                                        <p:strVal val="visible"/>
                                      </p:to>
                                    </p:set>
                                    <p:animEffect transition="in" filter="diamond(in)">
                                      <p:cBhvr>
                                        <p:cTn id="29" dur="2000"/>
                                        <p:tgtEl>
                                          <p:spTgt spid="9225"/>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9227"/>
                                        </p:tgtEl>
                                        <p:attrNameLst>
                                          <p:attrName>style.visibility</p:attrName>
                                        </p:attrNameLst>
                                      </p:cBhvr>
                                      <p:to>
                                        <p:strVal val="visible"/>
                                      </p:to>
                                    </p:set>
                                    <p:animEffect transition="in" filter="diamond(in)">
                                      <p:cBhvr>
                                        <p:cTn id="34" dur="2000"/>
                                        <p:tgtEl>
                                          <p:spTgt spid="9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رابط كسهم مستقيم 12"/>
          <p:cNvCxnSpPr/>
          <p:nvPr/>
        </p:nvCxnSpPr>
        <p:spPr>
          <a:xfrm rot="5400000">
            <a:off x="4610894" y="3618706"/>
            <a:ext cx="3810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رابط كسهم مستقيم 10"/>
          <p:cNvCxnSpPr/>
          <p:nvPr/>
        </p:nvCxnSpPr>
        <p:spPr>
          <a:xfrm rot="5400000">
            <a:off x="877094" y="3618706"/>
            <a:ext cx="3810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رابط كسهم مستقيم 11"/>
          <p:cNvCxnSpPr/>
          <p:nvPr/>
        </p:nvCxnSpPr>
        <p:spPr>
          <a:xfrm rot="5400000">
            <a:off x="2858294" y="3618706"/>
            <a:ext cx="3810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رابط كسهم مستقيم 9"/>
          <p:cNvCxnSpPr/>
          <p:nvPr/>
        </p:nvCxnSpPr>
        <p:spPr>
          <a:xfrm rot="5400000">
            <a:off x="6211094" y="3618706"/>
            <a:ext cx="3810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رابط كسهم مستقيم 8"/>
          <p:cNvCxnSpPr/>
          <p:nvPr/>
        </p:nvCxnSpPr>
        <p:spPr>
          <a:xfrm rot="5400000">
            <a:off x="7887494" y="3618706"/>
            <a:ext cx="3810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مستطيل 1"/>
          <p:cNvSpPr/>
          <p:nvPr/>
        </p:nvSpPr>
        <p:spPr>
          <a:xfrm>
            <a:off x="1143000" y="152400"/>
            <a:ext cx="65532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solidFill>
                  <a:schemeClr val="tx1">
                    <a:lumMod val="95000"/>
                    <a:lumOff val="5000"/>
                  </a:schemeClr>
                </a:solidFill>
                <a:latin typeface="Monotype Koufi" pitchFamily="2" charset="-78"/>
                <a:ea typeface="Monotype Koufi" pitchFamily="2" charset="-78"/>
                <a:cs typeface="Monotype Koufi" pitchFamily="2" charset="-78"/>
              </a:rPr>
              <a:t>الآثار التي خلفتها الحرب على اليابان </a:t>
            </a:r>
          </a:p>
        </p:txBody>
      </p:sp>
      <p:sp>
        <p:nvSpPr>
          <p:cNvPr id="3" name="مستطيل 2"/>
          <p:cNvSpPr/>
          <p:nvPr/>
        </p:nvSpPr>
        <p:spPr>
          <a:xfrm>
            <a:off x="7315200" y="1600200"/>
            <a:ext cx="16764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solidFill>
                  <a:schemeClr val="tx1">
                    <a:lumMod val="95000"/>
                    <a:lumOff val="5000"/>
                  </a:schemeClr>
                </a:solidFill>
                <a:latin typeface="Monotype Koufi" pitchFamily="2" charset="-78"/>
                <a:ea typeface="Monotype Koufi" pitchFamily="2" charset="-78"/>
                <a:cs typeface="Monotype Koufi" pitchFamily="2" charset="-78"/>
              </a:rPr>
              <a:t>المدن </a:t>
            </a:r>
          </a:p>
          <a:p>
            <a:pPr algn="ctr"/>
            <a:r>
              <a:rPr lang="ar-OM" sz="3600" dirty="0" smtClean="0">
                <a:solidFill>
                  <a:schemeClr val="tx1">
                    <a:lumMod val="95000"/>
                    <a:lumOff val="5000"/>
                  </a:schemeClr>
                </a:solidFill>
                <a:latin typeface="Monotype Koufi" pitchFamily="2" charset="-78"/>
                <a:ea typeface="Monotype Koufi" pitchFamily="2" charset="-78"/>
                <a:cs typeface="Monotype Koufi" pitchFamily="2" charset="-78"/>
              </a:rPr>
              <a:t>الكبرى </a:t>
            </a:r>
            <a:endParaRPr lang="ar-OM" sz="3600"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4" name="مستطيل 3"/>
          <p:cNvSpPr/>
          <p:nvPr/>
        </p:nvSpPr>
        <p:spPr>
          <a:xfrm>
            <a:off x="5562600" y="1600200"/>
            <a:ext cx="16764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solidFill>
                  <a:schemeClr val="tx1">
                    <a:lumMod val="95000"/>
                    <a:lumOff val="5000"/>
                  </a:schemeClr>
                </a:solidFill>
                <a:latin typeface="Monotype Koufi" pitchFamily="2" charset="-78"/>
                <a:ea typeface="Monotype Koufi" pitchFamily="2" charset="-78"/>
                <a:cs typeface="Monotype Koufi" pitchFamily="2" charset="-78"/>
              </a:rPr>
              <a:t>البنية </a:t>
            </a:r>
          </a:p>
          <a:p>
            <a:pPr algn="ctr"/>
            <a:r>
              <a:rPr lang="ar-OM" sz="3600" dirty="0" smtClean="0">
                <a:solidFill>
                  <a:schemeClr val="tx1">
                    <a:lumMod val="95000"/>
                    <a:lumOff val="5000"/>
                  </a:schemeClr>
                </a:solidFill>
                <a:latin typeface="Monotype Koufi" pitchFamily="2" charset="-78"/>
                <a:ea typeface="Monotype Koufi" pitchFamily="2" charset="-78"/>
                <a:cs typeface="Monotype Koufi" pitchFamily="2" charset="-78"/>
              </a:rPr>
              <a:t>التحتية </a:t>
            </a:r>
            <a:endParaRPr lang="ar-OM" sz="3600"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5" name="مستطيل 4"/>
          <p:cNvSpPr/>
          <p:nvPr/>
        </p:nvSpPr>
        <p:spPr>
          <a:xfrm>
            <a:off x="4038600" y="1600200"/>
            <a:ext cx="14478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600" dirty="0" smtClean="0">
                <a:solidFill>
                  <a:schemeClr val="tx1">
                    <a:lumMod val="95000"/>
                    <a:lumOff val="5000"/>
                  </a:schemeClr>
                </a:solidFill>
                <a:latin typeface="Monotype Koufi" pitchFamily="2" charset="-78"/>
                <a:ea typeface="Monotype Koufi" pitchFamily="2" charset="-78"/>
                <a:cs typeface="Monotype Koufi" pitchFamily="2" charset="-78"/>
              </a:rPr>
              <a:t>الغذاء </a:t>
            </a:r>
            <a:endParaRPr lang="ar-OM" sz="3600"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6" name="مستطيل 5"/>
          <p:cNvSpPr/>
          <p:nvPr/>
        </p:nvSpPr>
        <p:spPr>
          <a:xfrm>
            <a:off x="2133600" y="1600200"/>
            <a:ext cx="18288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dirty="0" smtClean="0">
                <a:solidFill>
                  <a:schemeClr val="tx1">
                    <a:lumMod val="95000"/>
                    <a:lumOff val="5000"/>
                  </a:schemeClr>
                </a:solidFill>
                <a:latin typeface="Monotype Koufi" pitchFamily="2" charset="-78"/>
                <a:ea typeface="Monotype Koufi" pitchFamily="2" charset="-78"/>
                <a:cs typeface="Monotype Koufi" pitchFamily="2" charset="-78"/>
              </a:rPr>
              <a:t>الأراضي التابعة لها </a:t>
            </a:r>
            <a:endParaRPr lang="ar-OM" sz="3200"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7" name="مستطيل 6"/>
          <p:cNvSpPr/>
          <p:nvPr/>
        </p:nvSpPr>
        <p:spPr>
          <a:xfrm>
            <a:off x="152400" y="1600200"/>
            <a:ext cx="19050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dirty="0" smtClean="0">
                <a:solidFill>
                  <a:schemeClr val="tx1">
                    <a:lumMod val="95000"/>
                    <a:lumOff val="5000"/>
                  </a:schemeClr>
                </a:solidFill>
                <a:latin typeface="Monotype Koufi" pitchFamily="2" charset="-78"/>
                <a:ea typeface="Monotype Koufi" pitchFamily="2" charset="-78"/>
                <a:cs typeface="Monotype Koufi" pitchFamily="2" charset="-78"/>
              </a:rPr>
              <a:t>قوتها العسكرية </a:t>
            </a:r>
            <a:endParaRPr lang="ar-OM" sz="3200" dirty="0">
              <a:solidFill>
                <a:schemeClr val="tx1">
                  <a:lumMod val="95000"/>
                  <a:lumOff val="5000"/>
                </a:schemeClr>
              </a:solidFill>
              <a:latin typeface="Monotype Koufi" pitchFamily="2" charset="-78"/>
              <a:ea typeface="Monotype Koufi" pitchFamily="2" charset="-78"/>
              <a:cs typeface="Monotype Koufi" pitchFamily="2" charset="-78"/>
            </a:endParaRPr>
          </a:p>
        </p:txBody>
      </p:sp>
      <p:sp>
        <p:nvSpPr>
          <p:cNvPr id="14" name="مستطيل 13"/>
          <p:cNvSpPr/>
          <p:nvPr/>
        </p:nvSpPr>
        <p:spPr>
          <a:xfrm>
            <a:off x="7315200" y="3886200"/>
            <a:ext cx="1676400" cy="26670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dirty="0" smtClean="0">
                <a:solidFill>
                  <a:schemeClr val="bg1"/>
                </a:solidFill>
                <a:latin typeface="Monotype Koufi" pitchFamily="2" charset="-78"/>
                <a:ea typeface="Monotype Koufi" pitchFamily="2" charset="-78"/>
                <a:cs typeface="Monotype Koufi" pitchFamily="2" charset="-78"/>
              </a:rPr>
              <a:t>دمرت معظمها  </a:t>
            </a:r>
            <a:endParaRPr lang="ar-OM" sz="3200" dirty="0">
              <a:solidFill>
                <a:schemeClr val="bg1"/>
              </a:solidFill>
              <a:latin typeface="Monotype Koufi" pitchFamily="2" charset="-78"/>
              <a:ea typeface="Monotype Koufi" pitchFamily="2" charset="-78"/>
              <a:cs typeface="Monotype Koufi" pitchFamily="2" charset="-78"/>
            </a:endParaRPr>
          </a:p>
        </p:txBody>
      </p:sp>
      <p:sp>
        <p:nvSpPr>
          <p:cNvPr id="15" name="مستطيل 14"/>
          <p:cNvSpPr/>
          <p:nvPr/>
        </p:nvSpPr>
        <p:spPr>
          <a:xfrm>
            <a:off x="5562600" y="3886200"/>
            <a:ext cx="1676400" cy="26670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dirty="0" smtClean="0">
                <a:solidFill>
                  <a:schemeClr val="bg1"/>
                </a:solidFill>
                <a:latin typeface="Monotype Koufi" pitchFamily="2" charset="-78"/>
                <a:ea typeface="Monotype Koufi" pitchFamily="2" charset="-78"/>
                <a:cs typeface="Monotype Koufi" pitchFamily="2" charset="-78"/>
              </a:rPr>
              <a:t>لم تعد صالحة للصناعة </a:t>
            </a:r>
            <a:r>
              <a:rPr lang="ar-OM" sz="3200" dirty="0" err="1" smtClean="0">
                <a:solidFill>
                  <a:schemeClr val="bg1"/>
                </a:solidFill>
                <a:latin typeface="Monotype Koufi" pitchFamily="2" charset="-78"/>
                <a:ea typeface="Monotype Koufi" pitchFamily="2" charset="-78"/>
                <a:cs typeface="Monotype Koufi" pitchFamily="2" charset="-78"/>
              </a:rPr>
              <a:t>والإعمار</a:t>
            </a:r>
            <a:r>
              <a:rPr lang="ar-OM" sz="3200" dirty="0" smtClean="0">
                <a:solidFill>
                  <a:schemeClr val="bg1"/>
                </a:solidFill>
                <a:latin typeface="Monotype Koufi" pitchFamily="2" charset="-78"/>
                <a:ea typeface="Monotype Koufi" pitchFamily="2" charset="-78"/>
                <a:cs typeface="Monotype Koufi" pitchFamily="2" charset="-78"/>
              </a:rPr>
              <a:t>  </a:t>
            </a:r>
            <a:endParaRPr lang="ar-OM" sz="3200" dirty="0">
              <a:solidFill>
                <a:schemeClr val="bg1"/>
              </a:solidFill>
              <a:latin typeface="Monotype Koufi" pitchFamily="2" charset="-78"/>
              <a:ea typeface="Monotype Koufi" pitchFamily="2" charset="-78"/>
              <a:cs typeface="Monotype Koufi" pitchFamily="2" charset="-78"/>
            </a:endParaRPr>
          </a:p>
        </p:txBody>
      </p:sp>
      <p:sp>
        <p:nvSpPr>
          <p:cNvPr id="16" name="مستطيل 15"/>
          <p:cNvSpPr/>
          <p:nvPr/>
        </p:nvSpPr>
        <p:spPr>
          <a:xfrm>
            <a:off x="152400" y="3886200"/>
            <a:ext cx="1905000" cy="26670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dirty="0" smtClean="0">
                <a:solidFill>
                  <a:schemeClr val="bg1"/>
                </a:solidFill>
                <a:latin typeface="Monotype Koufi" pitchFamily="2" charset="-78"/>
                <a:ea typeface="Monotype Koufi" pitchFamily="2" charset="-78"/>
                <a:cs typeface="Monotype Koufi" pitchFamily="2" charset="-78"/>
              </a:rPr>
              <a:t>تقليص عدد جنودها </a:t>
            </a:r>
            <a:endParaRPr lang="ar-OM" sz="3200" dirty="0">
              <a:solidFill>
                <a:schemeClr val="bg1"/>
              </a:solidFill>
              <a:latin typeface="Monotype Koufi" pitchFamily="2" charset="-78"/>
              <a:ea typeface="Monotype Koufi" pitchFamily="2" charset="-78"/>
              <a:cs typeface="Monotype Koufi" pitchFamily="2" charset="-78"/>
            </a:endParaRPr>
          </a:p>
        </p:txBody>
      </p:sp>
      <p:sp>
        <p:nvSpPr>
          <p:cNvPr id="17" name="مستطيل 16"/>
          <p:cNvSpPr/>
          <p:nvPr/>
        </p:nvSpPr>
        <p:spPr>
          <a:xfrm>
            <a:off x="2133600" y="3886200"/>
            <a:ext cx="1828800" cy="26670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فقدت كل أراضيها التي استولت عليها وجزء من أراضيها </a:t>
            </a:r>
            <a:endParaRPr lang="ar-OM" sz="2800" dirty="0">
              <a:latin typeface="Monotype Koufi" pitchFamily="2" charset="-78"/>
              <a:ea typeface="Monotype Koufi" pitchFamily="2" charset="-78"/>
              <a:cs typeface="Monotype Koufi" pitchFamily="2" charset="-78"/>
            </a:endParaRPr>
          </a:p>
        </p:txBody>
      </p:sp>
      <p:sp>
        <p:nvSpPr>
          <p:cNvPr id="18" name="مستطيل 17"/>
          <p:cNvSpPr/>
          <p:nvPr/>
        </p:nvSpPr>
        <p:spPr>
          <a:xfrm>
            <a:off x="4038600" y="3886200"/>
            <a:ext cx="1447800" cy="26670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dirty="0" smtClean="0">
                <a:latin typeface="Monotype Koufi" pitchFamily="2" charset="-78"/>
                <a:ea typeface="Monotype Koufi" pitchFamily="2" charset="-78"/>
                <a:cs typeface="Monotype Koufi" pitchFamily="2" charset="-78"/>
              </a:rPr>
              <a:t>نقص شديد لسنوات طويلة </a:t>
            </a:r>
            <a:endParaRPr lang="ar-OM" sz="2800" dirty="0">
              <a:latin typeface="Monotype Koufi" pitchFamily="2" charset="-78"/>
              <a:ea typeface="Monotype Koufi" pitchFamily="2" charset="-78"/>
              <a:cs typeface="Monotype Koufi" pitchFamily="2" charset="-78"/>
            </a:endParaRPr>
          </a:p>
        </p:txBody>
      </p:sp>
      <p:sp>
        <p:nvSpPr>
          <p:cNvPr id="20" name="زر إجراء: الصفحة الرئيسية 19">
            <a:hlinkClick r:id="rId2" action="ppaction://hlinksldjump" highlightClick="1"/>
          </p:cNvPr>
          <p:cNvSpPr/>
          <p:nvPr/>
        </p:nvSpPr>
        <p:spPr>
          <a:xfrm>
            <a:off x="8610600" y="76200"/>
            <a:ext cx="457200" cy="457200"/>
          </a:xfrm>
          <a:prstGeom prst="actionButtonHome">
            <a:avLst/>
          </a:prstGeom>
          <a:solidFill>
            <a:schemeClr val="accent3">
              <a:lumMod val="75000"/>
            </a:schemeClr>
          </a:solidFill>
          <a:ln>
            <a:solidFill>
              <a:schemeClr val="tx1"/>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7"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7" presetClass="entr" presetSubtype="0" fill="hold" grpId="0" nodeType="click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1000"/>
                                        <p:tgtEl>
                                          <p:spTgt spid="6"/>
                                        </p:tgtEl>
                                      </p:cBhvr>
                                    </p:animEffect>
                                    <p:anim calcmode="lin" valueType="num">
                                      <p:cBhvr>
                                        <p:cTn id="72" dur="1000" fill="hold"/>
                                        <p:tgtEl>
                                          <p:spTgt spid="6"/>
                                        </p:tgtEl>
                                        <p:attrNameLst>
                                          <p:attrName>ppt_x</p:attrName>
                                        </p:attrNameLst>
                                      </p:cBhvr>
                                      <p:tavLst>
                                        <p:tav tm="0">
                                          <p:val>
                                            <p:strVal val="#ppt_x"/>
                                          </p:val>
                                        </p:tav>
                                        <p:tav tm="100000">
                                          <p:val>
                                            <p:strVal val="#ppt_x"/>
                                          </p:val>
                                        </p:tav>
                                      </p:tavLst>
                                    </p:anim>
                                    <p:anim calcmode="lin" valueType="num">
                                      <p:cBhvr>
                                        <p:cTn id="73" dur="1000" fill="hold"/>
                                        <p:tgtEl>
                                          <p:spTgt spid="6"/>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7" presetClass="entr" presetSubtype="0"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1000"/>
                                        <p:tgtEl>
                                          <p:spTgt spid="17"/>
                                        </p:tgtEl>
                                      </p:cBhvr>
                                    </p:animEffect>
                                    <p:anim calcmode="lin" valueType="num">
                                      <p:cBhvr>
                                        <p:cTn id="84" dur="1000" fill="hold"/>
                                        <p:tgtEl>
                                          <p:spTgt spid="17"/>
                                        </p:tgtEl>
                                        <p:attrNameLst>
                                          <p:attrName>ppt_x</p:attrName>
                                        </p:attrNameLst>
                                      </p:cBhvr>
                                      <p:tavLst>
                                        <p:tav tm="0">
                                          <p:val>
                                            <p:strVal val="#ppt_x"/>
                                          </p:val>
                                        </p:tav>
                                        <p:tav tm="100000">
                                          <p:val>
                                            <p:strVal val="#ppt_x"/>
                                          </p:val>
                                        </p:tav>
                                      </p:tavLst>
                                    </p:anim>
                                    <p:anim calcmode="lin" valueType="num">
                                      <p:cBhvr>
                                        <p:cTn id="8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7" presetClass="entr" presetSubtype="0" fill="hold" grpId="0" nodeType="click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fade">
                                      <p:cBhvr>
                                        <p:cTn id="90" dur="1000"/>
                                        <p:tgtEl>
                                          <p:spTgt spid="7"/>
                                        </p:tgtEl>
                                      </p:cBhvr>
                                    </p:animEffect>
                                    <p:anim calcmode="lin" valueType="num">
                                      <p:cBhvr>
                                        <p:cTn id="91" dur="1000" fill="hold"/>
                                        <p:tgtEl>
                                          <p:spTgt spid="7"/>
                                        </p:tgtEl>
                                        <p:attrNameLst>
                                          <p:attrName>ppt_x</p:attrName>
                                        </p:attrNameLst>
                                      </p:cBhvr>
                                      <p:tavLst>
                                        <p:tav tm="0">
                                          <p:val>
                                            <p:strVal val="#ppt_x"/>
                                          </p:val>
                                        </p:tav>
                                        <p:tav tm="100000">
                                          <p:val>
                                            <p:strVal val="#ppt_x"/>
                                          </p:val>
                                        </p:tav>
                                      </p:tavLst>
                                    </p:anim>
                                    <p:anim calcmode="lin" valueType="num">
                                      <p:cBhvr>
                                        <p:cTn id="92" dur="1000" fill="hold"/>
                                        <p:tgtEl>
                                          <p:spTgt spid="7"/>
                                        </p:tgtEl>
                                        <p:attrNameLst>
                                          <p:attrName>ppt_y</p:attrName>
                                        </p:attrNameLst>
                                      </p:cBhvr>
                                      <p:tavLst>
                                        <p:tav tm="0">
                                          <p:val>
                                            <p:strVal val="#ppt_y-.1"/>
                                          </p:val>
                                        </p:tav>
                                        <p:tav tm="100000">
                                          <p:val>
                                            <p:strVal val="#ppt_y"/>
                                          </p:val>
                                        </p:tav>
                                      </p:tavLst>
                                    </p:anim>
                                  </p:childTnLst>
                                </p:cTn>
                              </p:par>
                              <p:par>
                                <p:cTn id="93" presetID="47" presetClass="entr" presetSubtype="0" fill="hold" nodeType="with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fade">
                                      <p:cBhvr>
                                        <p:cTn id="95" dur="1000"/>
                                        <p:tgtEl>
                                          <p:spTgt spid="11"/>
                                        </p:tgtEl>
                                      </p:cBhvr>
                                    </p:animEffect>
                                    <p:anim calcmode="lin" valueType="num">
                                      <p:cBhvr>
                                        <p:cTn id="96" dur="1000" fill="hold"/>
                                        <p:tgtEl>
                                          <p:spTgt spid="11"/>
                                        </p:tgtEl>
                                        <p:attrNameLst>
                                          <p:attrName>ppt_x</p:attrName>
                                        </p:attrNameLst>
                                      </p:cBhvr>
                                      <p:tavLst>
                                        <p:tav tm="0">
                                          <p:val>
                                            <p:strVal val="#ppt_x"/>
                                          </p:val>
                                        </p:tav>
                                        <p:tav tm="100000">
                                          <p:val>
                                            <p:strVal val="#ppt_x"/>
                                          </p:val>
                                        </p:tav>
                                      </p:tavLst>
                                    </p:anim>
                                    <p:anim calcmode="lin" valueType="num">
                                      <p:cBhvr>
                                        <p:cTn id="9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7" presetClass="entr" presetSubtype="0" fill="hold" grpId="0" nodeType="click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1000"/>
                                        <p:tgtEl>
                                          <p:spTgt spid="16"/>
                                        </p:tgtEl>
                                      </p:cBhvr>
                                    </p:animEffect>
                                    <p:anim calcmode="lin" valueType="num">
                                      <p:cBhvr>
                                        <p:cTn id="103" dur="1000" fill="hold"/>
                                        <p:tgtEl>
                                          <p:spTgt spid="16"/>
                                        </p:tgtEl>
                                        <p:attrNameLst>
                                          <p:attrName>ppt_x</p:attrName>
                                        </p:attrNameLst>
                                      </p:cBhvr>
                                      <p:tavLst>
                                        <p:tav tm="0">
                                          <p:val>
                                            <p:strVal val="#ppt_x"/>
                                          </p:val>
                                        </p:tav>
                                        <p:tav tm="100000">
                                          <p:val>
                                            <p:strVal val="#ppt_x"/>
                                          </p:val>
                                        </p:tav>
                                      </p:tavLst>
                                    </p:anim>
                                    <p:anim calcmode="lin" valueType="num">
                                      <p:cBhvr>
                                        <p:cTn id="10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animBg="1"/>
      <p:bldP spid="15" grpId="0" animBg="1"/>
      <p:bldP spid="16" grpId="0" animBg="1"/>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914400" y="228600"/>
            <a:ext cx="7315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b="1" dirty="0" smtClean="0">
                <a:latin typeface="Monotype Koufi" pitchFamily="2" charset="-78"/>
                <a:ea typeface="Monotype Koufi" pitchFamily="2" charset="-78"/>
                <a:cs typeface="Monotype Koufi" pitchFamily="2" charset="-78"/>
              </a:rPr>
              <a:t>الأحداث التاريخية في اليابان </a:t>
            </a:r>
            <a:endParaRPr lang="ar-OM" sz="3200" b="1" dirty="0">
              <a:latin typeface="Monotype Koufi" pitchFamily="2" charset="-78"/>
              <a:ea typeface="Monotype Koufi" pitchFamily="2" charset="-78"/>
              <a:cs typeface="Monotype Koufi" pitchFamily="2" charset="-78"/>
            </a:endParaRPr>
          </a:p>
        </p:txBody>
      </p:sp>
      <p:pic>
        <p:nvPicPr>
          <p:cNvPr id="4098" name="Picture 2"/>
          <p:cNvPicPr>
            <a:picLocks noChangeAspect="1" noChangeArrowheads="1"/>
          </p:cNvPicPr>
          <p:nvPr/>
        </p:nvPicPr>
        <p:blipFill>
          <a:blip r:embed="rId2"/>
          <a:srcRect/>
          <a:stretch>
            <a:fillRect/>
          </a:stretch>
        </p:blipFill>
        <p:spPr bwMode="auto">
          <a:xfrm>
            <a:off x="1219200" y="1524000"/>
            <a:ext cx="7239000" cy="20574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219201" y="2990850"/>
            <a:ext cx="7467599" cy="2038350"/>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219200" y="4495800"/>
            <a:ext cx="7239000" cy="1828800"/>
          </a:xfrm>
          <a:prstGeom prst="rect">
            <a:avLst/>
          </a:prstGeom>
          <a:noFill/>
          <a:ln w="9525">
            <a:noFill/>
            <a:miter lim="800000"/>
            <a:headEnd/>
            <a:tailEnd/>
          </a:ln>
          <a:effectLst/>
        </p:spPr>
      </p:pic>
      <p:sp>
        <p:nvSpPr>
          <p:cNvPr id="12" name="زر إجراء: الأمام أو التالي 11">
            <a:hlinkClick r:id="rId5" action="ppaction://hlinksldjump" highlightClick="1"/>
          </p:cNvPr>
          <p:cNvSpPr/>
          <p:nvPr/>
        </p:nvSpPr>
        <p:spPr>
          <a:xfrm>
            <a:off x="457200" y="1981200"/>
            <a:ext cx="685800" cy="609600"/>
          </a:xfrm>
          <a:prstGeom prst="actionButtonForwardNext">
            <a:avLst/>
          </a:prstGeom>
          <a:solidFill>
            <a:schemeClr val="accent3">
              <a:lumMod val="7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ppt_x</p:attrName>
                                        </p:attrNameLst>
                                      </p:cBhvr>
                                      <p:tavLst>
                                        <p:tav tm="0">
                                          <p:val>
                                            <p:strVal val="#ppt_x-.2"/>
                                          </p:val>
                                        </p:tav>
                                        <p:tav tm="100000">
                                          <p:val>
                                            <p:strVal val="#ppt_x"/>
                                          </p:val>
                                        </p:tav>
                                      </p:tavLst>
                                    </p:anim>
                                    <p:anim calcmode="lin" valueType="num">
                                      <p:cBhvr>
                                        <p:cTn id="8" dur="1000" fill="hold"/>
                                        <p:tgtEl>
                                          <p:spTgt spid="4098"/>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8"/>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ppt_x</p:attrName>
                                        </p:attrNameLst>
                                      </p:cBhvr>
                                      <p:tavLst>
                                        <p:tav tm="0">
                                          <p:val>
                                            <p:strVal val="#ppt_x-.2"/>
                                          </p:val>
                                        </p:tav>
                                        <p:tav tm="100000">
                                          <p:val>
                                            <p:strVal val="#ppt_x"/>
                                          </p:val>
                                        </p:tav>
                                      </p:tavLst>
                                    </p:anim>
                                    <p:anim calcmode="lin" valueType="num">
                                      <p:cBhvr>
                                        <p:cTn id="1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 calcmode="lin" valueType="num">
                                      <p:cBhvr>
                                        <p:cTn id="19" dur="1000" fill="hold"/>
                                        <p:tgtEl>
                                          <p:spTgt spid="4099"/>
                                        </p:tgtEl>
                                        <p:attrNameLst>
                                          <p:attrName>ppt_x</p:attrName>
                                        </p:attrNameLst>
                                      </p:cBhvr>
                                      <p:tavLst>
                                        <p:tav tm="0">
                                          <p:val>
                                            <p:strVal val="#ppt_x-.2"/>
                                          </p:val>
                                        </p:tav>
                                        <p:tav tm="100000">
                                          <p:val>
                                            <p:strVal val="#ppt_x"/>
                                          </p:val>
                                        </p:tav>
                                      </p:tavLst>
                                    </p:anim>
                                    <p:anim calcmode="lin" valueType="num">
                                      <p:cBhvr>
                                        <p:cTn id="20" dur="1000" fill="hold"/>
                                        <p:tgtEl>
                                          <p:spTgt spid="4099"/>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099"/>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4100"/>
                                        </p:tgtEl>
                                        <p:attrNameLst>
                                          <p:attrName>style.visibility</p:attrName>
                                        </p:attrNameLst>
                                      </p:cBhvr>
                                      <p:to>
                                        <p:strVal val="visible"/>
                                      </p:to>
                                    </p:set>
                                    <p:anim calcmode="lin" valueType="num">
                                      <p:cBhvr>
                                        <p:cTn id="26" dur="1000" fill="hold"/>
                                        <p:tgtEl>
                                          <p:spTgt spid="4100"/>
                                        </p:tgtEl>
                                        <p:attrNameLst>
                                          <p:attrName>ppt_x</p:attrName>
                                        </p:attrNameLst>
                                      </p:cBhvr>
                                      <p:tavLst>
                                        <p:tav tm="0">
                                          <p:val>
                                            <p:strVal val="#ppt_x-.2"/>
                                          </p:val>
                                        </p:tav>
                                        <p:tav tm="100000">
                                          <p:val>
                                            <p:strVal val="#ppt_x"/>
                                          </p:val>
                                        </p:tav>
                                      </p:tavLst>
                                    </p:anim>
                                    <p:anim calcmode="lin" valueType="num">
                                      <p:cBhvr>
                                        <p:cTn id="27" dur="1000" fill="hold"/>
                                        <p:tgtEl>
                                          <p:spTgt spid="4100"/>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381000" y="228600"/>
            <a:ext cx="83058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b="1" dirty="0" smtClean="0">
                <a:latin typeface="Monotype Koufi" pitchFamily="2" charset="-78"/>
                <a:ea typeface="Monotype Koufi" pitchFamily="2" charset="-78"/>
                <a:cs typeface="Monotype Koufi" pitchFamily="2" charset="-78"/>
              </a:rPr>
              <a:t>الدستور الجديد في اليابان </a:t>
            </a:r>
            <a:endParaRPr lang="ar-OM" sz="3200" b="1" dirty="0">
              <a:latin typeface="Monotype Koufi" pitchFamily="2" charset="-78"/>
              <a:ea typeface="Monotype Koufi" pitchFamily="2" charset="-78"/>
              <a:cs typeface="Monotype Koufi" pitchFamily="2" charset="-78"/>
            </a:endParaRPr>
          </a:p>
        </p:txBody>
      </p:sp>
      <p:sp>
        <p:nvSpPr>
          <p:cNvPr id="5" name="سهم إلى اليسار 4"/>
          <p:cNvSpPr/>
          <p:nvPr/>
        </p:nvSpPr>
        <p:spPr>
          <a:xfrm>
            <a:off x="7391400" y="1828800"/>
            <a:ext cx="1524000" cy="838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6" name="مستطيل 5"/>
          <p:cNvSpPr/>
          <p:nvPr/>
        </p:nvSpPr>
        <p:spPr>
          <a:xfrm>
            <a:off x="685800" y="1676400"/>
            <a:ext cx="6477000" cy="12954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b="1" dirty="0" smtClean="0">
                <a:solidFill>
                  <a:schemeClr val="tx1"/>
                </a:solidFill>
                <a:latin typeface="Monotype Koufi" pitchFamily="2" charset="-78"/>
                <a:ea typeface="Monotype Koufi" pitchFamily="2" charset="-78"/>
                <a:cs typeface="Monotype Koufi" pitchFamily="2" charset="-78"/>
              </a:rPr>
              <a:t>افقد الإمبراطور كل السلطات العسكرية والسياسة وجعل فقط رمزا للدولة </a:t>
            </a:r>
            <a:endParaRPr lang="ar-OM" sz="2800" b="1" dirty="0">
              <a:solidFill>
                <a:schemeClr val="tx1"/>
              </a:solidFill>
              <a:latin typeface="Monotype Koufi" pitchFamily="2" charset="-78"/>
              <a:ea typeface="Monotype Koufi" pitchFamily="2" charset="-78"/>
              <a:cs typeface="Monotype Koufi" pitchFamily="2" charset="-78"/>
            </a:endParaRPr>
          </a:p>
        </p:txBody>
      </p:sp>
      <p:sp>
        <p:nvSpPr>
          <p:cNvPr id="7" name="سهم إلى اليسار 6"/>
          <p:cNvSpPr/>
          <p:nvPr/>
        </p:nvSpPr>
        <p:spPr>
          <a:xfrm>
            <a:off x="7391400" y="3200400"/>
            <a:ext cx="1524000" cy="838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8" name="مستطيل 7"/>
          <p:cNvSpPr/>
          <p:nvPr/>
        </p:nvSpPr>
        <p:spPr>
          <a:xfrm>
            <a:off x="685800" y="3048000"/>
            <a:ext cx="6477000" cy="13716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2800" b="1" dirty="0" smtClean="0">
                <a:solidFill>
                  <a:schemeClr val="tx1"/>
                </a:solidFill>
                <a:latin typeface="Monotype Koufi" pitchFamily="2" charset="-78"/>
                <a:ea typeface="Monotype Koufi" pitchFamily="2" charset="-78"/>
                <a:cs typeface="Monotype Koufi" pitchFamily="2" charset="-78"/>
              </a:rPr>
              <a:t>نص على حق الانتخاب العام وحقوق الإنسان والتعاون بين المواطن والدولة </a:t>
            </a:r>
            <a:endParaRPr lang="ar-OM" sz="2800" b="1" dirty="0">
              <a:solidFill>
                <a:schemeClr val="tx1"/>
              </a:solidFill>
              <a:latin typeface="Monotype Koufi" pitchFamily="2" charset="-78"/>
              <a:ea typeface="Monotype Koufi" pitchFamily="2" charset="-78"/>
              <a:cs typeface="Monotype Koufi" pitchFamily="2" charset="-78"/>
            </a:endParaRPr>
          </a:p>
        </p:txBody>
      </p:sp>
      <p:sp>
        <p:nvSpPr>
          <p:cNvPr id="9" name="سهم إلى اليسار 8"/>
          <p:cNvSpPr/>
          <p:nvPr/>
        </p:nvSpPr>
        <p:spPr>
          <a:xfrm>
            <a:off x="7391400" y="4648200"/>
            <a:ext cx="1524000" cy="838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10" name="مستطيل 9"/>
          <p:cNvSpPr/>
          <p:nvPr/>
        </p:nvSpPr>
        <p:spPr>
          <a:xfrm>
            <a:off x="685800" y="4495800"/>
            <a:ext cx="6477000" cy="1371600"/>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3200" b="1" dirty="0" smtClean="0">
                <a:solidFill>
                  <a:schemeClr val="tx1"/>
                </a:solidFill>
                <a:latin typeface="Monotype Koufi" pitchFamily="2" charset="-78"/>
                <a:ea typeface="Monotype Koufi" pitchFamily="2" charset="-78"/>
                <a:cs typeface="Monotype Koufi" pitchFamily="2" charset="-78"/>
              </a:rPr>
              <a:t>أن يتولى رئيس الوزراء السلطات التنفيذية في البلاد</a:t>
            </a:r>
            <a:endParaRPr lang="ar-OM" sz="3200" b="1" dirty="0">
              <a:solidFill>
                <a:schemeClr val="tx1"/>
              </a:solidFill>
              <a:latin typeface="Monotype Koufi" pitchFamily="2" charset="-78"/>
              <a:ea typeface="Monotype Koufi" pitchFamily="2" charset="-78"/>
              <a:cs typeface="Monotype Koufi" pitchFamily="2" charset="-78"/>
            </a:endParaRPr>
          </a:p>
        </p:txBody>
      </p:sp>
      <p:sp>
        <p:nvSpPr>
          <p:cNvPr id="11" name="زر إجراء: الصفحة الرئيسية 10">
            <a:hlinkClick r:id="rId2" action="ppaction://hlinksldjump" highlightClick="1"/>
          </p:cNvPr>
          <p:cNvSpPr/>
          <p:nvPr/>
        </p:nvSpPr>
        <p:spPr>
          <a:xfrm>
            <a:off x="0" y="6400800"/>
            <a:ext cx="457200" cy="457200"/>
          </a:xfrm>
          <a:prstGeom prst="actionButtonHome">
            <a:avLst/>
          </a:prstGeom>
          <a:solidFill>
            <a:schemeClr val="accent3">
              <a:lumMod val="75000"/>
            </a:schemeClr>
          </a:solidFill>
          <a:ln>
            <a:solidFill>
              <a:schemeClr val="tx1"/>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ppt_x</p:attrName>
                                        </p:attrNameLst>
                                      </p:cBhvr>
                                      <p:tavLst>
                                        <p:tav tm="0">
                                          <p:val>
                                            <p:strVal val="#ppt_x-.2"/>
                                          </p:val>
                                        </p:tav>
                                        <p:tav tm="100000">
                                          <p:val>
                                            <p:strVal val="#ppt_x"/>
                                          </p:val>
                                        </p:tav>
                                      </p:tavLst>
                                    </p:anim>
                                    <p:anim calcmode="lin" valueType="num">
                                      <p:cBhvr>
                                        <p:cTn id="3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3" dur="1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ppt_x</p:attrName>
                                        </p:attrNameLst>
                                      </p:cBhvr>
                                      <p:tavLst>
                                        <p:tav tm="0">
                                          <p:val>
                                            <p:strVal val="#ppt_x-.2"/>
                                          </p:val>
                                        </p:tav>
                                        <p:tav tm="100000">
                                          <p:val>
                                            <p:strVal val="#ppt_x"/>
                                          </p:val>
                                        </p:tav>
                                      </p:tavLst>
                                    </p:anim>
                                    <p:anim calcmode="lin" valueType="num">
                                      <p:cBhvr>
                                        <p:cTn id="39"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0" dur="1000"/>
                                        <p:tgtEl>
                                          <p:spTgt spid="9"/>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ppt_x</p:attrName>
                                        </p:attrNameLst>
                                      </p:cBhvr>
                                      <p:tavLst>
                                        <p:tav tm="0">
                                          <p:val>
                                            <p:strVal val="#ppt_x-.2"/>
                                          </p:val>
                                        </p:tav>
                                        <p:tav tm="100000">
                                          <p:val>
                                            <p:strVal val="#ppt_x"/>
                                          </p:val>
                                        </p:tav>
                                      </p:tavLst>
                                    </p:anim>
                                    <p:anim calcmode="lin" valueType="num">
                                      <p:cBhvr>
                                        <p:cTn id="4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صورة 20" descr="Stunning-retro-graphic-powerpoint-design-background-1000x750.jpg"/>
          <p:cNvPicPr>
            <a:picLocks noChangeAspect="1"/>
          </p:cNvPicPr>
          <p:nvPr/>
        </p:nvPicPr>
        <p:blipFill>
          <a:blip r:embed="rId2" cstate="print"/>
          <a:stretch>
            <a:fillRect/>
          </a:stretch>
        </p:blipFill>
        <p:spPr>
          <a:xfrm>
            <a:off x="0" y="0"/>
            <a:ext cx="9144000" cy="6858000"/>
          </a:xfrm>
          <a:prstGeom prst="rect">
            <a:avLst/>
          </a:prstGeom>
        </p:spPr>
      </p:pic>
      <p:sp>
        <p:nvSpPr>
          <p:cNvPr id="28" name="مستطيل 27"/>
          <p:cNvSpPr/>
          <p:nvPr/>
        </p:nvSpPr>
        <p:spPr>
          <a:xfrm>
            <a:off x="228600" y="3505199"/>
            <a:ext cx="2714644" cy="2819401"/>
          </a:xfrm>
          <a:prstGeom prst="rect">
            <a:avLst/>
          </a:prstGeom>
          <a:solidFill>
            <a:srgbClr val="7030A0"/>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800" dirty="0" smtClean="0">
                <a:cs typeface="PT Bold Heading" pitchFamily="2" charset="-78"/>
              </a:rPr>
              <a:t>اللغة : </a:t>
            </a:r>
          </a:p>
          <a:p>
            <a:pPr algn="ctr"/>
            <a:r>
              <a:rPr lang="ar-OM" sz="4800" dirty="0" smtClean="0">
                <a:cs typeface="PT Bold Heading" pitchFamily="2" charset="-78"/>
              </a:rPr>
              <a:t>اليابانية</a:t>
            </a:r>
            <a:endParaRPr lang="ar-OM" sz="4800" dirty="0">
              <a:cs typeface="PT Bold Heading" pitchFamily="2" charset="-78"/>
            </a:endParaRPr>
          </a:p>
        </p:txBody>
      </p:sp>
      <p:sp>
        <p:nvSpPr>
          <p:cNvPr id="24" name="مستطيل 23"/>
          <p:cNvSpPr/>
          <p:nvPr/>
        </p:nvSpPr>
        <p:spPr>
          <a:xfrm>
            <a:off x="3199550" y="3505200"/>
            <a:ext cx="2786082" cy="2872610"/>
          </a:xfrm>
          <a:prstGeom prst="rect">
            <a:avLst/>
          </a:prstGeom>
          <a:solidFill>
            <a:srgbClr val="00B0F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800" dirty="0" smtClean="0">
                <a:cs typeface="PT Bold Heading" pitchFamily="2" charset="-78"/>
              </a:rPr>
              <a:t>المساحة \كم2</a:t>
            </a:r>
          </a:p>
          <a:p>
            <a:pPr algn="ctr"/>
            <a:r>
              <a:rPr lang="ar-OM" sz="4800" dirty="0" smtClean="0">
                <a:cs typeface="PT Bold Heading" pitchFamily="2" charset="-78"/>
              </a:rPr>
              <a:t>377835</a:t>
            </a:r>
            <a:endParaRPr lang="ar-OM" sz="4800" dirty="0">
              <a:cs typeface="PT Bold Heading" pitchFamily="2" charset="-78"/>
            </a:endParaRPr>
          </a:p>
        </p:txBody>
      </p:sp>
      <p:sp>
        <p:nvSpPr>
          <p:cNvPr id="19" name="مستطيل 18"/>
          <p:cNvSpPr/>
          <p:nvPr/>
        </p:nvSpPr>
        <p:spPr>
          <a:xfrm>
            <a:off x="6172200" y="3505201"/>
            <a:ext cx="2786082" cy="2819400"/>
          </a:xfrm>
          <a:prstGeom prst="rect">
            <a:avLst/>
          </a:prstGeom>
          <a:solidFill>
            <a:srgbClr val="FF5050"/>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800" dirty="0" smtClean="0">
                <a:cs typeface="PT Bold Heading" pitchFamily="2" charset="-78"/>
              </a:rPr>
              <a:t>العملة : </a:t>
            </a:r>
          </a:p>
          <a:p>
            <a:pPr algn="ctr"/>
            <a:r>
              <a:rPr lang="ar-OM" sz="4800" dirty="0" smtClean="0">
                <a:cs typeface="PT Bold Heading" pitchFamily="2" charset="-78"/>
              </a:rPr>
              <a:t>الين الياباني</a:t>
            </a:r>
            <a:endParaRPr lang="ar-OM" sz="4800" dirty="0">
              <a:cs typeface="PT Bold Heading" pitchFamily="2" charset="-78"/>
            </a:endParaRPr>
          </a:p>
        </p:txBody>
      </p:sp>
      <p:sp>
        <p:nvSpPr>
          <p:cNvPr id="25" name="مستطيل 24"/>
          <p:cNvSpPr/>
          <p:nvPr/>
        </p:nvSpPr>
        <p:spPr>
          <a:xfrm>
            <a:off x="228600" y="533400"/>
            <a:ext cx="2714644" cy="2714644"/>
          </a:xfrm>
          <a:prstGeom prst="rect">
            <a:avLst/>
          </a:prstGeom>
          <a:solidFill>
            <a:srgbClr val="FF9999"/>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800" dirty="0" smtClean="0">
                <a:cs typeface="PT Bold Heading" pitchFamily="2" charset="-78"/>
              </a:rPr>
              <a:t>العلم </a:t>
            </a:r>
          </a:p>
          <a:p>
            <a:pPr algn="ctr"/>
            <a:r>
              <a:rPr lang="ar-OM" sz="4800" dirty="0" smtClean="0">
                <a:cs typeface="PT Bold Heading" pitchFamily="2" charset="-78"/>
              </a:rPr>
              <a:t>الياباني </a:t>
            </a:r>
            <a:endParaRPr lang="ar-OM" sz="4800" dirty="0">
              <a:cs typeface="PT Bold Heading" pitchFamily="2" charset="-78"/>
            </a:endParaRPr>
          </a:p>
        </p:txBody>
      </p:sp>
      <p:sp>
        <p:nvSpPr>
          <p:cNvPr id="20" name="مستطيل 19"/>
          <p:cNvSpPr/>
          <p:nvPr/>
        </p:nvSpPr>
        <p:spPr>
          <a:xfrm>
            <a:off x="3124200" y="533400"/>
            <a:ext cx="2786082" cy="2714644"/>
          </a:xfrm>
          <a:prstGeom prst="rect">
            <a:avLst/>
          </a:prstGeom>
          <a:solidFill>
            <a:srgbClr val="FF660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400" dirty="0" smtClean="0">
                <a:cs typeface="PT Bold Heading" pitchFamily="2" charset="-78"/>
              </a:rPr>
              <a:t>السكان\ نسمة </a:t>
            </a:r>
          </a:p>
          <a:p>
            <a:pPr algn="ctr"/>
            <a:r>
              <a:rPr lang="ar-OM" sz="4400" dirty="0" smtClean="0">
                <a:cs typeface="PT Bold Heading" pitchFamily="2" charset="-78"/>
              </a:rPr>
              <a:t>127214499</a:t>
            </a:r>
            <a:endParaRPr lang="ar-OM" sz="4400" dirty="0">
              <a:cs typeface="PT Bold Heading" pitchFamily="2" charset="-78"/>
            </a:endParaRPr>
          </a:p>
        </p:txBody>
      </p:sp>
      <p:sp>
        <p:nvSpPr>
          <p:cNvPr id="18" name="مستطيل 17"/>
          <p:cNvSpPr/>
          <p:nvPr/>
        </p:nvSpPr>
        <p:spPr>
          <a:xfrm>
            <a:off x="6134038" y="500043"/>
            <a:ext cx="2704819" cy="2714645"/>
          </a:xfrm>
          <a:prstGeom prst="rect">
            <a:avLst/>
          </a:prstGeom>
          <a:solidFill>
            <a:srgbClr val="92D050"/>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800" dirty="0" smtClean="0">
                <a:cs typeface="PT Bold Heading" pitchFamily="2" charset="-78"/>
              </a:rPr>
              <a:t>العاصمة : </a:t>
            </a:r>
          </a:p>
          <a:p>
            <a:pPr algn="ctr"/>
            <a:r>
              <a:rPr lang="ar-OM" sz="4800" dirty="0" smtClean="0">
                <a:cs typeface="PT Bold Heading" pitchFamily="2" charset="-78"/>
              </a:rPr>
              <a:t>طوكيو</a:t>
            </a:r>
            <a:endParaRPr lang="ar-OM" sz="4800" dirty="0">
              <a:cs typeface="PT Bold Heading" pitchFamily="2" charset="-78"/>
            </a:endParaRPr>
          </a:p>
        </p:txBody>
      </p:sp>
      <p:pic>
        <p:nvPicPr>
          <p:cNvPr id="11" name="صورة 10" descr="japanese_flag-1024x683.jpg"/>
          <p:cNvPicPr>
            <a:picLocks noChangeAspect="1"/>
          </p:cNvPicPr>
          <p:nvPr/>
        </p:nvPicPr>
        <p:blipFill>
          <a:blip r:embed="rId3" cstate="print"/>
          <a:stretch>
            <a:fillRect/>
          </a:stretch>
        </p:blipFill>
        <p:spPr>
          <a:xfrm rot="10800000" flipV="1">
            <a:off x="228600" y="533400"/>
            <a:ext cx="2714644" cy="2714645"/>
          </a:xfrm>
          <a:prstGeom prst="rect">
            <a:avLst/>
          </a:prstGeom>
          <a:ln w="38100">
            <a:solidFill>
              <a:schemeClr val="tx1">
                <a:lumMod val="95000"/>
                <a:lumOff val="5000"/>
              </a:schemeClr>
            </a:solidFill>
          </a:ln>
        </p:spPr>
      </p:pic>
      <p:pic>
        <p:nvPicPr>
          <p:cNvPr id="15" name="صورة 14" descr="Topographic_Map_of_Japan.png"/>
          <p:cNvPicPr>
            <a:picLocks noChangeAspect="1"/>
          </p:cNvPicPr>
          <p:nvPr/>
        </p:nvPicPr>
        <p:blipFill>
          <a:blip r:embed="rId4" cstate="print"/>
          <a:stretch>
            <a:fillRect/>
          </a:stretch>
        </p:blipFill>
        <p:spPr>
          <a:xfrm rot="10800000" flipV="1">
            <a:off x="3200399" y="3505200"/>
            <a:ext cx="2752889" cy="2819400"/>
          </a:xfrm>
          <a:prstGeom prst="rect">
            <a:avLst/>
          </a:prstGeom>
          <a:ln w="38100">
            <a:solidFill>
              <a:schemeClr val="tx1">
                <a:lumMod val="95000"/>
                <a:lumOff val="5000"/>
              </a:schemeClr>
            </a:solidFill>
          </a:ln>
        </p:spPr>
      </p:pic>
      <p:pic>
        <p:nvPicPr>
          <p:cNvPr id="6" name="صورة 5" descr="3-tokyo-japan.jpg"/>
          <p:cNvPicPr>
            <a:picLocks noChangeAspect="1"/>
          </p:cNvPicPr>
          <p:nvPr/>
        </p:nvPicPr>
        <p:blipFill>
          <a:blip r:embed="rId5" cstate="print"/>
          <a:stretch>
            <a:fillRect/>
          </a:stretch>
        </p:blipFill>
        <p:spPr>
          <a:xfrm rot="10800000" flipV="1">
            <a:off x="6143636" y="500042"/>
            <a:ext cx="2695566" cy="2714645"/>
          </a:xfrm>
          <a:prstGeom prst="rect">
            <a:avLst/>
          </a:prstGeom>
        </p:spPr>
      </p:pic>
      <p:pic>
        <p:nvPicPr>
          <p:cNvPr id="16" name="صورة 15" descr="yen_DW_Wirtschaft_S_337215g.jpg"/>
          <p:cNvPicPr>
            <a:picLocks noChangeAspect="1"/>
          </p:cNvPicPr>
          <p:nvPr/>
        </p:nvPicPr>
        <p:blipFill>
          <a:blip r:embed="rId6" cstate="print"/>
          <a:stretch>
            <a:fillRect/>
          </a:stretch>
        </p:blipFill>
        <p:spPr>
          <a:xfrm rot="10800000" flipV="1">
            <a:off x="6172200" y="3505200"/>
            <a:ext cx="2786082" cy="2819400"/>
          </a:xfrm>
          <a:prstGeom prst="rect">
            <a:avLst/>
          </a:prstGeom>
          <a:ln w="57150">
            <a:solidFill>
              <a:schemeClr val="tx1">
                <a:lumMod val="95000"/>
                <a:lumOff val="5000"/>
              </a:schemeClr>
            </a:solidFill>
          </a:ln>
        </p:spPr>
      </p:pic>
      <p:pic>
        <p:nvPicPr>
          <p:cNvPr id="13" name="صورة 12" descr="population-japonaise-japon.jpg"/>
          <p:cNvPicPr>
            <a:picLocks noChangeAspect="1"/>
          </p:cNvPicPr>
          <p:nvPr/>
        </p:nvPicPr>
        <p:blipFill>
          <a:blip r:embed="rId7" cstate="print"/>
          <a:stretch>
            <a:fillRect/>
          </a:stretch>
        </p:blipFill>
        <p:spPr>
          <a:xfrm rot="10800000" flipV="1">
            <a:off x="3124200" y="533400"/>
            <a:ext cx="2786082" cy="2714643"/>
          </a:xfrm>
          <a:prstGeom prst="rect">
            <a:avLst/>
          </a:prstGeom>
          <a:ln w="28575">
            <a:solidFill>
              <a:schemeClr val="tx1">
                <a:lumMod val="95000"/>
                <a:lumOff val="5000"/>
              </a:schemeClr>
            </a:solidFill>
          </a:ln>
        </p:spPr>
      </p:pic>
      <p:pic>
        <p:nvPicPr>
          <p:cNvPr id="10" name="صورة 9" descr="daily.407125.jpg"/>
          <p:cNvPicPr>
            <a:picLocks noChangeAspect="1"/>
          </p:cNvPicPr>
          <p:nvPr/>
        </p:nvPicPr>
        <p:blipFill>
          <a:blip r:embed="rId8" cstate="print"/>
          <a:stretch>
            <a:fillRect/>
          </a:stretch>
        </p:blipFill>
        <p:spPr>
          <a:xfrm rot="10800000" flipV="1">
            <a:off x="3124200" y="533400"/>
            <a:ext cx="2786082" cy="2714643"/>
          </a:xfrm>
          <a:prstGeom prst="rect">
            <a:avLst/>
          </a:prstGeom>
          <a:ln w="38100">
            <a:solidFill>
              <a:schemeClr val="tx1">
                <a:lumMod val="95000"/>
                <a:lumOff val="5000"/>
              </a:schemeClr>
            </a:solidFill>
          </a:ln>
        </p:spPr>
      </p:pic>
      <p:pic>
        <p:nvPicPr>
          <p:cNvPr id="9" name="صورة 8" descr="d985d984d8a7d8a8d8b3-d8a7d984d98ad8a7d8a8d8a7d986d98ad8a7d8aa.jpg"/>
          <p:cNvPicPr>
            <a:picLocks noChangeAspect="1"/>
          </p:cNvPicPr>
          <p:nvPr/>
        </p:nvPicPr>
        <p:blipFill>
          <a:blip r:embed="rId9" cstate="print"/>
          <a:stretch>
            <a:fillRect/>
          </a:stretch>
        </p:blipFill>
        <p:spPr>
          <a:xfrm rot="10800000" flipV="1">
            <a:off x="3124200" y="533400"/>
            <a:ext cx="2786082" cy="2714643"/>
          </a:xfrm>
          <a:prstGeom prst="rect">
            <a:avLst/>
          </a:prstGeom>
          <a:ln>
            <a:solidFill>
              <a:schemeClr val="tx1">
                <a:lumMod val="95000"/>
                <a:lumOff val="5000"/>
              </a:schemeClr>
            </a:solidFill>
          </a:ln>
        </p:spPr>
      </p:pic>
      <p:pic>
        <p:nvPicPr>
          <p:cNvPr id="27" name="صورة 26" descr="Usui_concepts_japanese.gif"/>
          <p:cNvPicPr>
            <a:picLocks noChangeAspect="1"/>
          </p:cNvPicPr>
          <p:nvPr/>
        </p:nvPicPr>
        <p:blipFill>
          <a:blip r:embed="rId10" cstate="print"/>
          <a:stretch>
            <a:fillRect/>
          </a:stretch>
        </p:blipFill>
        <p:spPr>
          <a:xfrm>
            <a:off x="228600" y="3505200"/>
            <a:ext cx="2714644" cy="2819400"/>
          </a:xfrm>
          <a:prstGeom prst="rect">
            <a:avLst/>
          </a:prstGeom>
          <a:ln w="38100">
            <a:solidFill>
              <a:schemeClr val="tx1">
                <a:lumMod val="95000"/>
                <a:lumOff val="5000"/>
              </a:schemeClr>
            </a:solidFill>
          </a:ln>
        </p:spPr>
      </p:pic>
      <p:pic>
        <p:nvPicPr>
          <p:cNvPr id="5" name="صورة 4" descr="1024px-Map_of_Japan_with_highlight_on_13_Tokyo_prefecture.svg.png"/>
          <p:cNvPicPr>
            <a:picLocks noChangeAspect="1"/>
          </p:cNvPicPr>
          <p:nvPr/>
        </p:nvPicPr>
        <p:blipFill>
          <a:blip r:embed="rId11" cstate="print"/>
          <a:stretch>
            <a:fillRect/>
          </a:stretch>
        </p:blipFill>
        <p:spPr>
          <a:xfrm>
            <a:off x="6143636" y="500042"/>
            <a:ext cx="2695564" cy="2714645"/>
          </a:xfrm>
          <a:prstGeom prst="rect">
            <a:avLst/>
          </a:prstGeom>
          <a:ln w="57150">
            <a:solidFill>
              <a:schemeClr val="tx1"/>
            </a:solidFill>
          </a:ln>
        </p:spPr>
      </p:pic>
      <p:pic>
        <p:nvPicPr>
          <p:cNvPr id="17" name="صورة 16" descr="أضواء طوكيو في الليل.jpg"/>
          <p:cNvPicPr>
            <a:picLocks noChangeAspect="1"/>
          </p:cNvPicPr>
          <p:nvPr/>
        </p:nvPicPr>
        <p:blipFill>
          <a:blip r:embed="rId12" cstate="print"/>
          <a:stretch>
            <a:fillRect/>
          </a:stretch>
        </p:blipFill>
        <p:spPr>
          <a:xfrm rot="10800000" flipV="1">
            <a:off x="6143636" y="500042"/>
            <a:ext cx="2695564" cy="2714645"/>
          </a:xfrm>
          <a:prstGeom prst="rect">
            <a:avLst/>
          </a:prstGeom>
        </p:spPr>
      </p:pic>
      <p:sp>
        <p:nvSpPr>
          <p:cNvPr id="26" name="مستطيل 25"/>
          <p:cNvSpPr/>
          <p:nvPr/>
        </p:nvSpPr>
        <p:spPr>
          <a:xfrm>
            <a:off x="228600" y="533400"/>
            <a:ext cx="2714644" cy="2714644"/>
          </a:xfrm>
          <a:prstGeom prst="rect">
            <a:avLst/>
          </a:prstGeom>
          <a:solidFill>
            <a:srgbClr val="FF5050"/>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400" dirty="0" smtClean="0">
              <a:solidFill>
                <a:sysClr val="windowText" lastClr="000000"/>
              </a:solidFill>
              <a:latin typeface="Monotype Koufi" pitchFamily="2" charset="-78"/>
              <a:ea typeface="Monotype Koufi" pitchFamily="2" charset="-78"/>
              <a:cs typeface="Monotype Koufi" pitchFamily="2" charset="-78"/>
            </a:endParaRPr>
          </a:p>
          <a:p>
            <a:pPr algn="ctr"/>
            <a:r>
              <a:rPr lang="ar-OM" sz="2800" b="1" dirty="0" smtClean="0">
                <a:solidFill>
                  <a:sysClr val="windowText" lastClr="000000"/>
                </a:solidFill>
                <a:latin typeface="Monotype Koufi" pitchFamily="2" charset="-78"/>
                <a:ea typeface="Monotype Koufi" pitchFamily="2" charset="-78"/>
                <a:cs typeface="Akhbar MT" pitchFamily="2" charset="-78"/>
              </a:rPr>
              <a:t>راية بيضاء مستطيلة مع قرص أحمر كبير يمثل الشمس في المنتصف</a:t>
            </a:r>
          </a:p>
          <a:p>
            <a:pPr algn="ctr"/>
            <a:r>
              <a:rPr lang="ar-OM" sz="2800" b="1" dirty="0" smtClean="0">
                <a:solidFill>
                  <a:sysClr val="windowText" lastClr="000000"/>
                </a:solidFill>
                <a:latin typeface="Monotype Koufi" pitchFamily="2" charset="-78"/>
                <a:ea typeface="Monotype Koufi" pitchFamily="2" charset="-78"/>
                <a:cs typeface="Akhbar MT" pitchFamily="2" charset="-78"/>
              </a:rPr>
              <a:t> باليابانية (نيشُّوكي)</a:t>
            </a:r>
            <a:r>
              <a:rPr lang="ar-OM" sz="2800" b="1" dirty="0">
                <a:solidFill>
                  <a:sysClr val="windowText" lastClr="000000"/>
                </a:solidFill>
                <a:latin typeface="Monotype Koufi" pitchFamily="2" charset="-78"/>
                <a:ea typeface="Monotype Koufi" pitchFamily="2" charset="-78"/>
                <a:cs typeface="Akhbar MT" pitchFamily="2" charset="-78"/>
              </a:rPr>
              <a:t> </a:t>
            </a:r>
            <a:r>
              <a:rPr lang="ar-OM" sz="2800" b="1" dirty="0" smtClean="0">
                <a:solidFill>
                  <a:sysClr val="windowText" lastClr="000000"/>
                </a:solidFill>
                <a:latin typeface="Monotype Koufi" pitchFamily="2" charset="-78"/>
                <a:ea typeface="Monotype Koufi" pitchFamily="2" charset="-78"/>
                <a:cs typeface="Akhbar MT" pitchFamily="2" charset="-78"/>
              </a:rPr>
              <a:t>الذي يعني</a:t>
            </a:r>
            <a:r>
              <a:rPr lang="ar-OM" sz="2800" b="1" dirty="0">
                <a:solidFill>
                  <a:sysClr val="windowText" lastClr="000000"/>
                </a:solidFill>
                <a:latin typeface="Monotype Koufi" pitchFamily="2" charset="-78"/>
                <a:ea typeface="Monotype Koufi" pitchFamily="2" charset="-78"/>
                <a:cs typeface="Akhbar MT" pitchFamily="2" charset="-78"/>
              </a:rPr>
              <a:t> الشمس المشرقة</a:t>
            </a:r>
            <a:endParaRPr lang="ar-OM" sz="2800" b="1" dirty="0" smtClean="0">
              <a:solidFill>
                <a:sysClr val="windowText" lastClr="000000"/>
              </a:solidFill>
              <a:latin typeface="Monotype Koufi" pitchFamily="2" charset="-78"/>
              <a:ea typeface="Monotype Koufi" pitchFamily="2" charset="-78"/>
              <a:cs typeface="Akhbar MT" pitchFamily="2" charset="-78"/>
            </a:endParaRPr>
          </a:p>
          <a:p>
            <a:pPr algn="ctr"/>
            <a:endParaRPr lang="ar-OM" sz="2400" dirty="0">
              <a:solidFill>
                <a:sysClr val="windowText" lastClr="000000"/>
              </a:solidFill>
              <a:latin typeface="Monotype Koufi" pitchFamily="2" charset="-78"/>
              <a:ea typeface="Monotype Koufi" pitchFamily="2" charset="-78"/>
              <a:cs typeface="Monotype Koufi"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2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amond(in)">
                                      <p:cBhvr>
                                        <p:cTn id="27" dur="20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diamond(in)">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diamond(in)">
                                      <p:cBhvr>
                                        <p:cTn id="47" dur="20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2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diamond(in)">
                                      <p:cBhvr>
                                        <p:cTn id="62" dur="20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0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diamond(in)">
                                      <p:cBhvr>
                                        <p:cTn id="72" dur="2000"/>
                                        <p:tgtEl>
                                          <p:spTgt spid="2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0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grpId="0"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diamond(in)">
                                      <p:cBhvr>
                                        <p:cTn id="82" dur="20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wipe(down)">
                                      <p:cBhvr>
                                        <p:cTn id="8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4" grpId="0" animBg="1"/>
      <p:bldP spid="19" grpId="0" animBg="1"/>
      <p:bldP spid="25" grpId="0" animBg="1"/>
      <p:bldP spid="20" grpId="0" animBg="1"/>
      <p:bldP spid="18" grpId="0" animBg="1"/>
      <p:bldP spid="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descr="25_1213275212241.jpg"/>
          <p:cNvPicPr>
            <a:picLocks noChangeAspect="1"/>
          </p:cNvPicPr>
          <p:nvPr/>
        </p:nvPicPr>
        <p:blipFill>
          <a:blip r:embed="rId2" cstate="print"/>
          <a:stretch>
            <a:fillRect/>
          </a:stretch>
        </p:blipFill>
        <p:spPr>
          <a:xfrm>
            <a:off x="0" y="0"/>
            <a:ext cx="9144000" cy="6858000"/>
          </a:xfrm>
          <a:prstGeom prst="rect">
            <a:avLst/>
          </a:prstGeom>
        </p:spPr>
      </p:pic>
      <p:pic>
        <p:nvPicPr>
          <p:cNvPr id="8" name="صورة 7" descr="1194985043937533239paint_roller_banner_gera_01.svg.med.png"/>
          <p:cNvPicPr>
            <a:picLocks noChangeAspect="1"/>
          </p:cNvPicPr>
          <p:nvPr/>
        </p:nvPicPr>
        <p:blipFill>
          <a:blip r:embed="rId3" cstate="print"/>
          <a:stretch>
            <a:fillRect/>
          </a:stretch>
        </p:blipFill>
        <p:spPr>
          <a:xfrm>
            <a:off x="3352800" y="304800"/>
            <a:ext cx="5181600" cy="990600"/>
          </a:xfrm>
          <a:prstGeom prst="rect">
            <a:avLst/>
          </a:prstGeom>
        </p:spPr>
      </p:pic>
      <p:sp>
        <p:nvSpPr>
          <p:cNvPr id="6" name="مستطيل 5"/>
          <p:cNvSpPr/>
          <p:nvPr/>
        </p:nvSpPr>
        <p:spPr>
          <a:xfrm>
            <a:off x="2819400" y="3352800"/>
            <a:ext cx="6096000" cy="3108543"/>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تقع اليابان  في المحيط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الهادي </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وهي عبارة عن أرخبيل يتكون من أربع جزر كبيرة و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هي </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هونشو</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هوكايدو</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كيوشو</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وشيكوكو</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و عدة آلاف من الجزر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الضغيرة</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 أقرب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جيرانها </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كوربا</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 وروسيا و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الصين .</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يفصل بحر اليابان القارة الآسيوية عن الأرخبيل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الياباني .</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و تنظم إداريا في </a:t>
            </a:r>
            <a:r>
              <a:rPr lang="ar-OM" sz="24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rPr>
              <a:t>8</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مناطق  و </a:t>
            </a:r>
            <a:r>
              <a:rPr lang="ar-OM" sz="24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rPr>
              <a:t>47</a:t>
            </a:r>
            <a:r>
              <a:rPr lang="ar-OM"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 </a:t>
            </a:r>
            <a:r>
              <a:rPr lang="ar-OM" sz="3200" b="1" cap="all" dirty="0" err="1">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rPr>
              <a:t>ولاية .</a:t>
            </a:r>
            <a:endParaRPr lang="en-US" sz="32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cs typeface="Akhbar MT" pitchFamily="2" charset="-78"/>
            </a:endParaRPr>
          </a:p>
        </p:txBody>
      </p:sp>
      <p:sp>
        <p:nvSpPr>
          <p:cNvPr id="9" name="مستطيل 8"/>
          <p:cNvSpPr/>
          <p:nvPr/>
        </p:nvSpPr>
        <p:spPr>
          <a:xfrm>
            <a:off x="4038600" y="457200"/>
            <a:ext cx="2318263" cy="646331"/>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ar-OM" sz="3600" b="1" dirty="0" smtClean="0">
                <a:ln w="11430"/>
                <a:solidFill>
                  <a:srgbClr val="F8F8F8"/>
                </a:solidFill>
                <a:effectLst>
                  <a:glow rad="101600">
                    <a:schemeClr val="tx1">
                      <a:alpha val="60000"/>
                    </a:schemeClr>
                  </a:glow>
                  <a:outerShdw blurRad="25400" algn="tl" rotWithShape="0">
                    <a:srgbClr val="000000">
                      <a:alpha val="43000"/>
                    </a:srgbClr>
                  </a:outerShdw>
                  <a:reflection blurRad="6350" stA="55000" endA="300" endPos="45500" dir="5400000" sy="-100000" algn="bl" rotWithShape="0"/>
                </a:effectLst>
                <a:cs typeface="PT Bold Heading" pitchFamily="2" charset="-78"/>
              </a:rPr>
              <a:t>موقع اليابان</a:t>
            </a:r>
            <a:endParaRPr lang="ar-SA" sz="3600" b="1" dirty="0">
              <a:ln w="11430"/>
              <a:solidFill>
                <a:srgbClr val="F8F8F8"/>
              </a:solidFill>
              <a:effectLst>
                <a:glow rad="101600">
                  <a:schemeClr val="tx1">
                    <a:alpha val="60000"/>
                  </a:schemeClr>
                </a:glow>
                <a:outerShdw blurRad="25400" algn="tl" rotWithShape="0">
                  <a:srgbClr val="000000">
                    <a:alpha val="43000"/>
                  </a:srgbClr>
                </a:outerShdw>
                <a:reflection blurRad="6350" stA="55000" endA="300" endPos="45500" dir="5400000" sy="-100000" algn="bl" rotWithShape="0"/>
              </a:effectLst>
              <a:cs typeface="PT Bold Heading" pitchFamily="2" charset="-78"/>
            </a:endParaRPr>
          </a:p>
        </p:txBody>
      </p:sp>
      <p:pic>
        <p:nvPicPr>
          <p:cNvPr id="12" name="Picture 1" descr="90308_imgcache.jpg"/>
          <p:cNvPicPr>
            <a:picLocks noChangeAspect="1"/>
          </p:cNvPicPr>
          <p:nvPr/>
        </p:nvPicPr>
        <p:blipFill>
          <a:blip r:embed="rId4" cstate="print"/>
          <a:srcRect/>
          <a:stretch>
            <a:fillRect/>
          </a:stretch>
        </p:blipFill>
        <p:spPr bwMode="auto">
          <a:xfrm>
            <a:off x="381000" y="3810000"/>
            <a:ext cx="2282371"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مستطيل مستدير الزوايا 10"/>
          <p:cNvSpPr/>
          <p:nvPr/>
        </p:nvSpPr>
        <p:spPr>
          <a:xfrm>
            <a:off x="1295400" y="1447800"/>
            <a:ext cx="7620000" cy="1752600"/>
          </a:xfrm>
          <a:prstGeom prst="roundRect">
            <a:avLst/>
          </a:prstGeom>
          <a:solidFill>
            <a:srgbClr val="33CCFF"/>
          </a:solidFill>
          <a:ln w="57150">
            <a:solidFill>
              <a:srgbClr val="0070C0"/>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pic>
        <p:nvPicPr>
          <p:cNvPr id="10" name="صورة 9" descr="250px-Japan_(orthographic_projection)_svg.png"/>
          <p:cNvPicPr>
            <a:picLocks noChangeAspect="1"/>
          </p:cNvPicPr>
          <p:nvPr/>
        </p:nvPicPr>
        <p:blipFill>
          <a:blip r:embed="rId5" cstate="print"/>
          <a:stretch>
            <a:fillRect/>
          </a:stretch>
        </p:blipFill>
        <p:spPr>
          <a:xfrm>
            <a:off x="152400" y="762000"/>
            <a:ext cx="2743200" cy="2743200"/>
          </a:xfrm>
          <a:prstGeom prst="rect">
            <a:avLst/>
          </a:prstGeom>
        </p:spPr>
      </p:pic>
      <p:sp>
        <p:nvSpPr>
          <p:cNvPr id="13" name="مستطيل 12"/>
          <p:cNvSpPr/>
          <p:nvPr/>
        </p:nvSpPr>
        <p:spPr>
          <a:xfrm>
            <a:off x="2667000" y="1600200"/>
            <a:ext cx="6172200" cy="156966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OM" sz="3200" b="1" cap="all" dirty="0"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تحدثي عن موقع اليابان من حيث </a:t>
            </a:r>
            <a:r>
              <a:rPr lang="ar-OM" sz="3200" b="1" cap="all" dirty="0" err="1"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القارة </a:t>
            </a:r>
            <a:r>
              <a:rPr lang="ar-OM" sz="3200" b="1" cap="all" dirty="0"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 الدول </a:t>
            </a:r>
            <a:r>
              <a:rPr lang="ar-OM" sz="3200" b="1" cap="all" dirty="0" err="1"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المجاورة </a:t>
            </a:r>
            <a:r>
              <a:rPr lang="ar-OM" sz="3200" b="1" cap="all" dirty="0"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 المسطحات المائية التي تطل عليها و أهم الجزر التي تتكون </a:t>
            </a:r>
            <a:r>
              <a:rPr lang="ar-OM" sz="3200" b="1" cap="all" dirty="0" err="1"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منها :</a:t>
            </a:r>
            <a:endParaRPr lang="ar-SA" sz="3200" b="1" cap="all" dirty="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 r="-1000"/>
          </a:stretch>
        </a:blipFill>
        <a:effectLst/>
      </p:bgPr>
    </p:bg>
    <p:spTree>
      <p:nvGrpSpPr>
        <p:cNvPr id="1" name=""/>
        <p:cNvGrpSpPr/>
        <p:nvPr/>
      </p:nvGrpSpPr>
      <p:grpSpPr>
        <a:xfrm>
          <a:off x="0" y="0"/>
          <a:ext cx="0" cy="0"/>
          <a:chOff x="0" y="0"/>
          <a:chExt cx="0" cy="0"/>
        </a:xfrm>
      </p:grpSpPr>
      <p:sp>
        <p:nvSpPr>
          <p:cNvPr id="4" name="مستطيل 3"/>
          <p:cNvSpPr/>
          <p:nvPr/>
        </p:nvSpPr>
        <p:spPr>
          <a:xfrm>
            <a:off x="304800" y="152400"/>
            <a:ext cx="8610600" cy="1828800"/>
          </a:xfrm>
          <a:prstGeom prst="rect">
            <a:avLst/>
          </a:prstGeom>
          <a:solidFill>
            <a:srgbClr val="92D05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8000" b="1" dirty="0" smtClean="0">
                <a:solidFill>
                  <a:srgbClr val="002060"/>
                </a:solidFill>
                <a:latin typeface="Monotype Koufi" pitchFamily="2" charset="-78"/>
                <a:ea typeface="Monotype Koufi" pitchFamily="2" charset="-78"/>
                <a:cs typeface="Monotype Koufi" pitchFamily="2" charset="-78"/>
              </a:rPr>
              <a:t>نشاط صفي </a:t>
            </a:r>
            <a:endParaRPr lang="ar-OM" sz="8000" b="1" dirty="0">
              <a:solidFill>
                <a:srgbClr val="002060"/>
              </a:solidFill>
              <a:latin typeface="Monotype Koufi" pitchFamily="2" charset="-78"/>
              <a:ea typeface="Monotype Koufi" pitchFamily="2" charset="-78"/>
              <a:cs typeface="Monotype Koufi" pitchFamily="2" charset="-78"/>
            </a:endParaRPr>
          </a:p>
        </p:txBody>
      </p:sp>
      <p:sp>
        <p:nvSpPr>
          <p:cNvPr id="16" name="مستطيل 15"/>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20</a:t>
            </a:r>
            <a:endParaRPr lang="ar-OM" sz="19900" b="1" dirty="0">
              <a:solidFill>
                <a:srgbClr val="002060"/>
              </a:solidFill>
              <a:latin typeface="Showcard Gothic" pitchFamily="82" charset="0"/>
            </a:endParaRPr>
          </a:p>
        </p:txBody>
      </p:sp>
      <p:sp>
        <p:nvSpPr>
          <p:cNvPr id="17" name="مستطيل 16"/>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19</a:t>
            </a:r>
            <a:endParaRPr lang="ar-OM" sz="19900" b="1" dirty="0">
              <a:solidFill>
                <a:srgbClr val="002060"/>
              </a:solidFill>
              <a:latin typeface="Showcard Gothic" pitchFamily="82" charset="0"/>
            </a:endParaRPr>
          </a:p>
        </p:txBody>
      </p:sp>
      <p:sp>
        <p:nvSpPr>
          <p:cNvPr id="18" name="مستطيل 17"/>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18</a:t>
            </a:r>
            <a:endParaRPr lang="ar-OM" sz="19900" b="1" dirty="0">
              <a:solidFill>
                <a:srgbClr val="002060"/>
              </a:solidFill>
              <a:latin typeface="Showcard Gothic" pitchFamily="82" charset="0"/>
            </a:endParaRPr>
          </a:p>
        </p:txBody>
      </p:sp>
      <p:sp>
        <p:nvSpPr>
          <p:cNvPr id="19" name="مستطيل 18"/>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17</a:t>
            </a:r>
            <a:endParaRPr lang="ar-OM" sz="19900" b="1" dirty="0">
              <a:solidFill>
                <a:srgbClr val="002060"/>
              </a:solidFill>
              <a:latin typeface="Showcard Gothic" pitchFamily="82" charset="0"/>
            </a:endParaRPr>
          </a:p>
        </p:txBody>
      </p:sp>
      <p:sp>
        <p:nvSpPr>
          <p:cNvPr id="20" name="مستطيل 19"/>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16</a:t>
            </a:r>
            <a:endParaRPr lang="ar-OM" sz="19900" b="1" dirty="0">
              <a:solidFill>
                <a:srgbClr val="002060"/>
              </a:solidFill>
              <a:latin typeface="Showcard Gothic" pitchFamily="82" charset="0"/>
            </a:endParaRPr>
          </a:p>
        </p:txBody>
      </p:sp>
      <p:sp>
        <p:nvSpPr>
          <p:cNvPr id="21" name="مستطيل 20"/>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15</a:t>
            </a:r>
            <a:endParaRPr lang="ar-OM" sz="19900" b="1" dirty="0">
              <a:solidFill>
                <a:srgbClr val="002060"/>
              </a:solidFill>
              <a:latin typeface="Showcard Gothic" pitchFamily="82" charset="0"/>
            </a:endParaRPr>
          </a:p>
        </p:txBody>
      </p:sp>
      <p:sp>
        <p:nvSpPr>
          <p:cNvPr id="26636" name="AutoShape 12" descr="http://upload.wikimedia.org/wikipedia/commons/a/ae/SMirC-cry.svg"/>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OM"/>
          </a:p>
        </p:txBody>
      </p:sp>
      <p:sp>
        <p:nvSpPr>
          <p:cNvPr id="26638" name="AutoShape 14" descr="http://upload.wikimedia.org/wikipedia/commons/a/ae/SMirC-cry.svg"/>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OM"/>
          </a:p>
        </p:txBody>
      </p:sp>
      <p:sp>
        <p:nvSpPr>
          <p:cNvPr id="26640" name="AutoShape 16" descr="http://upload.wikimedia.org/wikipedia/commons/a/ae/SMirC-cry.svg"/>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OM"/>
          </a:p>
        </p:txBody>
      </p:sp>
      <p:sp>
        <p:nvSpPr>
          <p:cNvPr id="49" name="مستطيل 48"/>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14</a:t>
            </a:r>
            <a:endParaRPr lang="ar-OM" sz="19900" b="1" dirty="0">
              <a:solidFill>
                <a:srgbClr val="002060"/>
              </a:solidFill>
              <a:latin typeface="Showcard Gothic" pitchFamily="82" charset="0"/>
            </a:endParaRPr>
          </a:p>
        </p:txBody>
      </p:sp>
      <p:sp>
        <p:nvSpPr>
          <p:cNvPr id="50" name="مستطيل 49"/>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13</a:t>
            </a:r>
            <a:endParaRPr lang="ar-OM" sz="19900" b="1" dirty="0">
              <a:solidFill>
                <a:srgbClr val="002060"/>
              </a:solidFill>
              <a:latin typeface="Showcard Gothic" pitchFamily="82" charset="0"/>
            </a:endParaRPr>
          </a:p>
        </p:txBody>
      </p:sp>
      <p:sp>
        <p:nvSpPr>
          <p:cNvPr id="51" name="مستطيل 50"/>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12</a:t>
            </a:r>
            <a:endParaRPr lang="ar-OM" sz="19900" b="1" dirty="0">
              <a:solidFill>
                <a:srgbClr val="002060"/>
              </a:solidFill>
              <a:latin typeface="Showcard Gothic" pitchFamily="82" charset="0"/>
            </a:endParaRPr>
          </a:p>
        </p:txBody>
      </p:sp>
      <p:sp>
        <p:nvSpPr>
          <p:cNvPr id="70" name="مستطيل 69"/>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11</a:t>
            </a:r>
            <a:endParaRPr lang="ar-OM" sz="19900" b="1" dirty="0">
              <a:solidFill>
                <a:srgbClr val="002060"/>
              </a:solidFill>
              <a:latin typeface="Showcard Gothic" pitchFamily="82" charset="0"/>
            </a:endParaRPr>
          </a:p>
        </p:txBody>
      </p:sp>
      <p:sp>
        <p:nvSpPr>
          <p:cNvPr id="52" name="مستطيل 51"/>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10</a:t>
            </a:r>
            <a:endParaRPr lang="ar-OM" sz="19900" b="1" dirty="0">
              <a:solidFill>
                <a:srgbClr val="002060"/>
              </a:solidFill>
              <a:latin typeface="Showcard Gothic" pitchFamily="82" charset="0"/>
            </a:endParaRPr>
          </a:p>
        </p:txBody>
      </p:sp>
      <p:sp>
        <p:nvSpPr>
          <p:cNvPr id="53" name="مستطيل 52"/>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9</a:t>
            </a:r>
            <a:endParaRPr lang="ar-OM" sz="19900" b="1" dirty="0">
              <a:solidFill>
                <a:srgbClr val="002060"/>
              </a:solidFill>
              <a:latin typeface="Showcard Gothic" pitchFamily="82" charset="0"/>
            </a:endParaRPr>
          </a:p>
        </p:txBody>
      </p:sp>
      <p:sp>
        <p:nvSpPr>
          <p:cNvPr id="54" name="مستطيل 53"/>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8</a:t>
            </a:r>
            <a:endParaRPr lang="ar-OM" sz="19900" b="1" dirty="0">
              <a:solidFill>
                <a:srgbClr val="002060"/>
              </a:solidFill>
              <a:latin typeface="Showcard Gothic" pitchFamily="82" charset="0"/>
            </a:endParaRPr>
          </a:p>
        </p:txBody>
      </p:sp>
      <p:sp>
        <p:nvSpPr>
          <p:cNvPr id="55" name="مستطيل 54"/>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7</a:t>
            </a:r>
            <a:endParaRPr lang="ar-OM" sz="19900" b="1" dirty="0">
              <a:solidFill>
                <a:srgbClr val="002060"/>
              </a:solidFill>
              <a:latin typeface="Showcard Gothic" pitchFamily="82" charset="0"/>
            </a:endParaRPr>
          </a:p>
        </p:txBody>
      </p:sp>
      <p:sp>
        <p:nvSpPr>
          <p:cNvPr id="56" name="مستطيل 55"/>
          <p:cNvSpPr/>
          <p:nvPr/>
        </p:nvSpPr>
        <p:spPr>
          <a:xfrm>
            <a:off x="3276600" y="2209800"/>
            <a:ext cx="5562600" cy="4343400"/>
          </a:xfrm>
          <a:prstGeom prst="rect">
            <a:avLst/>
          </a:prstGeom>
          <a:solidFill>
            <a:schemeClr val="accent5">
              <a:lumMod val="60000"/>
              <a:lumOff val="40000"/>
            </a:schemeClr>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6</a:t>
            </a:r>
            <a:endParaRPr lang="ar-OM" sz="19900" b="1" dirty="0">
              <a:solidFill>
                <a:srgbClr val="002060"/>
              </a:solidFill>
              <a:latin typeface="Showcard Gothic" pitchFamily="82" charset="0"/>
            </a:endParaRPr>
          </a:p>
        </p:txBody>
      </p:sp>
      <p:sp>
        <p:nvSpPr>
          <p:cNvPr id="57" name="مستطيل 56"/>
          <p:cNvSpPr/>
          <p:nvPr/>
        </p:nvSpPr>
        <p:spPr>
          <a:xfrm>
            <a:off x="3276600" y="2209800"/>
            <a:ext cx="5562600" cy="4343400"/>
          </a:xfrm>
          <a:prstGeom prst="rect">
            <a:avLst/>
          </a:prstGeom>
          <a:solidFill>
            <a:srgbClr val="FF000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5</a:t>
            </a:r>
            <a:endParaRPr lang="ar-OM" sz="19900" b="1" dirty="0">
              <a:solidFill>
                <a:srgbClr val="002060"/>
              </a:solidFill>
              <a:latin typeface="Showcard Gothic" pitchFamily="82" charset="0"/>
            </a:endParaRPr>
          </a:p>
        </p:txBody>
      </p:sp>
      <p:sp>
        <p:nvSpPr>
          <p:cNvPr id="58" name="مستطيل 57"/>
          <p:cNvSpPr/>
          <p:nvPr/>
        </p:nvSpPr>
        <p:spPr>
          <a:xfrm>
            <a:off x="3276600" y="2209800"/>
            <a:ext cx="5562600" cy="4343400"/>
          </a:xfrm>
          <a:prstGeom prst="rect">
            <a:avLst/>
          </a:prstGeom>
          <a:solidFill>
            <a:srgbClr val="FF000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4</a:t>
            </a:r>
            <a:endParaRPr lang="ar-OM" sz="19900" b="1" dirty="0">
              <a:solidFill>
                <a:srgbClr val="002060"/>
              </a:solidFill>
              <a:latin typeface="Showcard Gothic" pitchFamily="82" charset="0"/>
            </a:endParaRPr>
          </a:p>
        </p:txBody>
      </p:sp>
      <p:sp>
        <p:nvSpPr>
          <p:cNvPr id="67" name="مستطيل 66"/>
          <p:cNvSpPr/>
          <p:nvPr/>
        </p:nvSpPr>
        <p:spPr>
          <a:xfrm>
            <a:off x="3276600" y="2209800"/>
            <a:ext cx="5562600" cy="4343400"/>
          </a:xfrm>
          <a:prstGeom prst="rect">
            <a:avLst/>
          </a:prstGeom>
          <a:solidFill>
            <a:srgbClr val="FF000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3</a:t>
            </a:r>
            <a:endParaRPr lang="ar-OM" sz="19900" b="1" dirty="0">
              <a:solidFill>
                <a:srgbClr val="002060"/>
              </a:solidFill>
              <a:latin typeface="Showcard Gothic" pitchFamily="82" charset="0"/>
            </a:endParaRPr>
          </a:p>
        </p:txBody>
      </p:sp>
      <p:sp>
        <p:nvSpPr>
          <p:cNvPr id="59" name="مستطيل 58"/>
          <p:cNvSpPr/>
          <p:nvPr/>
        </p:nvSpPr>
        <p:spPr>
          <a:xfrm>
            <a:off x="3276600" y="2209800"/>
            <a:ext cx="5562600" cy="4343400"/>
          </a:xfrm>
          <a:prstGeom prst="rect">
            <a:avLst/>
          </a:prstGeom>
          <a:solidFill>
            <a:srgbClr val="FF000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2</a:t>
            </a:r>
            <a:endParaRPr lang="ar-OM" sz="19900" b="1" dirty="0">
              <a:solidFill>
                <a:srgbClr val="002060"/>
              </a:solidFill>
              <a:latin typeface="Showcard Gothic" pitchFamily="82" charset="0"/>
            </a:endParaRPr>
          </a:p>
        </p:txBody>
      </p:sp>
      <p:sp>
        <p:nvSpPr>
          <p:cNvPr id="61" name="مستطيل 60"/>
          <p:cNvSpPr/>
          <p:nvPr/>
        </p:nvSpPr>
        <p:spPr>
          <a:xfrm>
            <a:off x="3276600" y="2209800"/>
            <a:ext cx="5562600" cy="4343400"/>
          </a:xfrm>
          <a:prstGeom prst="rect">
            <a:avLst/>
          </a:prstGeom>
          <a:solidFill>
            <a:srgbClr val="FF000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9900" b="1" dirty="0" smtClean="0">
                <a:solidFill>
                  <a:srgbClr val="002060"/>
                </a:solidFill>
                <a:latin typeface="Showcard Gothic" pitchFamily="82" charset="0"/>
              </a:rPr>
              <a:t>1</a:t>
            </a:r>
            <a:endParaRPr lang="ar-OM" sz="19900" b="1" dirty="0">
              <a:solidFill>
                <a:srgbClr val="002060"/>
              </a:solidFill>
              <a:latin typeface="Showcard Gothic" pitchFamily="82" charset="0"/>
            </a:endParaRPr>
          </a:p>
        </p:txBody>
      </p:sp>
      <p:pic>
        <p:nvPicPr>
          <p:cNvPr id="26650" name="Picture 26" descr="http://content.mycutegraphics.com/graphics/household/alarm-clock.png"/>
          <p:cNvPicPr>
            <a:picLocks noChangeAspect="1" noChangeArrowheads="1"/>
          </p:cNvPicPr>
          <p:nvPr/>
        </p:nvPicPr>
        <p:blipFill>
          <a:blip r:embed="rId5"/>
          <a:srcRect/>
          <a:stretch>
            <a:fillRect/>
          </a:stretch>
        </p:blipFill>
        <p:spPr bwMode="auto">
          <a:xfrm>
            <a:off x="533400" y="2514600"/>
            <a:ext cx="3352800" cy="3912845"/>
          </a:xfrm>
          <a:prstGeom prst="rect">
            <a:avLst/>
          </a:prstGeom>
          <a:noFill/>
        </p:spPr>
      </p:pic>
      <p:pic>
        <p:nvPicPr>
          <p:cNvPr id="71" name="clock.wav">
            <a:hlinkClick r:id="" action="ppaction://media"/>
          </p:cNvPr>
          <p:cNvPicPr>
            <a:picLocks noRot="1" noChangeAspect="1"/>
          </p:cNvPicPr>
          <p:nvPr>
            <a:audioFile r:link="rId1"/>
          </p:nvPr>
        </p:nvPicPr>
        <p:blipFill>
          <a:blip r:embed="rId6"/>
          <a:stretch>
            <a:fillRect/>
          </a:stretch>
        </p:blipFill>
        <p:spPr>
          <a:xfrm>
            <a:off x="152400" y="6477000"/>
            <a:ext cx="304800" cy="304800"/>
          </a:xfrm>
          <a:prstGeom prst="rect">
            <a:avLst/>
          </a:prstGeom>
        </p:spPr>
      </p:pic>
      <p:pic>
        <p:nvPicPr>
          <p:cNvPr id="72" name="27 Bells and Ringing-Alarm Clock Ringing.mp3">
            <a:hlinkClick r:id="" action="ppaction://media"/>
          </p:cNvPr>
          <p:cNvPicPr>
            <a:picLocks noRot="1" noChangeAspect="1"/>
          </p:cNvPicPr>
          <p:nvPr>
            <a:audioFile r:link="rId2"/>
          </p:nvPr>
        </p:nvPicPr>
        <p:blipFill>
          <a:blip r:embed="rId7"/>
          <a:stretch>
            <a:fillRect/>
          </a:stretch>
        </p:blipFill>
        <p:spPr>
          <a:xfrm>
            <a:off x="533400" y="6477000"/>
            <a:ext cx="304800" cy="304800"/>
          </a:xfrm>
          <a:prstGeom prst="rect">
            <a:avLst/>
          </a:prstGeom>
        </p:spPr>
      </p:pic>
      <p:sp>
        <p:nvSpPr>
          <p:cNvPr id="73" name="مستطيل 72"/>
          <p:cNvSpPr/>
          <p:nvPr/>
        </p:nvSpPr>
        <p:spPr>
          <a:xfrm>
            <a:off x="76200" y="6172200"/>
            <a:ext cx="228600" cy="152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6650"/>
                                        </p:tgtEl>
                                        <p:attrNameLst>
                                          <p:attrName>style.visibility</p:attrName>
                                        </p:attrNameLst>
                                      </p:cBhvr>
                                      <p:to>
                                        <p:strVal val="visible"/>
                                      </p:to>
                                    </p:set>
                                    <p:anim calcmode="lin" valueType="num">
                                      <p:cBhvr>
                                        <p:cTn id="14" dur="1000" fill="hold"/>
                                        <p:tgtEl>
                                          <p:spTgt spid="26650"/>
                                        </p:tgtEl>
                                        <p:attrNameLst>
                                          <p:attrName>ppt_x</p:attrName>
                                        </p:attrNameLst>
                                      </p:cBhvr>
                                      <p:tavLst>
                                        <p:tav tm="0">
                                          <p:val>
                                            <p:strVal val="#ppt_x-.2"/>
                                          </p:val>
                                        </p:tav>
                                        <p:tav tm="100000">
                                          <p:val>
                                            <p:strVal val="#ppt_x"/>
                                          </p:val>
                                        </p:tav>
                                      </p:tavLst>
                                    </p:anim>
                                    <p:anim calcmode="lin" valueType="num">
                                      <p:cBhvr>
                                        <p:cTn id="15" dur="1000" fill="hold"/>
                                        <p:tgtEl>
                                          <p:spTgt spid="2665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6650"/>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edge">
                                      <p:cBhvr>
                                        <p:cTn id="21" dur="1000"/>
                                        <p:tgtEl>
                                          <p:spTgt spid="16"/>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childTnLst>
                                </p:cTn>
                              </p:par>
                            </p:childTnLst>
                          </p:cTn>
                        </p:par>
                        <p:par>
                          <p:cTn id="42" fill="hold">
                            <p:stCondLst>
                              <p:cond delay="6000"/>
                            </p:stCondLst>
                            <p:childTnLst>
                              <p:par>
                                <p:cTn id="43" presetID="10" presetClass="entr" presetSubtype="0" fill="hold" grpId="1"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1000"/>
                                        <p:tgtEl>
                                          <p:spTgt spid="49"/>
                                        </p:tgtEl>
                                      </p:cBhvr>
                                    </p:animEffect>
                                  </p:childTnLst>
                                </p:cTn>
                              </p:par>
                            </p:childTnLst>
                          </p:cTn>
                        </p:par>
                        <p:par>
                          <p:cTn id="46" fill="hold">
                            <p:stCondLst>
                              <p:cond delay="7000"/>
                            </p:stCondLst>
                            <p:childTnLst>
                              <p:par>
                                <p:cTn id="47" presetID="10"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childTnLst>
                                </p:cTn>
                              </p:par>
                            </p:childTnLst>
                          </p:cTn>
                        </p:par>
                        <p:par>
                          <p:cTn id="50" fill="hold">
                            <p:stCondLst>
                              <p:cond delay="8000"/>
                            </p:stCondLst>
                            <p:childTnLst>
                              <p:par>
                                <p:cTn id="51" presetID="10" presetClass="entr" presetSubtype="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1000"/>
                                        <p:tgtEl>
                                          <p:spTgt spid="51"/>
                                        </p:tgtEl>
                                      </p:cBhvr>
                                    </p:animEffect>
                                  </p:childTnLst>
                                </p:cTn>
                              </p:par>
                            </p:childTnLst>
                          </p:cTn>
                        </p:par>
                        <p:par>
                          <p:cTn id="54" fill="hold">
                            <p:stCondLst>
                              <p:cond delay="9000"/>
                            </p:stCondLst>
                            <p:childTnLst>
                              <p:par>
                                <p:cTn id="55" presetID="10" presetClass="entr" presetSubtype="0" fill="hold" grpId="0" nodeType="afterEffect">
                                  <p:stCondLst>
                                    <p:cond delay="0"/>
                                  </p:stCondLst>
                                  <p:iterate type="lt">
                                    <p:tmPct val="0"/>
                                  </p:iterate>
                                  <p:childTnLst>
                                    <p:set>
                                      <p:cBhvr>
                                        <p:cTn id="56" dur="1" fill="hold">
                                          <p:stCondLst>
                                            <p:cond delay="0"/>
                                          </p:stCondLst>
                                        </p:cTn>
                                        <p:tgtEl>
                                          <p:spTgt spid="70"/>
                                        </p:tgtEl>
                                        <p:attrNameLst>
                                          <p:attrName>style.visibility</p:attrName>
                                        </p:attrNameLst>
                                      </p:cBhvr>
                                      <p:to>
                                        <p:strVal val="visible"/>
                                      </p:to>
                                    </p:set>
                                    <p:animEffect transition="in" filter="fade">
                                      <p:cBhvr>
                                        <p:cTn id="57" dur="1000"/>
                                        <p:tgtEl>
                                          <p:spTgt spid="70"/>
                                        </p:tgtEl>
                                      </p:cBhvr>
                                    </p:animEffect>
                                  </p:childTnLst>
                                </p:cTn>
                              </p:par>
                            </p:childTnLst>
                          </p:cTn>
                        </p:par>
                        <p:par>
                          <p:cTn id="58" fill="hold">
                            <p:stCondLst>
                              <p:cond delay="100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1000"/>
                                        <p:tgtEl>
                                          <p:spTgt spid="52"/>
                                        </p:tgtEl>
                                      </p:cBhvr>
                                    </p:animEffect>
                                  </p:childTnLst>
                                </p:cTn>
                              </p:par>
                            </p:childTnLst>
                          </p:cTn>
                        </p:par>
                        <p:par>
                          <p:cTn id="62" fill="hold">
                            <p:stCondLst>
                              <p:cond delay="11000"/>
                            </p:stCondLst>
                            <p:childTnLst>
                              <p:par>
                                <p:cTn id="63" presetID="10"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1000"/>
                                        <p:tgtEl>
                                          <p:spTgt spid="53"/>
                                        </p:tgtEl>
                                      </p:cBhvr>
                                    </p:animEffect>
                                  </p:childTnLst>
                                </p:cTn>
                              </p:par>
                            </p:childTnLst>
                          </p:cTn>
                        </p:par>
                        <p:par>
                          <p:cTn id="66" fill="hold">
                            <p:stCondLst>
                              <p:cond delay="12000"/>
                            </p:stCondLst>
                            <p:childTnLst>
                              <p:par>
                                <p:cTn id="67" presetID="10" presetClass="entr" presetSubtype="0"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1000"/>
                                        <p:tgtEl>
                                          <p:spTgt spid="54"/>
                                        </p:tgtEl>
                                      </p:cBhvr>
                                    </p:animEffect>
                                  </p:childTnLst>
                                </p:cTn>
                              </p:par>
                            </p:childTnLst>
                          </p:cTn>
                        </p:par>
                        <p:par>
                          <p:cTn id="70" fill="hold">
                            <p:stCondLst>
                              <p:cond delay="1300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1000"/>
                                        <p:tgtEl>
                                          <p:spTgt spid="55"/>
                                        </p:tgtEl>
                                      </p:cBhvr>
                                    </p:animEffect>
                                  </p:childTnLst>
                                </p:cTn>
                              </p:par>
                            </p:childTnLst>
                          </p:cTn>
                        </p:par>
                        <p:par>
                          <p:cTn id="74" fill="hold">
                            <p:stCondLst>
                              <p:cond delay="14000"/>
                            </p:stCondLst>
                            <p:childTnLst>
                              <p:par>
                                <p:cTn id="75" presetID="10" presetClass="entr" presetSubtype="0" fill="hold" grpId="0" nodeType="after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1000"/>
                                        <p:tgtEl>
                                          <p:spTgt spid="56"/>
                                        </p:tgtEl>
                                      </p:cBhvr>
                                    </p:animEffect>
                                  </p:childTnLst>
                                </p:cTn>
                              </p:par>
                            </p:childTnLst>
                          </p:cTn>
                        </p:par>
                        <p:par>
                          <p:cTn id="78" fill="hold">
                            <p:stCondLst>
                              <p:cond delay="15000"/>
                            </p:stCondLst>
                            <p:childTnLst>
                              <p:par>
                                <p:cTn id="79" presetID="10" presetClass="entr" presetSubtype="0"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1000"/>
                                        <p:tgtEl>
                                          <p:spTgt spid="57"/>
                                        </p:tgtEl>
                                      </p:cBhvr>
                                    </p:animEffect>
                                  </p:childTnLst>
                                </p:cTn>
                              </p:par>
                            </p:childTnLst>
                          </p:cTn>
                        </p:par>
                        <p:par>
                          <p:cTn id="82" fill="hold">
                            <p:stCondLst>
                              <p:cond delay="16000"/>
                            </p:stCondLst>
                            <p:childTnLst>
                              <p:par>
                                <p:cTn id="83" presetID="10" presetClass="entr" presetSubtype="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1000"/>
                                        <p:tgtEl>
                                          <p:spTgt spid="58"/>
                                        </p:tgtEl>
                                      </p:cBhvr>
                                    </p:animEffect>
                                  </p:childTnLst>
                                </p:cTn>
                              </p:par>
                            </p:childTnLst>
                          </p:cTn>
                        </p:par>
                        <p:par>
                          <p:cTn id="86" fill="hold">
                            <p:stCondLst>
                              <p:cond delay="17000"/>
                            </p:stCondLst>
                            <p:childTnLst>
                              <p:par>
                                <p:cTn id="87" presetID="10" presetClass="entr" presetSubtype="0" fill="hold" grpId="0" nodeType="afterEffect">
                                  <p:stCondLst>
                                    <p:cond delay="0"/>
                                  </p:stCondLst>
                                  <p:iterate type="lt">
                                    <p:tmPct val="0"/>
                                  </p:iterate>
                                  <p:childTnLst>
                                    <p:set>
                                      <p:cBhvr>
                                        <p:cTn id="88" dur="1" fill="hold">
                                          <p:stCondLst>
                                            <p:cond delay="0"/>
                                          </p:stCondLst>
                                        </p:cTn>
                                        <p:tgtEl>
                                          <p:spTgt spid="67"/>
                                        </p:tgtEl>
                                        <p:attrNameLst>
                                          <p:attrName>style.visibility</p:attrName>
                                        </p:attrNameLst>
                                      </p:cBhvr>
                                      <p:to>
                                        <p:strVal val="visible"/>
                                      </p:to>
                                    </p:set>
                                    <p:animEffect transition="in" filter="fade">
                                      <p:cBhvr>
                                        <p:cTn id="89" dur="1000"/>
                                        <p:tgtEl>
                                          <p:spTgt spid="67"/>
                                        </p:tgtEl>
                                      </p:cBhvr>
                                    </p:animEffect>
                                  </p:childTnLst>
                                </p:cTn>
                              </p:par>
                            </p:childTnLst>
                          </p:cTn>
                        </p:par>
                        <p:par>
                          <p:cTn id="90" fill="hold">
                            <p:stCondLst>
                              <p:cond delay="18000"/>
                            </p:stCondLst>
                            <p:childTnLst>
                              <p:par>
                                <p:cTn id="91" presetID="10" presetClass="entr" presetSubtype="0" fill="hold" grpId="0" nodeType="afterEffect">
                                  <p:stCondLst>
                                    <p:cond delay="0"/>
                                  </p:stCondLst>
                                  <p:childTnLst>
                                    <p:set>
                                      <p:cBhvr>
                                        <p:cTn id="92" dur="1" fill="hold">
                                          <p:stCondLst>
                                            <p:cond delay="0"/>
                                          </p:stCondLst>
                                        </p:cTn>
                                        <p:tgtEl>
                                          <p:spTgt spid="59"/>
                                        </p:tgtEl>
                                        <p:attrNameLst>
                                          <p:attrName>style.visibility</p:attrName>
                                        </p:attrNameLst>
                                      </p:cBhvr>
                                      <p:to>
                                        <p:strVal val="visible"/>
                                      </p:to>
                                    </p:set>
                                    <p:animEffect transition="in" filter="fade">
                                      <p:cBhvr>
                                        <p:cTn id="93" dur="1000"/>
                                        <p:tgtEl>
                                          <p:spTgt spid="59"/>
                                        </p:tgtEl>
                                      </p:cBhvr>
                                    </p:animEffect>
                                  </p:childTnLst>
                                </p:cTn>
                              </p:par>
                            </p:childTnLst>
                          </p:cTn>
                        </p:par>
                        <p:par>
                          <p:cTn id="94" fill="hold">
                            <p:stCondLst>
                              <p:cond delay="19000"/>
                            </p:stCondLst>
                            <p:childTnLst>
                              <p:par>
                                <p:cTn id="95" presetID="10" presetClass="entr" presetSubtype="0" fill="hold" grpId="0" nodeType="afterEffect">
                                  <p:stCondLst>
                                    <p:cond delay="0"/>
                                  </p:stCondLst>
                                  <p:iterate type="lt">
                                    <p:tmPct val="0"/>
                                  </p:iterate>
                                  <p:childTnLst>
                                    <p:set>
                                      <p:cBhvr>
                                        <p:cTn id="96" dur="1" fill="hold">
                                          <p:stCondLst>
                                            <p:cond delay="0"/>
                                          </p:stCondLst>
                                        </p:cTn>
                                        <p:tgtEl>
                                          <p:spTgt spid="61"/>
                                        </p:tgtEl>
                                        <p:attrNameLst>
                                          <p:attrName>style.visibility</p:attrName>
                                        </p:attrNameLst>
                                      </p:cBhvr>
                                      <p:to>
                                        <p:strVal val="visible"/>
                                      </p:to>
                                    </p:set>
                                    <p:animEffect transition="in" filter="fade">
                                      <p:cBhvr>
                                        <p:cTn id="97" dur="1000"/>
                                        <p:tgtEl>
                                          <p:spTgt spid="61"/>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nodePh="1">
                                  <p:stCondLst>
                                    <p:cond delay="0"/>
                                  </p:stCondLst>
                                  <p:endCondLst>
                                    <p:cond evt="begin" delay="0">
                                      <p:tn val="100"/>
                                    </p:cond>
                                  </p:endCondLst>
                                  <p:childTnLst>
                                    <p:set>
                                      <p:cBhvr>
                                        <p:cTn id="101"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2" restart="whenNotActive" fill="hold" evtFilter="cancelBubble" nodeType="interactiveSeq">
                <p:stCondLst>
                  <p:cond evt="onClick" delay="0">
                    <p:tgtEl>
                      <p:spTgt spid="71"/>
                    </p:tgtEl>
                  </p:cond>
                </p:stCondLst>
                <p:endSync evt="end" delay="0">
                  <p:rtn val="all"/>
                </p:endSync>
                <p:childTnLst>
                  <p:par>
                    <p:cTn id="103" fill="hold">
                      <p:stCondLst>
                        <p:cond delay="0"/>
                      </p:stCondLst>
                      <p:childTnLst>
                        <p:par>
                          <p:cTn id="104" fill="hold">
                            <p:stCondLst>
                              <p:cond delay="0"/>
                            </p:stCondLst>
                            <p:childTnLst>
                              <p:par>
                                <p:cTn id="105" presetID="1" presetClass="mediacall" presetSubtype="0" fill="hold" nodeType="clickEffect">
                                  <p:stCondLst>
                                    <p:cond delay="0"/>
                                  </p:stCondLst>
                                  <p:childTnLst>
                                    <p:cmd type="call" cmd="playFrom(0.0)">
                                      <p:cBhvr>
                                        <p:cTn id="106" dur="1" fill="hold"/>
                                        <p:tgtEl>
                                          <p:spTgt spid="71"/>
                                        </p:tgtEl>
                                      </p:cBhvr>
                                    </p:cmd>
                                  </p:childTnLst>
                                </p:cTn>
                              </p:par>
                            </p:childTnLst>
                          </p:cTn>
                        </p:par>
                      </p:childTnLst>
                    </p:cTn>
                  </p:par>
                </p:childTnLst>
              </p:cTn>
              <p:nextCondLst>
                <p:cond evt="onClick" delay="0">
                  <p:tgtEl>
                    <p:spTgt spid="71"/>
                  </p:tgtEl>
                </p:cond>
              </p:nextCondLst>
            </p:seq>
            <p:audio>
              <p:cMediaNode vol="80000">
                <p:cTn id="107" fill="hold" display="0">
                  <p:stCondLst>
                    <p:cond delay="indefinite"/>
                  </p:stCondLst>
                  <p:endCondLst>
                    <p:cond evt="onNext" delay="0">
                      <p:tgtEl>
                        <p:sldTgt/>
                      </p:tgtEl>
                    </p:cond>
                    <p:cond evt="onPrev" delay="0">
                      <p:tgtEl>
                        <p:sldTgt/>
                      </p:tgtEl>
                    </p:cond>
                    <p:cond evt="onStopAudio" delay="0">
                      <p:tgtEl>
                        <p:sldTgt/>
                      </p:tgtEl>
                    </p:cond>
                  </p:endCondLst>
                </p:cTn>
                <p:tgtEl>
                  <p:spTgt spid="71"/>
                </p:tgtEl>
              </p:cMediaNode>
            </p:audio>
            <p:seq concurrent="1" nextAc="seek">
              <p:cTn id="108" restart="whenNotActive" fill="hold" evtFilter="cancelBubble" nodeType="interactiveSeq">
                <p:stCondLst>
                  <p:cond evt="onClick" delay="0">
                    <p:tgtEl>
                      <p:spTgt spid="72"/>
                    </p:tgtEl>
                  </p:cond>
                </p:stCondLst>
                <p:endSync evt="end" delay="0">
                  <p:rtn val="all"/>
                </p:endSync>
                <p:childTnLst>
                  <p:par>
                    <p:cTn id="109" fill="hold">
                      <p:stCondLst>
                        <p:cond delay="0"/>
                      </p:stCondLst>
                      <p:childTnLst>
                        <p:par>
                          <p:cTn id="110" fill="hold">
                            <p:stCondLst>
                              <p:cond delay="0"/>
                            </p:stCondLst>
                            <p:childTnLst>
                              <p:par>
                                <p:cTn id="111" presetID="1" presetClass="mediacall" presetSubtype="0" fill="hold" nodeType="clickEffect">
                                  <p:stCondLst>
                                    <p:cond delay="0"/>
                                  </p:stCondLst>
                                  <p:childTnLst>
                                    <p:cmd type="call" cmd="playFrom(0.0)">
                                      <p:cBhvr>
                                        <p:cTn id="112" dur="28424" fill="hold"/>
                                        <p:tgtEl>
                                          <p:spTgt spid="72"/>
                                        </p:tgtEl>
                                      </p:cBhvr>
                                    </p:cmd>
                                  </p:childTnLst>
                                </p:cTn>
                              </p:par>
                            </p:childTnLst>
                          </p:cTn>
                        </p:par>
                      </p:childTnLst>
                    </p:cTn>
                  </p:par>
                </p:childTnLst>
              </p:cTn>
              <p:nextCondLst>
                <p:cond evt="onClick" delay="0">
                  <p:tgtEl>
                    <p:spTgt spid="72"/>
                  </p:tgtEl>
                </p:cond>
              </p:nextCondLst>
            </p:seq>
            <p:audio>
              <p:cMediaNode vol="80000">
                <p:cTn id="113" fill="hold" display="0">
                  <p:stCondLst>
                    <p:cond delay="indefinite"/>
                  </p:stCondLst>
                  <p:endCondLst>
                    <p:cond evt="onNext" delay="0">
                      <p:tgtEl>
                        <p:sldTgt/>
                      </p:tgtEl>
                    </p:cond>
                    <p:cond evt="onPrev" delay="0">
                      <p:tgtEl>
                        <p:sldTgt/>
                      </p:tgtEl>
                    </p:cond>
                    <p:cond evt="onStopAudio" delay="0">
                      <p:tgtEl>
                        <p:sldTgt/>
                      </p:tgtEl>
                    </p:cond>
                  </p:endCondLst>
                </p:cTn>
                <p:tgtEl>
                  <p:spTgt spid="72"/>
                </p:tgtEl>
              </p:cMediaNode>
            </p:audio>
          </p:childTnLst>
        </p:cTn>
      </p:par>
    </p:tnLst>
    <p:bldLst>
      <p:bldP spid="4" grpId="0" animBg="1"/>
      <p:bldP spid="16" grpId="0" animBg="1"/>
      <p:bldP spid="17" grpId="0" animBg="1"/>
      <p:bldP spid="18" grpId="0" animBg="1"/>
      <p:bldP spid="19" grpId="0" animBg="1"/>
      <p:bldP spid="20" grpId="0" animBg="1"/>
      <p:bldP spid="21" grpId="0" animBg="1"/>
      <p:bldP spid="49" grpId="1" animBg="1"/>
      <p:bldP spid="50" grpId="0" animBg="1"/>
      <p:bldP spid="51" grpId="0" animBg="1"/>
      <p:bldP spid="70" grpId="0" animBg="1"/>
      <p:bldP spid="52" grpId="0" animBg="1"/>
      <p:bldP spid="53" grpId="0" animBg="1"/>
      <p:bldP spid="54" grpId="0" animBg="1"/>
      <p:bldP spid="55" grpId="0" animBg="1"/>
      <p:bldP spid="56" grpId="0" animBg="1"/>
      <p:bldP spid="57" grpId="0" animBg="1"/>
      <p:bldP spid="58" grpId="0" animBg="1"/>
      <p:bldP spid="67" grpId="0" animBg="1"/>
      <p:bldP spid="59" grpId="0" animBg="1"/>
      <p:bldP spid="61" grpId="0" animBg="1"/>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Stunning-retro-graphic-powerpoint-design-background-1000x750.jpg"/>
          <p:cNvPicPr>
            <a:picLocks noChangeAspect="1"/>
          </p:cNvPicPr>
          <p:nvPr/>
        </p:nvPicPr>
        <p:blipFill>
          <a:blip r:embed="rId3" cstate="print"/>
          <a:stretch>
            <a:fillRect/>
          </a:stretch>
        </p:blipFill>
        <p:spPr>
          <a:xfrm>
            <a:off x="0" y="0"/>
            <a:ext cx="9144000" cy="6858000"/>
          </a:xfrm>
          <a:prstGeom prst="rect">
            <a:avLst/>
          </a:prstGeom>
        </p:spPr>
      </p:pic>
      <p:pic>
        <p:nvPicPr>
          <p:cNvPr id="4" name="صورة 3" descr="635221150239857500.jpg"/>
          <p:cNvPicPr>
            <a:picLocks noChangeAspect="1"/>
          </p:cNvPicPr>
          <p:nvPr/>
        </p:nvPicPr>
        <p:blipFill>
          <a:blip r:embed="rId4" cstate="print"/>
          <a:stretch>
            <a:fillRect/>
          </a:stretch>
        </p:blipFill>
        <p:spPr>
          <a:xfrm>
            <a:off x="304800" y="533400"/>
            <a:ext cx="5715000" cy="609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شكل بيضاوي 4"/>
          <p:cNvSpPr/>
          <p:nvPr/>
        </p:nvSpPr>
        <p:spPr>
          <a:xfrm rot="1155009">
            <a:off x="2211108" y="499864"/>
            <a:ext cx="905221" cy="1085950"/>
          </a:xfrm>
          <a:prstGeom prst="ellipse">
            <a:avLst/>
          </a:prstGeom>
          <a:solidFill>
            <a:schemeClr val="accent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شكل بيضاوي 5"/>
          <p:cNvSpPr/>
          <p:nvPr/>
        </p:nvSpPr>
        <p:spPr>
          <a:xfrm rot="2258282">
            <a:off x="613069" y="545326"/>
            <a:ext cx="812058" cy="1535915"/>
          </a:xfrm>
          <a:prstGeom prst="ellipse">
            <a:avLst/>
          </a:prstGeom>
          <a:solidFill>
            <a:schemeClr val="accent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شكل بيضاوي 6"/>
          <p:cNvSpPr/>
          <p:nvPr/>
        </p:nvSpPr>
        <p:spPr>
          <a:xfrm rot="2752810">
            <a:off x="519956" y="1827351"/>
            <a:ext cx="781678" cy="1354837"/>
          </a:xfrm>
          <a:prstGeom prst="ellipse">
            <a:avLst/>
          </a:prstGeom>
          <a:solidFill>
            <a:schemeClr val="accent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شكل بيضاوي 7"/>
          <p:cNvSpPr/>
          <p:nvPr/>
        </p:nvSpPr>
        <p:spPr>
          <a:xfrm rot="1484262">
            <a:off x="434273" y="3157610"/>
            <a:ext cx="860683" cy="1535915"/>
          </a:xfrm>
          <a:prstGeom prst="ellipse">
            <a:avLst/>
          </a:prstGeom>
          <a:solidFill>
            <a:schemeClr val="accent1">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شكل بيضاوي 8"/>
          <p:cNvSpPr/>
          <p:nvPr/>
        </p:nvSpPr>
        <p:spPr>
          <a:xfrm rot="1155009">
            <a:off x="4039909" y="1033264"/>
            <a:ext cx="905221" cy="1085950"/>
          </a:xfrm>
          <a:prstGeom prst="ellipse">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شكل بيضاوي 9"/>
          <p:cNvSpPr/>
          <p:nvPr/>
        </p:nvSpPr>
        <p:spPr>
          <a:xfrm rot="1155009">
            <a:off x="3246989" y="3603029"/>
            <a:ext cx="741091" cy="870554"/>
          </a:xfrm>
          <a:prstGeom prst="ellipse">
            <a:avLst/>
          </a:prstGeom>
          <a:solidFill>
            <a:srgbClr val="FF0000">
              <a:alpha val="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شكل بيضاوي 10"/>
          <p:cNvSpPr/>
          <p:nvPr/>
        </p:nvSpPr>
        <p:spPr>
          <a:xfrm>
            <a:off x="1981200" y="5181600"/>
            <a:ext cx="685800" cy="838200"/>
          </a:xfrm>
          <a:prstGeom prst="ellipse">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شكل بيضاوي 11"/>
          <p:cNvSpPr/>
          <p:nvPr/>
        </p:nvSpPr>
        <p:spPr>
          <a:xfrm rot="1155009">
            <a:off x="1312494" y="5573275"/>
            <a:ext cx="641430" cy="674729"/>
          </a:xfrm>
          <a:prstGeom prst="ellipse">
            <a:avLst/>
          </a:prstGeom>
          <a:solidFill>
            <a:schemeClr val="accent1">
              <a:alpha val="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مستطيل 12"/>
          <p:cNvSpPr/>
          <p:nvPr/>
        </p:nvSpPr>
        <p:spPr>
          <a:xfrm>
            <a:off x="6172200" y="1981200"/>
            <a:ext cx="2819400" cy="4648200"/>
          </a:xfrm>
          <a:prstGeom prst="rect">
            <a:avLst/>
          </a:prstGeom>
          <a:solidFill>
            <a:schemeClr val="accent6">
              <a:lumMod val="60000"/>
              <a:lumOff val="40000"/>
              <a:alpha val="86000"/>
            </a:schemeClr>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مستطيل 13"/>
          <p:cNvSpPr/>
          <p:nvPr/>
        </p:nvSpPr>
        <p:spPr>
          <a:xfrm>
            <a:off x="6019800" y="2209800"/>
            <a:ext cx="3124200" cy="440120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حددي موقع الدول و الجزر التالية </a:t>
            </a: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بالنسبه</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a:t>
            </a: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لليابان :</a:t>
            </a:r>
            <a:endPar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endParaRPr>
          </a:p>
          <a:p>
            <a:pPr algn="ct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كوريا الجنوبيه</a:t>
            </a:r>
          </a:p>
          <a:p>
            <a:pPr algn="ct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كوريا الشمالية</a:t>
            </a:r>
          </a:p>
          <a:p>
            <a:pPr algn="ct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الجمهوريه الصينيه </a:t>
            </a:r>
          </a:p>
          <a:p>
            <a:pPr algn="ct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دولة روسيا</a:t>
            </a:r>
          </a:p>
          <a:p>
            <a:pPr algn="ct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جزيرة </a:t>
            </a: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هونشو</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a:t>
            </a:r>
          </a:p>
          <a:p>
            <a:pPr algn="ct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جزيرة </a:t>
            </a: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هوكايدو</a:t>
            </a:r>
            <a:endPar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endParaRPr>
          </a:p>
          <a:p>
            <a:pPr algn="ct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جزيرة </a:t>
            </a: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شيكوكو</a:t>
            </a:r>
            <a:endPar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endParaRPr>
          </a:p>
          <a:p>
            <a:pPr algn="ct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جزيرة </a:t>
            </a:r>
            <a:r>
              <a:rPr lang="ar-OM"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كيوشو</a:t>
            </a: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 </a:t>
            </a:r>
            <a:endParaRPr lang="ar-SA"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endParaRPr>
          </a:p>
        </p:txBody>
      </p:sp>
      <p:sp>
        <p:nvSpPr>
          <p:cNvPr id="16" name="مستطيل 15"/>
          <p:cNvSpPr/>
          <p:nvPr/>
        </p:nvSpPr>
        <p:spPr>
          <a:xfrm>
            <a:off x="6172200" y="457200"/>
            <a:ext cx="2819400" cy="1371600"/>
          </a:xfrm>
          <a:prstGeom prst="rect">
            <a:avLst/>
          </a:prstGeom>
          <a:solidFill>
            <a:schemeClr val="accent6">
              <a:lumMod val="60000"/>
              <a:lumOff val="40000"/>
              <a:alpha val="86000"/>
            </a:schemeClr>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مستطيل 16"/>
          <p:cNvSpPr/>
          <p:nvPr/>
        </p:nvSpPr>
        <p:spPr>
          <a:xfrm>
            <a:off x="6324600" y="685800"/>
            <a:ext cx="2514600" cy="954107"/>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ar-OM"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حددي المسطحات المائية التي تطل على اليابان </a:t>
            </a:r>
            <a:endParaRPr lang="ar-SA"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endParaRPr>
          </a:p>
        </p:txBody>
      </p:sp>
      <p:sp>
        <p:nvSpPr>
          <p:cNvPr id="18" name="شكل بيضاوي 17"/>
          <p:cNvSpPr/>
          <p:nvPr/>
        </p:nvSpPr>
        <p:spPr>
          <a:xfrm>
            <a:off x="3810000" y="4572000"/>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صورة 5" descr="abstract-flowers-meadow-1600x1200-hd-wallpaper.jpg"/>
          <p:cNvPicPr>
            <a:picLocks noChangeAspect="1"/>
          </p:cNvPicPr>
          <p:nvPr/>
        </p:nvPicPr>
        <p:blipFill>
          <a:blip r:embed="rId2" cstate="print"/>
          <a:stretch>
            <a:fillRect/>
          </a:stretch>
        </p:blipFill>
        <p:spPr>
          <a:xfrm>
            <a:off x="0" y="0"/>
            <a:ext cx="9144000" cy="6858000"/>
          </a:xfrm>
          <a:prstGeom prst="rect">
            <a:avLst/>
          </a:prstGeom>
        </p:spPr>
      </p:pic>
      <p:pic>
        <p:nvPicPr>
          <p:cNvPr id="16" name="صورة 15" descr="064ea0e76d2c1b05de64209f026e2283.jpg"/>
          <p:cNvPicPr>
            <a:picLocks noChangeAspect="1"/>
          </p:cNvPicPr>
          <p:nvPr/>
        </p:nvPicPr>
        <p:blipFill>
          <a:blip r:embed="rId3" cstate="print"/>
          <a:stretch>
            <a:fillRect/>
          </a:stretch>
        </p:blipFill>
        <p:spPr>
          <a:xfrm>
            <a:off x="304801" y="1828800"/>
            <a:ext cx="2666999"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صورة 16" descr="6778.jpg"/>
          <p:cNvPicPr>
            <a:picLocks noChangeAspect="1"/>
          </p:cNvPicPr>
          <p:nvPr/>
        </p:nvPicPr>
        <p:blipFill>
          <a:blip r:embed="rId4" cstate="print"/>
          <a:stretch>
            <a:fillRect/>
          </a:stretch>
        </p:blipFill>
        <p:spPr>
          <a:xfrm>
            <a:off x="6248400" y="1817440"/>
            <a:ext cx="2609880" cy="2221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صورة 17" descr="iStock_000006978966XSmall (Aluminium).jpg"/>
          <p:cNvPicPr>
            <a:picLocks noChangeAspect="1"/>
          </p:cNvPicPr>
          <p:nvPr/>
        </p:nvPicPr>
        <p:blipFill>
          <a:blip r:embed="rId5" cstate="print"/>
          <a:stretch>
            <a:fillRect/>
          </a:stretch>
        </p:blipFill>
        <p:spPr>
          <a:xfrm>
            <a:off x="1905000" y="4419600"/>
            <a:ext cx="2667000" cy="22537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صورة 18" descr="tremblement-terre.jpg"/>
          <p:cNvPicPr>
            <a:picLocks noChangeAspect="1"/>
          </p:cNvPicPr>
          <p:nvPr/>
        </p:nvPicPr>
        <p:blipFill>
          <a:blip r:embed="rId6" cstate="print"/>
          <a:stretch>
            <a:fillRect/>
          </a:stretch>
        </p:blipFill>
        <p:spPr>
          <a:xfrm>
            <a:off x="3276600" y="1828800"/>
            <a:ext cx="2693720"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صورة 19" descr="Electricity.jpg"/>
          <p:cNvPicPr>
            <a:picLocks noChangeAspect="1"/>
          </p:cNvPicPr>
          <p:nvPr/>
        </p:nvPicPr>
        <p:blipFill>
          <a:blip r:embed="rId7" cstate="print"/>
          <a:stretch>
            <a:fillRect/>
          </a:stretch>
        </p:blipFill>
        <p:spPr>
          <a:xfrm>
            <a:off x="4953000" y="4419600"/>
            <a:ext cx="2667000"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مستطيل مستدير الزوايا 6"/>
          <p:cNvSpPr/>
          <p:nvPr/>
        </p:nvSpPr>
        <p:spPr>
          <a:xfrm>
            <a:off x="304800" y="228600"/>
            <a:ext cx="8534400" cy="1371600"/>
          </a:xfrm>
          <a:prstGeom prst="roundRect">
            <a:avLst/>
          </a:prstGeom>
          <a:solidFill>
            <a:srgbClr val="33CCFF"/>
          </a:solidFill>
          <a:ln w="57150">
            <a:solidFill>
              <a:srgbClr val="0070C0"/>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10" name="مستطيل 9"/>
          <p:cNvSpPr/>
          <p:nvPr/>
        </p:nvSpPr>
        <p:spPr>
          <a:xfrm>
            <a:off x="533400" y="381000"/>
            <a:ext cx="8153400" cy="1077218"/>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OM" sz="3200" b="1" cap="all" dirty="0"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تمكنت اليابان من بناء قوة </a:t>
            </a:r>
            <a:r>
              <a:rPr lang="ar-OM" sz="3200" b="1" cap="all" dirty="0" err="1"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إقتصادية</a:t>
            </a:r>
            <a:r>
              <a:rPr lang="ar-OM" sz="3200" b="1" cap="all" dirty="0"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 عملاقة في ظل ظروف طبيعية </a:t>
            </a:r>
            <a:r>
              <a:rPr lang="ar-OM" sz="3200" b="1" cap="all" dirty="0" err="1"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قاسية .</a:t>
            </a:r>
            <a:r>
              <a:rPr lang="ar-OM" sz="3200" b="1" cap="all" dirty="0"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 في ظل هذه العبارة ما الظروف الطبيعية القاسية التي عانت منها </a:t>
            </a:r>
            <a:r>
              <a:rPr lang="ar-OM" sz="3200" b="1" cap="all" dirty="0" err="1"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اليابان :</a:t>
            </a:r>
            <a:endParaRPr lang="ar-SA" sz="3200" b="1" cap="all" dirty="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endParaRPr>
          </a:p>
        </p:txBody>
      </p:sp>
      <p:sp>
        <p:nvSpPr>
          <p:cNvPr id="21" name="مستطيل 20"/>
          <p:cNvSpPr/>
          <p:nvPr/>
        </p:nvSpPr>
        <p:spPr>
          <a:xfrm>
            <a:off x="6172200" y="1752600"/>
            <a:ext cx="2743200" cy="2362200"/>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22" name="مستطيل 21"/>
          <p:cNvSpPr/>
          <p:nvPr/>
        </p:nvSpPr>
        <p:spPr>
          <a:xfrm>
            <a:off x="4876800" y="4343400"/>
            <a:ext cx="2819400" cy="2362200"/>
          </a:xfrm>
          <a:prstGeom prst="rect">
            <a:avLst/>
          </a:prstGeom>
          <a:solidFill>
            <a:srgbClr val="FF0066"/>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23" name="مستطيل 22"/>
          <p:cNvSpPr/>
          <p:nvPr/>
        </p:nvSpPr>
        <p:spPr>
          <a:xfrm>
            <a:off x="1828800" y="4343400"/>
            <a:ext cx="2819400" cy="2362200"/>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4" name="مستطيل 23"/>
          <p:cNvSpPr/>
          <p:nvPr/>
        </p:nvSpPr>
        <p:spPr>
          <a:xfrm>
            <a:off x="228600" y="1752600"/>
            <a:ext cx="2819400" cy="23622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25" name="مستطيل 24">
            <a:hlinkClick r:id="rId8" action="ppaction://hlinksldjump"/>
          </p:cNvPr>
          <p:cNvSpPr/>
          <p:nvPr/>
        </p:nvSpPr>
        <p:spPr>
          <a:xfrm>
            <a:off x="3200400" y="1752600"/>
            <a:ext cx="2819400" cy="236220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مستطيل 11"/>
          <p:cNvSpPr/>
          <p:nvPr/>
        </p:nvSpPr>
        <p:spPr>
          <a:xfrm>
            <a:off x="3352800" y="2057400"/>
            <a:ext cx="2590800" cy="1754326"/>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ar-OM"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rPr>
              <a:t>الهزات الأرضية</a:t>
            </a:r>
            <a:endParaRPr lang="ar-SA"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tx1">
                    <a:alpha val="60000"/>
                  </a:schemeClr>
                </a:glow>
                <a:outerShdw blurRad="80000" dist="40000" dir="5040000" algn="tl">
                  <a:srgbClr val="000000">
                    <a:alpha val="30000"/>
                  </a:srgbClr>
                </a:outerShdw>
              </a:effectLst>
              <a:latin typeface="ae_AlHor" pitchFamily="18" charset="-78"/>
              <a:cs typeface="Akhbar MT" pitchFamily="2" charset="-78"/>
            </a:endParaRPr>
          </a:p>
        </p:txBody>
      </p:sp>
      <p:sp>
        <p:nvSpPr>
          <p:cNvPr id="13" name="مستطيل 12"/>
          <p:cNvSpPr/>
          <p:nvPr/>
        </p:nvSpPr>
        <p:spPr>
          <a:xfrm>
            <a:off x="304800" y="2209800"/>
            <a:ext cx="2590800"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OM"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01600">
                    <a:schemeClr val="tx1">
                      <a:alpha val="60000"/>
                    </a:schemeClr>
                  </a:glow>
                  <a:outerShdw blurRad="50800" dist="39000" dir="5460000" algn="tl">
                    <a:srgbClr val="000000">
                      <a:alpha val="38000"/>
                    </a:srgbClr>
                  </a:outerShdw>
                </a:effectLst>
                <a:latin typeface="ae_AlHor" pitchFamily="18" charset="-78"/>
                <a:cs typeface="Akhbar MT" pitchFamily="2" charset="-78"/>
              </a:rPr>
              <a:t>ضيق الأراضي الزراعية</a:t>
            </a:r>
            <a:endParaRPr lang="ar-SA"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01600">
                  <a:schemeClr val="tx1">
                    <a:alpha val="60000"/>
                  </a:schemeClr>
                </a:glow>
                <a:outerShdw blurRad="50800" dist="39000" dir="5460000" algn="tl">
                  <a:srgbClr val="000000">
                    <a:alpha val="38000"/>
                  </a:srgbClr>
                </a:outerShdw>
              </a:effectLst>
              <a:latin typeface="ae_AlHor" pitchFamily="18" charset="-78"/>
              <a:cs typeface="Akhbar MT" pitchFamily="2" charset="-78"/>
            </a:endParaRPr>
          </a:p>
        </p:txBody>
      </p:sp>
      <p:sp>
        <p:nvSpPr>
          <p:cNvPr id="14" name="مستطيل 13"/>
          <p:cNvSpPr/>
          <p:nvPr/>
        </p:nvSpPr>
        <p:spPr>
          <a:xfrm>
            <a:off x="1905000" y="4648200"/>
            <a:ext cx="2590800" cy="175432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OM" sz="5400" b="1" cap="all" dirty="0" smtClean="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قلة الموارد المعدنية</a:t>
            </a:r>
            <a:endParaRPr lang="ar-SA" sz="5400" b="1" cap="all" dirty="0">
              <a:ln/>
              <a:solidFill>
                <a:srgbClr val="00B050"/>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endParaRPr>
          </a:p>
        </p:txBody>
      </p:sp>
      <p:sp>
        <p:nvSpPr>
          <p:cNvPr id="15" name="مستطيل 14"/>
          <p:cNvSpPr/>
          <p:nvPr/>
        </p:nvSpPr>
        <p:spPr>
          <a:xfrm>
            <a:off x="4953000" y="4648200"/>
            <a:ext cx="2590800" cy="1754326"/>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ar-OM" sz="5400" b="1" dirty="0" smtClean="0">
                <a:ln w="11430"/>
                <a:solidFill>
                  <a:srgbClr val="F8F8F8"/>
                </a:solidFill>
                <a:effectLst>
                  <a:glow rad="101600">
                    <a:schemeClr val="tx1">
                      <a:alpha val="60000"/>
                    </a:schemeClr>
                  </a:glow>
                  <a:outerShdw blurRad="25400" algn="tl" rotWithShape="0">
                    <a:srgbClr val="000000">
                      <a:alpha val="43000"/>
                    </a:srgbClr>
                  </a:outerShdw>
                </a:effectLst>
                <a:latin typeface="ae_AlHor" pitchFamily="18" charset="-78"/>
                <a:cs typeface="Akhbar MT" pitchFamily="2" charset="-78"/>
              </a:rPr>
              <a:t>قلة مصادر الطاقة</a:t>
            </a:r>
            <a:endParaRPr lang="ar-SA" sz="5400" b="1" dirty="0">
              <a:ln w="11430"/>
              <a:solidFill>
                <a:srgbClr val="F8F8F8"/>
              </a:solidFill>
              <a:effectLst>
                <a:glow rad="101600">
                  <a:schemeClr val="tx1">
                    <a:alpha val="60000"/>
                  </a:schemeClr>
                </a:glow>
                <a:outerShdw blurRad="25400" algn="tl" rotWithShape="0">
                  <a:srgbClr val="000000">
                    <a:alpha val="43000"/>
                  </a:srgbClr>
                </a:outerShdw>
              </a:effectLst>
              <a:latin typeface="ae_AlHor" pitchFamily="18" charset="-78"/>
              <a:cs typeface="Akhbar MT" pitchFamily="2" charset="-78"/>
            </a:endParaRPr>
          </a:p>
        </p:txBody>
      </p:sp>
      <p:sp>
        <p:nvSpPr>
          <p:cNvPr id="11" name="مستطيل 10"/>
          <p:cNvSpPr/>
          <p:nvPr/>
        </p:nvSpPr>
        <p:spPr>
          <a:xfrm>
            <a:off x="6172200" y="2514600"/>
            <a:ext cx="2590800" cy="92333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OM" sz="5400" b="1" cap="all" dirty="0" smtClean="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rPr>
              <a:t>البراكين</a:t>
            </a:r>
            <a:endParaRPr lang="ar-SA" sz="5400" b="1" cap="all" dirty="0">
              <a:ln/>
              <a:solidFill>
                <a:schemeClr val="accent1"/>
              </a:solidFill>
              <a:effectLst>
                <a:glow rad="101600">
                  <a:schemeClr val="tx1">
                    <a:alpha val="6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ae_AlHor" pitchFamily="18" charset="-78"/>
              <a:cs typeface="Akhbar M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edge">
                                      <p:cBhvr>
                                        <p:cTn id="10" dur="20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edge">
                                      <p:cBhvr>
                                        <p:cTn id="15" dur="2000"/>
                                        <p:tgtEl>
                                          <p:spTgt spid="25"/>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edge">
                                      <p:cBhvr>
                                        <p:cTn id="18" dur="2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edge">
                                      <p:cBhvr>
                                        <p:cTn id="23" dur="2000"/>
                                        <p:tgtEl>
                                          <p:spTgt spid="13"/>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edge">
                                      <p:cBhvr>
                                        <p:cTn id="26" dur="2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edge">
                                      <p:cBhvr>
                                        <p:cTn id="31" dur="2000"/>
                                        <p:tgtEl>
                                          <p:spTgt spid="15"/>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edge">
                                      <p:cBhvr>
                                        <p:cTn id="34" dur="20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edge">
                                      <p:cBhvr>
                                        <p:cTn id="39" dur="2000"/>
                                        <p:tgtEl>
                                          <p:spTgt spid="14"/>
                                        </p:tgtEl>
                                      </p:cBhvr>
                                    </p:animEffect>
                                  </p:childTnLst>
                                </p:cTn>
                              </p:par>
                              <p:par>
                                <p:cTn id="40" presetID="2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edge">
                                      <p:cBhvr>
                                        <p:cTn id="4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12" grpId="0"/>
      <p:bldP spid="13" grpId="0"/>
      <p:bldP spid="14" grpId="0"/>
      <p:bldP spid="15"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33" name="Picture 9"/>
          <p:cNvPicPr>
            <a:picLocks noChangeAspect="1" noChangeArrowheads="1"/>
          </p:cNvPicPr>
          <p:nvPr/>
        </p:nvPicPr>
        <p:blipFill>
          <a:blip r:embed="rId3"/>
          <a:srcRect/>
          <a:stretch>
            <a:fillRect/>
          </a:stretch>
        </p:blipFill>
        <p:spPr bwMode="auto">
          <a:xfrm>
            <a:off x="304636" y="1447800"/>
            <a:ext cx="4334039" cy="4878512"/>
          </a:xfrm>
          <a:prstGeom prst="rect">
            <a:avLst/>
          </a:prstGeom>
          <a:noFill/>
          <a:ln w="57150">
            <a:solidFill>
              <a:schemeClr val="tx1"/>
            </a:solidFill>
            <a:miter lim="800000"/>
            <a:headEnd/>
            <a:tailEnd/>
          </a:ln>
          <a:effectLst/>
        </p:spPr>
      </p:pic>
      <p:sp>
        <p:nvSpPr>
          <p:cNvPr id="4" name="مستطيل 3"/>
          <p:cNvSpPr/>
          <p:nvPr/>
        </p:nvSpPr>
        <p:spPr>
          <a:xfrm>
            <a:off x="228600" y="228600"/>
            <a:ext cx="8686800" cy="1066800"/>
          </a:xfrm>
          <a:prstGeom prst="rect">
            <a:avLst/>
          </a:prstGeom>
        </p:spPr>
        <p:style>
          <a:lnRef idx="0">
            <a:schemeClr val="accent5"/>
          </a:lnRef>
          <a:fillRef idx="3">
            <a:schemeClr val="accent5"/>
          </a:fillRef>
          <a:effectRef idx="3">
            <a:schemeClr val="accent5"/>
          </a:effectRef>
          <a:fontRef idx="minor">
            <a:schemeClr val="lt1"/>
          </a:fontRef>
        </p:style>
        <p:txBody>
          <a:bodyPr rtlCol="1" anchor="ctr"/>
          <a:lstStyle/>
          <a:p>
            <a:pPr algn="ctr"/>
            <a:r>
              <a:rPr lang="ar-OM" sz="4000" dirty="0" smtClean="0">
                <a:solidFill>
                  <a:schemeClr val="tx1">
                    <a:lumMod val="95000"/>
                    <a:lumOff val="5000"/>
                  </a:schemeClr>
                </a:solidFill>
                <a:effectLst>
                  <a:reflection blurRad="6350" stA="55000" endA="300" endPos="45500" dir="5400000" sy="-100000" algn="bl" rotWithShape="0"/>
                </a:effectLst>
                <a:cs typeface="PT Bold Heading" pitchFamily="2" charset="-78"/>
              </a:rPr>
              <a:t>الزلازل في اليابان</a:t>
            </a:r>
            <a:endParaRPr lang="ar-OM" sz="4000" dirty="0">
              <a:solidFill>
                <a:schemeClr val="tx1">
                  <a:lumMod val="95000"/>
                  <a:lumOff val="5000"/>
                </a:schemeClr>
              </a:solidFill>
              <a:effectLst>
                <a:reflection blurRad="6350" stA="55000" endA="300" endPos="45500" dir="5400000" sy="-100000" algn="bl" rotWithShape="0"/>
              </a:effectLst>
              <a:cs typeface="PT Bold Heading" pitchFamily="2" charset="-78"/>
            </a:endParaRPr>
          </a:p>
        </p:txBody>
      </p:sp>
      <p:sp>
        <p:nvSpPr>
          <p:cNvPr id="11" name="مستطيل ذو زوايا قطرية مخدوشة 10"/>
          <p:cNvSpPr/>
          <p:nvPr/>
        </p:nvSpPr>
        <p:spPr>
          <a:xfrm>
            <a:off x="4876800" y="1447800"/>
            <a:ext cx="3962400" cy="5029200"/>
          </a:xfrm>
          <a:prstGeom prst="snip2DiagRect">
            <a:avLst/>
          </a:prstGeom>
          <a:solidFill>
            <a:srgbClr val="92D050"/>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2400" b="1" dirty="0" smtClean="0">
              <a:solidFill>
                <a:srgbClr val="002060"/>
              </a:solidFill>
              <a:latin typeface="Monotype Koufi" pitchFamily="2" charset="-78"/>
              <a:ea typeface="Monotype Koufi" pitchFamily="2" charset="-78"/>
              <a:cs typeface="Monotype Koufi" pitchFamily="2" charset="-78"/>
            </a:endParaRPr>
          </a:p>
          <a:p>
            <a:pPr algn="ctr"/>
            <a:endParaRPr lang="ar-OM" sz="2400" b="1" dirty="0" smtClean="0">
              <a:solidFill>
                <a:srgbClr val="002060"/>
              </a:solidFill>
              <a:latin typeface="Monotype Koufi" pitchFamily="2" charset="-78"/>
              <a:ea typeface="Monotype Koufi" pitchFamily="2" charset="-78"/>
              <a:cs typeface="Monotype Koufi" pitchFamily="2" charset="-78"/>
            </a:endParaRPr>
          </a:p>
          <a:p>
            <a:pPr algn="ctr"/>
            <a:r>
              <a:rPr lang="ar-OM" sz="2400" b="1" dirty="0" smtClean="0">
                <a:solidFill>
                  <a:srgbClr val="002060"/>
                </a:solidFill>
                <a:latin typeface="Monotype Koufi" pitchFamily="2" charset="-78"/>
                <a:ea typeface="Monotype Koufi" pitchFamily="2" charset="-78"/>
                <a:cs typeface="Monotype Koufi" pitchFamily="2" charset="-78"/>
              </a:rPr>
              <a:t>ضرب  زلزال شمال شرق اليابان بلغت قوة هذا الزلزال 8.9 على مقياس ريختر تبعه زلزال آخر بقوة 7.1، حيث تسببا في توليد أمواج التسونامي التي بلغ ارتفاعها 10 أمتار ضربت المدن والبلدات الساحلية وألحقت بها أضرارا بليغة جدا حتى إن بعضها زال من الوجود وبعضها تحول إلى أكوام من الأنقاض لا غير.</a:t>
            </a:r>
            <a:r>
              <a:rPr lang="ar-OM" sz="2400" dirty="0" smtClean="0">
                <a:solidFill>
                  <a:srgbClr val="002060"/>
                </a:solidFill>
                <a:latin typeface="Monotype Koufi" pitchFamily="2" charset="-78"/>
                <a:ea typeface="Monotype Koufi" pitchFamily="2" charset="-78"/>
                <a:cs typeface="Monotype Koufi" pitchFamily="2" charset="-78"/>
              </a:rPr>
              <a:t/>
            </a:r>
            <a:br>
              <a:rPr lang="ar-OM" sz="2400" dirty="0" smtClean="0">
                <a:solidFill>
                  <a:srgbClr val="002060"/>
                </a:solidFill>
                <a:latin typeface="Monotype Koufi" pitchFamily="2" charset="-78"/>
                <a:ea typeface="Monotype Koufi" pitchFamily="2" charset="-78"/>
                <a:cs typeface="Monotype Koufi" pitchFamily="2" charset="-78"/>
              </a:rPr>
            </a:br>
            <a:r>
              <a:rPr lang="ar-OM" sz="2400" dirty="0" smtClean="0">
                <a:solidFill>
                  <a:srgbClr val="002060"/>
                </a:solidFill>
                <a:latin typeface="Monotype Koufi" pitchFamily="2" charset="-78"/>
                <a:ea typeface="Monotype Koufi" pitchFamily="2" charset="-78"/>
                <a:cs typeface="Monotype Koufi" pitchFamily="2" charset="-78"/>
              </a:rPr>
              <a:t/>
            </a:r>
            <a:br>
              <a:rPr lang="ar-OM" sz="2400" dirty="0" smtClean="0">
                <a:solidFill>
                  <a:srgbClr val="002060"/>
                </a:solidFill>
                <a:latin typeface="Monotype Koufi" pitchFamily="2" charset="-78"/>
                <a:ea typeface="Monotype Koufi" pitchFamily="2" charset="-78"/>
                <a:cs typeface="Monotype Koufi" pitchFamily="2" charset="-78"/>
              </a:rPr>
            </a:br>
            <a:endParaRPr lang="ar-OM" sz="2400" dirty="0">
              <a:solidFill>
                <a:srgbClr val="002060"/>
              </a:solidFill>
              <a:latin typeface="Monotype Koufi" pitchFamily="2" charset="-78"/>
              <a:ea typeface="Monotype Koufi" pitchFamily="2" charset="-78"/>
              <a:cs typeface="Monotype Koufi" pitchFamily="2" charset="-78"/>
            </a:endParaRPr>
          </a:p>
        </p:txBody>
      </p:sp>
      <p:sp>
        <p:nvSpPr>
          <p:cNvPr id="14" name="مستطيل ذو زوايا قطرية مخدوشة 13"/>
          <p:cNvSpPr/>
          <p:nvPr/>
        </p:nvSpPr>
        <p:spPr>
          <a:xfrm>
            <a:off x="4876800" y="1447800"/>
            <a:ext cx="3962400" cy="5029200"/>
          </a:xfrm>
          <a:prstGeom prst="snip2DiagRect">
            <a:avLst/>
          </a:prstGeom>
          <a:solidFill>
            <a:srgbClr val="92D050"/>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2400" b="1" dirty="0" smtClean="0">
              <a:solidFill>
                <a:srgbClr val="002060"/>
              </a:solidFill>
              <a:latin typeface="Monotype Koufi" pitchFamily="2" charset="-78"/>
              <a:ea typeface="Monotype Koufi" pitchFamily="2" charset="-78"/>
              <a:cs typeface="Monotype Koufi" pitchFamily="2" charset="-78"/>
            </a:endParaRPr>
          </a:p>
          <a:p>
            <a:pPr algn="ctr"/>
            <a:endParaRPr lang="ar-OM" sz="2400" b="1" dirty="0" smtClean="0">
              <a:solidFill>
                <a:srgbClr val="002060"/>
              </a:solidFill>
              <a:latin typeface="Monotype Koufi" pitchFamily="2" charset="-78"/>
              <a:ea typeface="Monotype Koufi" pitchFamily="2" charset="-78"/>
              <a:cs typeface="Monotype Koufi" pitchFamily="2" charset="-78"/>
            </a:endParaRPr>
          </a:p>
          <a:p>
            <a:pPr algn="ctr"/>
            <a:r>
              <a:rPr lang="ar-OM" sz="2400" b="1" dirty="0" smtClean="0">
                <a:solidFill>
                  <a:srgbClr val="002060"/>
                </a:solidFill>
                <a:latin typeface="Monotype Koufi" pitchFamily="2" charset="-78"/>
                <a:ea typeface="Monotype Koufi" pitchFamily="2" charset="-78"/>
                <a:cs typeface="Monotype Koufi" pitchFamily="2" charset="-78"/>
              </a:rPr>
              <a:t>- الزلزال الذي ضرب طوكيو عام  1923 وقتل أكثر من </a:t>
            </a:r>
            <a:endParaRPr lang="en-US" sz="2400" b="1" dirty="0" smtClean="0">
              <a:solidFill>
                <a:srgbClr val="002060"/>
              </a:solidFill>
              <a:latin typeface="Monotype Koufi" pitchFamily="2" charset="-78"/>
              <a:ea typeface="Monotype Koufi" pitchFamily="2" charset="-78"/>
              <a:cs typeface="Monotype Koufi" pitchFamily="2" charset="-78"/>
            </a:endParaRPr>
          </a:p>
          <a:p>
            <a:pPr algn="ctr"/>
            <a:r>
              <a:rPr lang="ar-OM" sz="2400" b="1" dirty="0" smtClean="0">
                <a:solidFill>
                  <a:srgbClr val="002060"/>
                </a:solidFill>
                <a:latin typeface="Monotype Koufi" pitchFamily="2" charset="-78"/>
                <a:ea typeface="Monotype Koufi" pitchFamily="2" charset="-78"/>
                <a:cs typeface="Monotype Koufi" pitchFamily="2" charset="-78"/>
              </a:rPr>
              <a:t>140،000 شخص</a:t>
            </a:r>
          </a:p>
          <a:p>
            <a:pPr algn="ctr"/>
            <a:r>
              <a:rPr lang="ar-OM" sz="2400" b="1" dirty="0" smtClean="0">
                <a:solidFill>
                  <a:srgbClr val="002060"/>
                </a:solidFill>
                <a:latin typeface="Monotype Koufi" pitchFamily="2" charset="-78"/>
                <a:ea typeface="Monotype Koufi" pitchFamily="2" charset="-78"/>
                <a:cs typeface="Monotype Koufi" pitchFamily="2" charset="-78"/>
              </a:rPr>
              <a:t> الزلزال الذي بلغت درجته   9,0وزلزال توهوكو عام 2011،و الزلزال الذي ضرب اليابان في 11 مارس 2011، </a:t>
            </a:r>
            <a:endParaRPr lang="en-US" sz="2400" b="1" dirty="0" smtClean="0">
              <a:solidFill>
                <a:srgbClr val="002060"/>
              </a:solidFill>
              <a:latin typeface="Monotype Koufi" pitchFamily="2" charset="-78"/>
              <a:ea typeface="Monotype Koufi" pitchFamily="2" charset="-78"/>
              <a:cs typeface="Monotype Koufi" pitchFamily="2" charset="-78"/>
            </a:endParaRPr>
          </a:p>
          <a:p>
            <a:pPr algn="ctr"/>
            <a:r>
              <a:rPr lang="ar-OM" sz="2400" b="1" dirty="0" smtClean="0">
                <a:solidFill>
                  <a:srgbClr val="002060"/>
                </a:solidFill>
                <a:latin typeface="Monotype Koufi" pitchFamily="2" charset="-78"/>
                <a:ea typeface="Monotype Koufi" pitchFamily="2" charset="-78"/>
                <a:cs typeface="Monotype Koufi" pitchFamily="2" charset="-78"/>
              </a:rPr>
              <a:t>وأثار موجة مد كبيرة </a:t>
            </a:r>
          </a:p>
          <a:p>
            <a:pPr algn="ctr"/>
            <a:r>
              <a:rPr lang="ar-OM" sz="2400" b="1" dirty="0" smtClean="0">
                <a:solidFill>
                  <a:srgbClr val="002060"/>
                </a:solidFill>
                <a:latin typeface="Monotype Koufi" pitchFamily="2" charset="-78"/>
                <a:ea typeface="Monotype Koufi" pitchFamily="2" charset="-78"/>
                <a:cs typeface="Monotype Koufi" pitchFamily="2" charset="-78"/>
              </a:rPr>
              <a:t>- الزلازل الكبرى لعام 1995 مثل زلزال </a:t>
            </a:r>
            <a:r>
              <a:rPr lang="ar-OM" sz="2400" b="1" dirty="0" err="1" smtClean="0">
                <a:solidFill>
                  <a:srgbClr val="002060"/>
                </a:solidFill>
                <a:latin typeface="Monotype Koufi" pitchFamily="2" charset="-78"/>
                <a:ea typeface="Monotype Koufi" pitchFamily="2" charset="-78"/>
                <a:cs typeface="Monotype Koufi" pitchFamily="2" charset="-78"/>
              </a:rPr>
              <a:t>هانشين</a:t>
            </a:r>
            <a:r>
              <a:rPr lang="ar-OM" sz="2400" b="1" dirty="0" smtClean="0">
                <a:solidFill>
                  <a:srgbClr val="002060"/>
                </a:solidFill>
                <a:latin typeface="Monotype Koufi" pitchFamily="2" charset="-78"/>
                <a:ea typeface="Monotype Koufi" pitchFamily="2" charset="-78"/>
                <a:cs typeface="Monotype Koufi" pitchFamily="2" charset="-78"/>
              </a:rPr>
              <a:t> العظيم </a:t>
            </a:r>
          </a:p>
          <a:p>
            <a:pPr algn="ctr"/>
            <a:r>
              <a:rPr lang="ar-OM" sz="2400" dirty="0" smtClean="0">
                <a:solidFill>
                  <a:srgbClr val="002060"/>
                </a:solidFill>
                <a:latin typeface="Monotype Koufi" pitchFamily="2" charset="-78"/>
                <a:ea typeface="Monotype Koufi" pitchFamily="2" charset="-78"/>
                <a:cs typeface="Monotype Koufi" pitchFamily="2" charset="-78"/>
              </a:rPr>
              <a:t/>
            </a:r>
            <a:br>
              <a:rPr lang="ar-OM" sz="2400" dirty="0" smtClean="0">
                <a:solidFill>
                  <a:srgbClr val="002060"/>
                </a:solidFill>
                <a:latin typeface="Monotype Koufi" pitchFamily="2" charset="-78"/>
                <a:ea typeface="Monotype Koufi" pitchFamily="2" charset="-78"/>
                <a:cs typeface="Monotype Koufi" pitchFamily="2" charset="-78"/>
              </a:rPr>
            </a:br>
            <a:r>
              <a:rPr lang="ar-OM" sz="2400" dirty="0" smtClean="0">
                <a:solidFill>
                  <a:srgbClr val="002060"/>
                </a:solidFill>
                <a:latin typeface="Monotype Koufi" pitchFamily="2" charset="-78"/>
                <a:ea typeface="Monotype Koufi" pitchFamily="2" charset="-78"/>
                <a:cs typeface="Monotype Koufi" pitchFamily="2" charset="-78"/>
              </a:rPr>
              <a:t/>
            </a:r>
            <a:br>
              <a:rPr lang="ar-OM" sz="2400" dirty="0" smtClean="0">
                <a:solidFill>
                  <a:srgbClr val="002060"/>
                </a:solidFill>
                <a:latin typeface="Monotype Koufi" pitchFamily="2" charset="-78"/>
                <a:ea typeface="Monotype Koufi" pitchFamily="2" charset="-78"/>
                <a:cs typeface="Monotype Koufi" pitchFamily="2" charset="-78"/>
              </a:rPr>
            </a:br>
            <a:endParaRPr lang="ar-OM" sz="2400" dirty="0">
              <a:solidFill>
                <a:srgbClr val="002060"/>
              </a:solidFill>
              <a:latin typeface="Monotype Koufi" pitchFamily="2" charset="-78"/>
              <a:ea typeface="Monotype Koufi" pitchFamily="2" charset="-78"/>
              <a:cs typeface="Monotype Koufi" pitchFamily="2" charset="-78"/>
            </a:endParaRPr>
          </a:p>
        </p:txBody>
      </p:sp>
      <p:pic>
        <p:nvPicPr>
          <p:cNvPr id="1037" name="Picture 13" descr="http://www.q8ryuk.com/wp-content/uploads/2011/09/kenquake.jpg"/>
          <p:cNvPicPr>
            <a:picLocks noChangeAspect="1" noChangeArrowheads="1"/>
          </p:cNvPicPr>
          <p:nvPr/>
        </p:nvPicPr>
        <p:blipFill>
          <a:blip r:embed="rId4"/>
          <a:srcRect/>
          <a:stretch>
            <a:fillRect/>
          </a:stretch>
        </p:blipFill>
        <p:spPr bwMode="auto">
          <a:xfrm>
            <a:off x="304800" y="1447800"/>
            <a:ext cx="4343400" cy="4933950"/>
          </a:xfrm>
          <a:prstGeom prst="rect">
            <a:avLst/>
          </a:prstGeom>
          <a:noFill/>
          <a:ln w="57150">
            <a:solidFill>
              <a:schemeClr val="tx1"/>
            </a:solidFill>
          </a:ln>
        </p:spPr>
      </p:pic>
      <p:pic>
        <p:nvPicPr>
          <p:cNvPr id="1035" name="Picture 11" descr="http://files2.fatakat.com/2011/3/13001727058835.jpg"/>
          <p:cNvPicPr>
            <a:picLocks noChangeAspect="1" noChangeArrowheads="1"/>
          </p:cNvPicPr>
          <p:nvPr/>
        </p:nvPicPr>
        <p:blipFill>
          <a:blip r:embed="rId5"/>
          <a:srcRect/>
          <a:stretch>
            <a:fillRect/>
          </a:stretch>
        </p:blipFill>
        <p:spPr bwMode="auto">
          <a:xfrm>
            <a:off x="304800" y="1447800"/>
            <a:ext cx="4343400" cy="4914613"/>
          </a:xfrm>
          <a:prstGeom prst="rect">
            <a:avLst/>
          </a:prstGeom>
          <a:noFill/>
          <a:ln w="57150">
            <a:solidFill>
              <a:srgbClr val="002060"/>
            </a:solidFill>
          </a:ln>
        </p:spPr>
      </p:pic>
      <p:pic>
        <p:nvPicPr>
          <p:cNvPr id="1028" name="Picture 4" descr="http://resources0.news.com.au/images/2011/03/11/1226020/087244-japan-earthquake.jpg"/>
          <p:cNvPicPr>
            <a:picLocks noChangeAspect="1" noChangeArrowheads="1"/>
          </p:cNvPicPr>
          <p:nvPr/>
        </p:nvPicPr>
        <p:blipFill>
          <a:blip r:embed="rId6"/>
          <a:srcRect/>
          <a:stretch>
            <a:fillRect/>
          </a:stretch>
        </p:blipFill>
        <p:spPr bwMode="auto">
          <a:xfrm>
            <a:off x="304800" y="1447800"/>
            <a:ext cx="4343400" cy="4953000"/>
          </a:xfrm>
          <a:prstGeom prst="rect">
            <a:avLst/>
          </a:prstGeom>
          <a:noFill/>
          <a:ln w="57150">
            <a:solidFill>
              <a:schemeClr val="tx1"/>
            </a:solidFill>
          </a:ln>
        </p:spPr>
      </p:pic>
      <p:pic>
        <p:nvPicPr>
          <p:cNvPr id="1026" name="Picture 2" descr="http://www.omanya.net/vb/uploaded/26233_01318090558.jpg"/>
          <p:cNvPicPr>
            <a:picLocks noChangeAspect="1" noChangeArrowheads="1"/>
          </p:cNvPicPr>
          <p:nvPr/>
        </p:nvPicPr>
        <p:blipFill>
          <a:blip r:embed="rId7"/>
          <a:srcRect/>
          <a:stretch>
            <a:fillRect/>
          </a:stretch>
        </p:blipFill>
        <p:spPr bwMode="auto">
          <a:xfrm>
            <a:off x="304800" y="1447800"/>
            <a:ext cx="4343400" cy="4953000"/>
          </a:xfrm>
          <a:prstGeom prst="rect">
            <a:avLst/>
          </a:prstGeom>
          <a:noFill/>
          <a:ln w="57150">
            <a:solidFill>
              <a:schemeClr val="tx1"/>
            </a:solidFill>
          </a:ln>
        </p:spPr>
      </p:pic>
      <p:sp>
        <p:nvSpPr>
          <p:cNvPr id="18" name="زر إجراء: الصفحة الرئيسية 17">
            <a:hlinkClick r:id="rId8" action="ppaction://hlinksldjump" highlightClick="1"/>
          </p:cNvPr>
          <p:cNvSpPr/>
          <p:nvPr/>
        </p:nvSpPr>
        <p:spPr>
          <a:xfrm>
            <a:off x="4953000" y="6477000"/>
            <a:ext cx="228600" cy="2286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033"/>
                                        </p:tgtEl>
                                        <p:attrNameLst>
                                          <p:attrName>style.visibility</p:attrName>
                                        </p:attrNameLst>
                                      </p:cBhvr>
                                      <p:to>
                                        <p:strVal val="visible"/>
                                      </p:to>
                                    </p:set>
                                    <p:animEffect transition="in" filter="wipe(down)">
                                      <p:cBhvr>
                                        <p:cTn id="14" dur="500"/>
                                        <p:tgtEl>
                                          <p:spTgt spid="1033"/>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20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37"/>
                                        </p:tgtEl>
                                        <p:attrNameLst>
                                          <p:attrName>style.visibility</p:attrName>
                                        </p:attrNameLst>
                                      </p:cBhvr>
                                      <p:to>
                                        <p:strVal val="visible"/>
                                      </p:to>
                                    </p:set>
                                    <p:animEffect transition="in" filter="fade">
                                      <p:cBhvr>
                                        <p:cTn id="31" dur="2000"/>
                                        <p:tgtEl>
                                          <p:spTgt spid="1037"/>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1035"/>
                                        </p:tgtEl>
                                        <p:attrNameLst>
                                          <p:attrName>style.visibility</p:attrName>
                                        </p:attrNameLst>
                                      </p:cBhvr>
                                      <p:to>
                                        <p:strVal val="visible"/>
                                      </p:to>
                                    </p:set>
                                    <p:animEffect transition="in" filter="diamond(in)">
                                      <p:cBhvr>
                                        <p:cTn id="36" dur="2000"/>
                                        <p:tgtEl>
                                          <p:spTgt spid="1035"/>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nodeType="clickEffect">
                                  <p:stCondLst>
                                    <p:cond delay="0"/>
                                  </p:stCondLst>
                                  <p:childTnLst>
                                    <p:set>
                                      <p:cBhvr>
                                        <p:cTn id="40" dur="1" fill="hold">
                                          <p:stCondLst>
                                            <p:cond delay="0"/>
                                          </p:stCondLst>
                                        </p:cTn>
                                        <p:tgtEl>
                                          <p:spTgt spid="1028"/>
                                        </p:tgtEl>
                                        <p:attrNameLst>
                                          <p:attrName>style.visibility</p:attrName>
                                        </p:attrNameLst>
                                      </p:cBhvr>
                                      <p:to>
                                        <p:strVal val="visible"/>
                                      </p:to>
                                    </p:set>
                                    <p:animEffect transition="in" filter="diamond(in)">
                                      <p:cBhvr>
                                        <p:cTn id="41" dur="2000"/>
                                        <p:tgtEl>
                                          <p:spTgt spid="102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026"/>
                                        </p:tgtEl>
                                        <p:attrNameLst>
                                          <p:attrName>style.visibility</p:attrName>
                                        </p:attrNameLst>
                                      </p:cBhvr>
                                      <p:to>
                                        <p:strVal val="visible"/>
                                      </p:to>
                                    </p:set>
                                    <p:animEffect transition="in" filter="fade">
                                      <p:cBhvr>
                                        <p:cTn id="46"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مستطيل 36"/>
          <p:cNvSpPr/>
          <p:nvPr/>
        </p:nvSpPr>
        <p:spPr>
          <a:xfrm>
            <a:off x="-32" y="-24"/>
            <a:ext cx="4643470" cy="6858024"/>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36" name="مستطيل 35"/>
          <p:cNvSpPr/>
          <p:nvPr/>
        </p:nvSpPr>
        <p:spPr>
          <a:xfrm>
            <a:off x="4643438" y="0"/>
            <a:ext cx="4500562" cy="6858000"/>
          </a:xfrm>
          <a:prstGeom prst="rect">
            <a:avLst/>
          </a:prstGeom>
          <a:solidFill>
            <a:srgbClr val="FF006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pic>
        <p:nvPicPr>
          <p:cNvPr id="14338" name="Picture 2" descr="http://www.hasanjp.com/wp-content/uploads/2011/12/japan_map_islands.jpg"/>
          <p:cNvPicPr>
            <a:picLocks noChangeAspect="1" noChangeArrowheads="1"/>
          </p:cNvPicPr>
          <p:nvPr/>
        </p:nvPicPr>
        <p:blipFill>
          <a:blip r:embed="rId2" cstate="print"/>
          <a:srcRect/>
          <a:stretch>
            <a:fillRect/>
          </a:stretch>
        </p:blipFill>
        <p:spPr bwMode="auto">
          <a:xfrm>
            <a:off x="214282" y="1571612"/>
            <a:ext cx="4286280" cy="5072098"/>
          </a:xfrm>
          <a:prstGeom prst="rect">
            <a:avLst/>
          </a:prstGeom>
          <a:noFill/>
          <a:ln w="57150">
            <a:solidFill>
              <a:schemeClr val="tx1">
                <a:lumMod val="95000"/>
                <a:lumOff val="5000"/>
              </a:schemeClr>
            </a:solidFill>
          </a:ln>
        </p:spPr>
      </p:pic>
      <p:sp>
        <p:nvSpPr>
          <p:cNvPr id="6" name="مستطيل 5"/>
          <p:cNvSpPr/>
          <p:nvPr/>
        </p:nvSpPr>
        <p:spPr>
          <a:xfrm>
            <a:off x="6286512" y="6000768"/>
            <a:ext cx="2000264" cy="5000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pic>
        <p:nvPicPr>
          <p:cNvPr id="11" name="Picture 2" descr="http://www.hasanjp.com/wp-content/uploads/2011/12/japan_map_islands.jpg"/>
          <p:cNvPicPr>
            <a:picLocks noChangeAspect="1" noChangeArrowheads="1"/>
          </p:cNvPicPr>
          <p:nvPr/>
        </p:nvPicPr>
        <p:blipFill>
          <a:blip r:embed="rId2" cstate="print"/>
          <a:srcRect/>
          <a:stretch>
            <a:fillRect/>
          </a:stretch>
        </p:blipFill>
        <p:spPr bwMode="auto">
          <a:xfrm>
            <a:off x="4786314" y="1571612"/>
            <a:ext cx="4214842" cy="5072098"/>
          </a:xfrm>
          <a:prstGeom prst="rect">
            <a:avLst/>
          </a:prstGeom>
          <a:noFill/>
          <a:ln w="57150">
            <a:solidFill>
              <a:schemeClr val="tx1">
                <a:lumMod val="95000"/>
                <a:lumOff val="5000"/>
              </a:schemeClr>
            </a:solidFill>
          </a:ln>
        </p:spPr>
      </p:pic>
      <p:sp>
        <p:nvSpPr>
          <p:cNvPr id="12" name="مستطيل 11"/>
          <p:cNvSpPr/>
          <p:nvPr/>
        </p:nvSpPr>
        <p:spPr>
          <a:xfrm>
            <a:off x="4786314" y="214290"/>
            <a:ext cx="4214842" cy="1214446"/>
          </a:xfrm>
          <a:prstGeom prst="rect">
            <a:avLst/>
          </a:prstGeom>
          <a:blipFill>
            <a:blip r:embed="rId3" cstate="print"/>
            <a:stretch>
              <a:fillRect/>
            </a:stretch>
          </a:blip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800" b="1" dirty="0" smtClean="0">
                <a:ln w="28575">
                  <a:solidFill>
                    <a:schemeClr val="tx2">
                      <a:tint val="1000"/>
                    </a:schemeClr>
                  </a:solidFill>
                  <a:prstDash val="solid"/>
                </a:ln>
                <a:solidFill>
                  <a:schemeClr val="accent6">
                    <a:lumMod val="75000"/>
                  </a:schemeClr>
                </a:solidFill>
                <a:effectLst>
                  <a:glow rad="101600">
                    <a:schemeClr val="tx1">
                      <a:alpha val="60000"/>
                    </a:schemeClr>
                  </a:glow>
                  <a:outerShdw blurRad="50000" dist="50800" dir="7500000" algn="tl">
                    <a:srgbClr val="000000">
                      <a:shade val="5000"/>
                      <a:alpha val="35000"/>
                    </a:srgbClr>
                  </a:outerShdw>
                </a:effectLst>
                <a:cs typeface="PT Bold Heading" pitchFamily="2" charset="-78"/>
              </a:rPr>
              <a:t>في الصيف </a:t>
            </a:r>
            <a:endParaRPr lang="ar-OM" sz="4800" b="1" dirty="0">
              <a:ln w="28575">
                <a:solidFill>
                  <a:schemeClr val="tx2">
                    <a:tint val="1000"/>
                  </a:schemeClr>
                </a:solidFill>
                <a:prstDash val="solid"/>
              </a:ln>
              <a:solidFill>
                <a:schemeClr val="accent6">
                  <a:lumMod val="75000"/>
                </a:schemeClr>
              </a:solidFill>
              <a:effectLst>
                <a:glow rad="101600">
                  <a:schemeClr val="tx1">
                    <a:alpha val="60000"/>
                  </a:schemeClr>
                </a:glow>
                <a:outerShdw blurRad="50000" dist="50800" dir="7500000" algn="tl">
                  <a:srgbClr val="000000">
                    <a:shade val="5000"/>
                    <a:alpha val="35000"/>
                  </a:srgbClr>
                </a:outerShdw>
              </a:effectLst>
              <a:cs typeface="PT Bold Heading" pitchFamily="2" charset="-78"/>
            </a:endParaRPr>
          </a:p>
        </p:txBody>
      </p:sp>
      <p:sp>
        <p:nvSpPr>
          <p:cNvPr id="13" name="مستطيل 12"/>
          <p:cNvSpPr/>
          <p:nvPr/>
        </p:nvSpPr>
        <p:spPr>
          <a:xfrm>
            <a:off x="214282" y="214290"/>
            <a:ext cx="4286280" cy="1214446"/>
          </a:xfrm>
          <a:prstGeom prst="rect">
            <a:avLst/>
          </a:prstGeom>
          <a:blipFill>
            <a:blip r:embed="rId4" cstate="print"/>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800" b="1" dirty="0" smtClean="0">
                <a:ln w="28575">
                  <a:solidFill>
                    <a:schemeClr val="tx2">
                      <a:tint val="1000"/>
                    </a:schemeClr>
                  </a:solidFill>
                  <a:prstDash val="solid"/>
                </a:ln>
                <a:solidFill>
                  <a:srgbClr val="002060"/>
                </a:solidFill>
                <a:effectLst>
                  <a:glow rad="101600">
                    <a:schemeClr val="tx1">
                      <a:alpha val="60000"/>
                    </a:schemeClr>
                  </a:glow>
                  <a:outerShdw blurRad="50000" dist="50800" dir="7500000" algn="tl">
                    <a:srgbClr val="000000">
                      <a:shade val="5000"/>
                      <a:alpha val="35000"/>
                    </a:srgbClr>
                  </a:outerShdw>
                </a:effectLst>
                <a:cs typeface="PT Bold Heading" pitchFamily="2" charset="-78"/>
              </a:rPr>
              <a:t>في الشتاء </a:t>
            </a:r>
            <a:endParaRPr lang="ar-OM" sz="4800" b="1" dirty="0">
              <a:ln w="28575">
                <a:solidFill>
                  <a:schemeClr val="tx2">
                    <a:tint val="1000"/>
                  </a:schemeClr>
                </a:solidFill>
                <a:prstDash val="solid"/>
              </a:ln>
              <a:solidFill>
                <a:srgbClr val="002060"/>
              </a:solidFill>
              <a:effectLst>
                <a:glow rad="101600">
                  <a:schemeClr val="tx1">
                    <a:alpha val="60000"/>
                  </a:schemeClr>
                </a:glow>
                <a:outerShdw blurRad="50000" dist="50800" dir="7500000" algn="tl">
                  <a:srgbClr val="000000">
                    <a:shade val="5000"/>
                    <a:alpha val="35000"/>
                  </a:srgbClr>
                </a:outerShdw>
              </a:effectLst>
              <a:cs typeface="PT Bold Heading" pitchFamily="2" charset="-78"/>
            </a:endParaRPr>
          </a:p>
        </p:txBody>
      </p:sp>
      <p:sp>
        <p:nvSpPr>
          <p:cNvPr id="14" name="مستطيل 13"/>
          <p:cNvSpPr/>
          <p:nvPr/>
        </p:nvSpPr>
        <p:spPr>
          <a:xfrm>
            <a:off x="285720" y="2643182"/>
            <a:ext cx="171451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15" name="مستطيل 14"/>
          <p:cNvSpPr/>
          <p:nvPr/>
        </p:nvSpPr>
        <p:spPr>
          <a:xfrm>
            <a:off x="4857752" y="2571744"/>
            <a:ext cx="171451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16" name="مستطيل 15"/>
          <p:cNvSpPr/>
          <p:nvPr/>
        </p:nvSpPr>
        <p:spPr>
          <a:xfrm>
            <a:off x="2571736" y="5643578"/>
            <a:ext cx="171451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sp>
        <p:nvSpPr>
          <p:cNvPr id="17" name="مستطيل 16"/>
          <p:cNvSpPr/>
          <p:nvPr/>
        </p:nvSpPr>
        <p:spPr>
          <a:xfrm>
            <a:off x="7215206" y="5643578"/>
            <a:ext cx="171451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a:p>
        </p:txBody>
      </p:sp>
      <p:pic>
        <p:nvPicPr>
          <p:cNvPr id="18" name="صورة 17" descr="heat stroke.jpg"/>
          <p:cNvPicPr>
            <a:picLocks noChangeAspect="1"/>
          </p:cNvPicPr>
          <p:nvPr/>
        </p:nvPicPr>
        <p:blipFill>
          <a:blip r:embed="rId5" cstate="print"/>
          <a:stretch>
            <a:fillRect/>
          </a:stretch>
        </p:blipFill>
        <p:spPr>
          <a:xfrm>
            <a:off x="7786710" y="4736211"/>
            <a:ext cx="1071570" cy="1193119"/>
          </a:xfrm>
          <a:prstGeom prst="rect">
            <a:avLst/>
          </a:prstGeom>
        </p:spPr>
      </p:pic>
      <p:pic>
        <p:nvPicPr>
          <p:cNvPr id="19" name="صورة 18" descr="0566-water-droplet-glossy-shiny-blue.jpg"/>
          <p:cNvPicPr>
            <a:picLocks noChangeAspect="1"/>
          </p:cNvPicPr>
          <p:nvPr/>
        </p:nvPicPr>
        <p:blipFill>
          <a:blip r:embed="rId6" cstate="print">
            <a:clrChange>
              <a:clrFrom>
                <a:srgbClr val="FFFFFF"/>
              </a:clrFrom>
              <a:clrTo>
                <a:srgbClr val="FFFFFF">
                  <a:alpha val="0"/>
                </a:srgbClr>
              </a:clrTo>
            </a:clrChange>
          </a:blip>
          <a:stretch>
            <a:fillRect/>
          </a:stretch>
        </p:blipFill>
        <p:spPr>
          <a:xfrm>
            <a:off x="7286644" y="5429264"/>
            <a:ext cx="731068" cy="555612"/>
          </a:xfrm>
          <a:prstGeom prst="rect">
            <a:avLst/>
          </a:prstGeom>
        </p:spPr>
      </p:pic>
      <p:pic>
        <p:nvPicPr>
          <p:cNvPr id="20" name="صورة 19" descr="Weather_Symbols_clip_art_hight.png"/>
          <p:cNvPicPr>
            <a:picLocks noChangeAspect="1"/>
          </p:cNvPicPr>
          <p:nvPr/>
        </p:nvPicPr>
        <p:blipFill>
          <a:blip r:embed="rId7" cstate="print"/>
          <a:stretch>
            <a:fillRect/>
          </a:stretch>
        </p:blipFill>
        <p:spPr>
          <a:xfrm>
            <a:off x="2928926" y="5072074"/>
            <a:ext cx="1071570" cy="991202"/>
          </a:xfrm>
          <a:prstGeom prst="rect">
            <a:avLst/>
          </a:prstGeom>
        </p:spPr>
      </p:pic>
      <p:pic>
        <p:nvPicPr>
          <p:cNvPr id="23" name="صورة 22" descr="freezing.png"/>
          <p:cNvPicPr>
            <a:picLocks noChangeAspect="1"/>
          </p:cNvPicPr>
          <p:nvPr/>
        </p:nvPicPr>
        <p:blipFill>
          <a:blip r:embed="rId8" cstate="print"/>
          <a:stretch>
            <a:fillRect/>
          </a:stretch>
        </p:blipFill>
        <p:spPr>
          <a:xfrm>
            <a:off x="6286512" y="1857364"/>
            <a:ext cx="857256" cy="857256"/>
          </a:xfrm>
          <a:prstGeom prst="rect">
            <a:avLst/>
          </a:prstGeom>
        </p:spPr>
      </p:pic>
      <p:pic>
        <p:nvPicPr>
          <p:cNvPr id="24" name="صورة 23" descr="freezing.png"/>
          <p:cNvPicPr>
            <a:picLocks noChangeAspect="1"/>
          </p:cNvPicPr>
          <p:nvPr/>
        </p:nvPicPr>
        <p:blipFill>
          <a:blip r:embed="rId8" cstate="print"/>
          <a:stretch>
            <a:fillRect/>
          </a:stretch>
        </p:blipFill>
        <p:spPr>
          <a:xfrm>
            <a:off x="1928794" y="1714488"/>
            <a:ext cx="857256" cy="857256"/>
          </a:xfrm>
          <a:prstGeom prst="rect">
            <a:avLst/>
          </a:prstGeom>
        </p:spPr>
      </p:pic>
      <p:pic>
        <p:nvPicPr>
          <p:cNvPr id="26" name="صورة 25" descr="WEATHER.gif"/>
          <p:cNvPicPr>
            <a:picLocks noChangeAspect="1"/>
          </p:cNvPicPr>
          <p:nvPr/>
        </p:nvPicPr>
        <p:blipFill>
          <a:blip r:embed="rId9" cstate="print"/>
          <a:stretch>
            <a:fillRect/>
          </a:stretch>
        </p:blipFill>
        <p:spPr>
          <a:xfrm>
            <a:off x="5652120" y="3212976"/>
            <a:ext cx="857256" cy="857256"/>
          </a:xfrm>
          <a:prstGeom prst="rect">
            <a:avLst/>
          </a:prstGeom>
        </p:spPr>
      </p:pic>
      <p:pic>
        <p:nvPicPr>
          <p:cNvPr id="14339" name="Picture 3"/>
          <p:cNvPicPr>
            <a:picLocks noChangeAspect="1" noChangeArrowheads="1"/>
          </p:cNvPicPr>
          <p:nvPr/>
        </p:nvPicPr>
        <p:blipFill>
          <a:blip r:embed="rId10" cstate="print"/>
          <a:srcRect/>
          <a:stretch>
            <a:fillRect/>
          </a:stretch>
        </p:blipFill>
        <p:spPr bwMode="auto">
          <a:xfrm>
            <a:off x="7741248" y="2071678"/>
            <a:ext cx="575168" cy="372499"/>
          </a:xfrm>
          <a:prstGeom prst="rect">
            <a:avLst/>
          </a:prstGeom>
          <a:noFill/>
          <a:ln w="9525">
            <a:noFill/>
            <a:miter lim="800000"/>
            <a:headEnd/>
            <a:tailEnd/>
          </a:ln>
          <a:effectLst/>
        </p:spPr>
      </p:pic>
      <p:pic>
        <p:nvPicPr>
          <p:cNvPr id="32" name="Picture 3"/>
          <p:cNvPicPr>
            <a:picLocks noChangeAspect="1" noChangeArrowheads="1"/>
          </p:cNvPicPr>
          <p:nvPr/>
        </p:nvPicPr>
        <p:blipFill>
          <a:blip r:embed="rId10" cstate="print"/>
          <a:srcRect/>
          <a:stretch>
            <a:fillRect/>
          </a:stretch>
        </p:blipFill>
        <p:spPr bwMode="auto">
          <a:xfrm>
            <a:off x="3071802" y="2071679"/>
            <a:ext cx="642942" cy="285752"/>
          </a:xfrm>
          <a:prstGeom prst="rect">
            <a:avLst/>
          </a:prstGeom>
          <a:noFill/>
          <a:ln w="9525">
            <a:noFill/>
            <a:miter lim="800000"/>
            <a:headEnd/>
            <a:tailEnd/>
          </a:ln>
          <a:effectLst/>
        </p:spPr>
      </p:pic>
      <p:sp>
        <p:nvSpPr>
          <p:cNvPr id="33" name="مستطيل 32"/>
          <p:cNvSpPr/>
          <p:nvPr/>
        </p:nvSpPr>
        <p:spPr>
          <a:xfrm>
            <a:off x="2571736" y="1714488"/>
            <a:ext cx="1785950" cy="100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000" b="1" dirty="0" smtClean="0">
                <a:ln w="28575">
                  <a:solidFill>
                    <a:schemeClr val="tx2">
                      <a:tint val="1000"/>
                    </a:schemeClr>
                  </a:solidFill>
                  <a:prstDash val="solid"/>
                </a:ln>
                <a:solidFill>
                  <a:srgbClr val="FF0066"/>
                </a:solidFill>
                <a:effectLst>
                  <a:glow rad="101600">
                    <a:schemeClr val="tx1">
                      <a:alpha val="60000"/>
                    </a:schemeClr>
                  </a:glow>
                  <a:outerShdw blurRad="50000" dist="50800" dir="7500000" algn="tl">
                    <a:srgbClr val="000000">
                      <a:shade val="5000"/>
                      <a:alpha val="35000"/>
                    </a:srgbClr>
                  </a:outerShdw>
                </a:effectLst>
                <a:cs typeface="PT Bold Heading" pitchFamily="2" charset="-78"/>
              </a:rPr>
              <a:t>الشمال </a:t>
            </a:r>
            <a:endParaRPr lang="ar-OM" sz="4000" b="1" dirty="0">
              <a:ln w="28575">
                <a:solidFill>
                  <a:schemeClr val="tx2">
                    <a:tint val="1000"/>
                  </a:schemeClr>
                </a:solidFill>
                <a:prstDash val="solid"/>
              </a:ln>
              <a:solidFill>
                <a:srgbClr val="FF0066"/>
              </a:solidFill>
              <a:effectLst>
                <a:glow rad="101600">
                  <a:schemeClr val="tx1">
                    <a:alpha val="60000"/>
                  </a:schemeClr>
                </a:glow>
                <a:outerShdw blurRad="50000" dist="50800" dir="7500000" algn="tl">
                  <a:srgbClr val="000000">
                    <a:shade val="5000"/>
                    <a:alpha val="35000"/>
                  </a:srgbClr>
                </a:outerShdw>
              </a:effectLst>
              <a:cs typeface="PT Bold Heading" pitchFamily="2" charset="-78"/>
            </a:endParaRPr>
          </a:p>
        </p:txBody>
      </p:sp>
      <p:sp>
        <p:nvSpPr>
          <p:cNvPr id="34" name="مستطيل 33"/>
          <p:cNvSpPr/>
          <p:nvPr/>
        </p:nvSpPr>
        <p:spPr>
          <a:xfrm>
            <a:off x="1785918" y="3714752"/>
            <a:ext cx="1785950" cy="100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400" b="1" dirty="0" smtClean="0">
                <a:ln w="28575">
                  <a:solidFill>
                    <a:schemeClr val="bg1"/>
                  </a:solidFill>
                  <a:prstDash val="solid"/>
                </a:ln>
                <a:solidFill>
                  <a:srgbClr val="00B050"/>
                </a:solidFill>
                <a:effectLst>
                  <a:glow rad="101600">
                    <a:schemeClr val="tx1">
                      <a:alpha val="60000"/>
                    </a:schemeClr>
                  </a:glow>
                  <a:outerShdw blurRad="50000" dist="50800" dir="7500000" algn="tl">
                    <a:srgbClr val="000000">
                      <a:shade val="5000"/>
                      <a:alpha val="35000"/>
                    </a:srgbClr>
                  </a:outerShdw>
                </a:effectLst>
                <a:cs typeface="PT Bold Heading" pitchFamily="2" charset="-78"/>
              </a:rPr>
              <a:t>الوسط </a:t>
            </a:r>
            <a:endParaRPr lang="ar-OM" sz="4400" b="1" dirty="0">
              <a:ln w="28575">
                <a:solidFill>
                  <a:schemeClr val="bg1"/>
                </a:solidFill>
                <a:prstDash val="solid"/>
              </a:ln>
              <a:solidFill>
                <a:srgbClr val="00B050"/>
              </a:solidFill>
              <a:effectLst>
                <a:glow rad="101600">
                  <a:schemeClr val="tx1">
                    <a:alpha val="60000"/>
                  </a:schemeClr>
                </a:glow>
                <a:outerShdw blurRad="50000" dist="50800" dir="7500000" algn="tl">
                  <a:srgbClr val="000000">
                    <a:shade val="5000"/>
                    <a:alpha val="35000"/>
                  </a:srgbClr>
                </a:outerShdw>
              </a:effectLst>
              <a:cs typeface="PT Bold Heading" pitchFamily="2" charset="-78"/>
            </a:endParaRPr>
          </a:p>
        </p:txBody>
      </p:sp>
      <p:sp>
        <p:nvSpPr>
          <p:cNvPr id="35" name="مستطيل 34"/>
          <p:cNvSpPr/>
          <p:nvPr/>
        </p:nvSpPr>
        <p:spPr>
          <a:xfrm>
            <a:off x="642910" y="5000636"/>
            <a:ext cx="1785950" cy="100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400" b="1" dirty="0" smtClean="0">
                <a:ln w="28575">
                  <a:solidFill>
                    <a:schemeClr val="tx2">
                      <a:tint val="1000"/>
                    </a:schemeClr>
                  </a:solidFill>
                  <a:prstDash val="solid"/>
                </a:ln>
                <a:solidFill>
                  <a:srgbClr val="0070C0"/>
                </a:solidFill>
                <a:effectLst>
                  <a:glow rad="101600">
                    <a:schemeClr val="tx1">
                      <a:alpha val="60000"/>
                    </a:schemeClr>
                  </a:glow>
                  <a:outerShdw blurRad="50000" dist="50800" dir="7500000" algn="tl">
                    <a:srgbClr val="000000">
                      <a:shade val="5000"/>
                      <a:alpha val="35000"/>
                    </a:srgbClr>
                  </a:outerShdw>
                </a:effectLst>
                <a:cs typeface="PT Bold Heading" pitchFamily="2" charset="-78"/>
              </a:rPr>
              <a:t>الجنوب </a:t>
            </a:r>
            <a:endParaRPr lang="ar-OM" sz="4400" b="1" dirty="0">
              <a:ln w="28575">
                <a:solidFill>
                  <a:schemeClr val="tx2">
                    <a:tint val="1000"/>
                  </a:schemeClr>
                </a:solidFill>
                <a:prstDash val="solid"/>
              </a:ln>
              <a:solidFill>
                <a:srgbClr val="0070C0"/>
              </a:solidFill>
              <a:effectLst>
                <a:glow rad="101600">
                  <a:schemeClr val="tx1">
                    <a:alpha val="60000"/>
                  </a:schemeClr>
                </a:glow>
                <a:outerShdw blurRad="50000" dist="50800" dir="7500000" algn="tl">
                  <a:srgbClr val="000000">
                    <a:shade val="5000"/>
                    <a:alpha val="35000"/>
                  </a:srgbClr>
                </a:outerShdw>
              </a:effectLst>
              <a:cs typeface="PT Bold Heading" pitchFamily="2" charset="-78"/>
            </a:endParaRPr>
          </a:p>
        </p:txBody>
      </p:sp>
      <p:pic>
        <p:nvPicPr>
          <p:cNvPr id="42" name="صورة 41" descr="321926_1328558306.jpg"/>
          <p:cNvPicPr>
            <a:picLocks noChangeAspect="1"/>
          </p:cNvPicPr>
          <p:nvPr/>
        </p:nvPicPr>
        <p:blipFill>
          <a:blip r:embed="rId11" cstate="print"/>
          <a:stretch>
            <a:fillRect/>
          </a:stretch>
        </p:blipFill>
        <p:spPr>
          <a:xfrm>
            <a:off x="642910" y="1714488"/>
            <a:ext cx="1214446" cy="928694"/>
          </a:xfrm>
          <a:prstGeom prst="rect">
            <a:avLst/>
          </a:prstGeom>
          <a:ln w="28575">
            <a:solidFill>
              <a:schemeClr val="accent1"/>
            </a:solidFill>
          </a:ln>
        </p:spPr>
      </p:pic>
      <p:pic>
        <p:nvPicPr>
          <p:cNvPr id="25" name="صورة 24" descr="weather-snow.png"/>
          <p:cNvPicPr>
            <a:picLocks noChangeAspect="1"/>
          </p:cNvPicPr>
          <p:nvPr/>
        </p:nvPicPr>
        <p:blipFill>
          <a:blip r:embed="rId12" cstate="print"/>
          <a:stretch>
            <a:fillRect/>
          </a:stretch>
        </p:blipFill>
        <p:spPr>
          <a:xfrm>
            <a:off x="1285852" y="2214554"/>
            <a:ext cx="714380" cy="714380"/>
          </a:xfrm>
          <a:prstGeom prst="rect">
            <a:avLst/>
          </a:prstGeom>
        </p:spPr>
      </p:pic>
      <p:pic>
        <p:nvPicPr>
          <p:cNvPr id="43" name="صورة 42" descr="789829976157.jpg"/>
          <p:cNvPicPr>
            <a:picLocks noChangeAspect="1"/>
          </p:cNvPicPr>
          <p:nvPr/>
        </p:nvPicPr>
        <p:blipFill>
          <a:blip r:embed="rId13" cstate="print"/>
          <a:stretch>
            <a:fillRect/>
          </a:stretch>
        </p:blipFill>
        <p:spPr>
          <a:xfrm>
            <a:off x="4929190" y="4221088"/>
            <a:ext cx="1047736" cy="708110"/>
          </a:xfrm>
          <a:prstGeom prst="rect">
            <a:avLst/>
          </a:prstGeom>
          <a:ln w="28575">
            <a:solidFill>
              <a:schemeClr val="accent1"/>
            </a:solidFill>
          </a:ln>
        </p:spPr>
      </p:pic>
      <p:pic>
        <p:nvPicPr>
          <p:cNvPr id="22" name="صورة 21" descr="20684882-cartoon-graphic-of-a-tornado-hurricane-or-water-spout.jpg"/>
          <p:cNvPicPr>
            <a:picLocks noChangeAspect="1"/>
          </p:cNvPicPr>
          <p:nvPr/>
        </p:nvPicPr>
        <p:blipFill>
          <a:blip r:embed="rId14" cstate="print">
            <a:clrChange>
              <a:clrFrom>
                <a:srgbClr val="FFFFFF"/>
              </a:clrFrom>
              <a:clrTo>
                <a:srgbClr val="FFFFFF">
                  <a:alpha val="0"/>
                </a:srgbClr>
              </a:clrTo>
            </a:clrChange>
          </a:blip>
          <a:stretch>
            <a:fillRect/>
          </a:stretch>
        </p:blipFill>
        <p:spPr>
          <a:xfrm>
            <a:off x="5572132" y="4000504"/>
            <a:ext cx="703886" cy="641318"/>
          </a:xfrm>
          <a:prstGeom prst="rect">
            <a:avLst/>
          </a:prstGeom>
        </p:spPr>
      </p:pic>
      <p:pic>
        <p:nvPicPr>
          <p:cNvPr id="38" name="Picture 3"/>
          <p:cNvPicPr>
            <a:picLocks noChangeAspect="1" noChangeArrowheads="1"/>
          </p:cNvPicPr>
          <p:nvPr/>
        </p:nvPicPr>
        <p:blipFill>
          <a:blip r:embed="rId10" cstate="print"/>
          <a:srcRect/>
          <a:stretch>
            <a:fillRect/>
          </a:stretch>
        </p:blipFill>
        <p:spPr bwMode="auto">
          <a:xfrm>
            <a:off x="2195736" y="4581128"/>
            <a:ext cx="648072" cy="372499"/>
          </a:xfrm>
          <a:prstGeom prst="rect">
            <a:avLst/>
          </a:prstGeom>
          <a:noFill/>
          <a:ln w="9525">
            <a:noFill/>
            <a:miter lim="800000"/>
            <a:headEnd/>
            <a:tailEnd/>
          </a:ln>
          <a:effectLst/>
        </p:spPr>
      </p:pic>
      <p:pic>
        <p:nvPicPr>
          <p:cNvPr id="39" name="Picture 3"/>
          <p:cNvPicPr>
            <a:picLocks noChangeAspect="1" noChangeArrowheads="1"/>
          </p:cNvPicPr>
          <p:nvPr/>
        </p:nvPicPr>
        <p:blipFill>
          <a:blip r:embed="rId10" cstate="print"/>
          <a:srcRect/>
          <a:stretch>
            <a:fillRect/>
          </a:stretch>
        </p:blipFill>
        <p:spPr bwMode="auto">
          <a:xfrm>
            <a:off x="611560" y="5949280"/>
            <a:ext cx="397514" cy="228483"/>
          </a:xfrm>
          <a:prstGeom prst="rect">
            <a:avLst/>
          </a:prstGeom>
          <a:noFill/>
          <a:ln w="9525">
            <a:noFill/>
            <a:miter lim="800000"/>
            <a:headEnd/>
            <a:tailEnd/>
          </a:ln>
          <a:effectLst/>
        </p:spPr>
      </p:pic>
      <p:pic>
        <p:nvPicPr>
          <p:cNvPr id="40" name="Picture 3"/>
          <p:cNvPicPr>
            <a:picLocks noChangeAspect="1" noChangeArrowheads="1"/>
          </p:cNvPicPr>
          <p:nvPr/>
        </p:nvPicPr>
        <p:blipFill>
          <a:blip r:embed="rId10" cstate="print"/>
          <a:srcRect/>
          <a:stretch>
            <a:fillRect/>
          </a:stretch>
        </p:blipFill>
        <p:spPr bwMode="auto">
          <a:xfrm>
            <a:off x="6732240" y="4581128"/>
            <a:ext cx="648072" cy="372499"/>
          </a:xfrm>
          <a:prstGeom prst="rect">
            <a:avLst/>
          </a:prstGeom>
          <a:noFill/>
          <a:ln w="9525">
            <a:noFill/>
            <a:miter lim="800000"/>
            <a:headEnd/>
            <a:tailEnd/>
          </a:ln>
          <a:effectLst/>
        </p:spPr>
      </p:pic>
      <p:pic>
        <p:nvPicPr>
          <p:cNvPr id="41" name="Picture 3"/>
          <p:cNvPicPr>
            <a:picLocks noChangeAspect="1" noChangeArrowheads="1"/>
          </p:cNvPicPr>
          <p:nvPr/>
        </p:nvPicPr>
        <p:blipFill>
          <a:blip r:embed="rId10" cstate="print"/>
          <a:srcRect/>
          <a:stretch>
            <a:fillRect/>
          </a:stretch>
        </p:blipFill>
        <p:spPr bwMode="auto">
          <a:xfrm>
            <a:off x="5148064" y="5949280"/>
            <a:ext cx="397514" cy="228483"/>
          </a:xfrm>
          <a:prstGeom prst="rect">
            <a:avLst/>
          </a:prstGeom>
          <a:noFill/>
          <a:ln w="9525">
            <a:noFill/>
            <a:miter lim="800000"/>
            <a:headEnd/>
            <a:tailEnd/>
          </a:ln>
          <a:effectLst/>
        </p:spPr>
      </p:pic>
      <p:sp>
        <p:nvSpPr>
          <p:cNvPr id="44" name="مستطيل 43"/>
          <p:cNvSpPr/>
          <p:nvPr/>
        </p:nvSpPr>
        <p:spPr>
          <a:xfrm>
            <a:off x="7164288" y="1700808"/>
            <a:ext cx="1785950" cy="100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000" b="1" dirty="0" smtClean="0">
                <a:ln w="28575">
                  <a:solidFill>
                    <a:schemeClr val="tx2">
                      <a:tint val="1000"/>
                    </a:schemeClr>
                  </a:solidFill>
                  <a:prstDash val="solid"/>
                </a:ln>
                <a:solidFill>
                  <a:srgbClr val="FF0066"/>
                </a:solidFill>
                <a:effectLst>
                  <a:glow rad="101600">
                    <a:schemeClr val="tx1">
                      <a:alpha val="60000"/>
                    </a:schemeClr>
                  </a:glow>
                  <a:outerShdw blurRad="50000" dist="50800" dir="7500000" algn="tl">
                    <a:srgbClr val="000000">
                      <a:shade val="5000"/>
                      <a:alpha val="35000"/>
                    </a:srgbClr>
                  </a:outerShdw>
                </a:effectLst>
                <a:cs typeface="PT Bold Heading" pitchFamily="2" charset="-78"/>
              </a:rPr>
              <a:t>الشمال </a:t>
            </a:r>
            <a:endParaRPr lang="ar-OM" sz="4000" b="1" dirty="0">
              <a:ln w="28575">
                <a:solidFill>
                  <a:schemeClr val="tx2">
                    <a:tint val="1000"/>
                  </a:schemeClr>
                </a:solidFill>
                <a:prstDash val="solid"/>
              </a:ln>
              <a:solidFill>
                <a:srgbClr val="FF0066"/>
              </a:solidFill>
              <a:effectLst>
                <a:glow rad="101600">
                  <a:schemeClr val="tx1">
                    <a:alpha val="60000"/>
                  </a:schemeClr>
                </a:glow>
                <a:outerShdw blurRad="50000" dist="50800" dir="7500000" algn="tl">
                  <a:srgbClr val="000000">
                    <a:shade val="5000"/>
                    <a:alpha val="35000"/>
                  </a:srgbClr>
                </a:outerShdw>
              </a:effectLst>
              <a:cs typeface="PT Bold Heading" pitchFamily="2" charset="-78"/>
            </a:endParaRPr>
          </a:p>
        </p:txBody>
      </p:sp>
      <p:sp>
        <p:nvSpPr>
          <p:cNvPr id="45" name="مستطيل 44"/>
          <p:cNvSpPr/>
          <p:nvPr/>
        </p:nvSpPr>
        <p:spPr>
          <a:xfrm>
            <a:off x="6372200" y="3717032"/>
            <a:ext cx="1785950" cy="100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400" b="1" dirty="0" smtClean="0">
                <a:ln w="28575">
                  <a:solidFill>
                    <a:schemeClr val="bg1"/>
                  </a:solidFill>
                  <a:prstDash val="solid"/>
                </a:ln>
                <a:solidFill>
                  <a:srgbClr val="00B050"/>
                </a:solidFill>
                <a:effectLst>
                  <a:glow rad="101600">
                    <a:schemeClr val="tx1">
                      <a:alpha val="60000"/>
                    </a:schemeClr>
                  </a:glow>
                  <a:outerShdw blurRad="50000" dist="50800" dir="7500000" algn="tl">
                    <a:srgbClr val="000000">
                      <a:shade val="5000"/>
                      <a:alpha val="35000"/>
                    </a:srgbClr>
                  </a:outerShdw>
                </a:effectLst>
                <a:cs typeface="PT Bold Heading" pitchFamily="2" charset="-78"/>
              </a:rPr>
              <a:t>الوسط </a:t>
            </a:r>
            <a:endParaRPr lang="ar-OM" sz="4400" b="1" dirty="0">
              <a:ln w="28575">
                <a:solidFill>
                  <a:schemeClr val="bg1"/>
                </a:solidFill>
                <a:prstDash val="solid"/>
              </a:ln>
              <a:solidFill>
                <a:srgbClr val="00B050"/>
              </a:solidFill>
              <a:effectLst>
                <a:glow rad="101600">
                  <a:schemeClr val="tx1">
                    <a:alpha val="60000"/>
                  </a:schemeClr>
                </a:glow>
                <a:outerShdw blurRad="50000" dist="50800" dir="7500000" algn="tl">
                  <a:srgbClr val="000000">
                    <a:shade val="5000"/>
                    <a:alpha val="35000"/>
                  </a:srgbClr>
                </a:outerShdw>
              </a:effectLst>
              <a:cs typeface="PT Bold Heading" pitchFamily="2" charset="-78"/>
            </a:endParaRPr>
          </a:p>
        </p:txBody>
      </p:sp>
      <p:sp>
        <p:nvSpPr>
          <p:cNvPr id="46" name="مستطيل 45"/>
          <p:cNvSpPr/>
          <p:nvPr/>
        </p:nvSpPr>
        <p:spPr>
          <a:xfrm>
            <a:off x="5235462" y="4986956"/>
            <a:ext cx="1785950" cy="100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OM" sz="4400" b="1" dirty="0" smtClean="0">
                <a:ln w="28575">
                  <a:solidFill>
                    <a:schemeClr val="tx2">
                      <a:tint val="1000"/>
                    </a:schemeClr>
                  </a:solidFill>
                  <a:prstDash val="solid"/>
                </a:ln>
                <a:solidFill>
                  <a:srgbClr val="0070C0"/>
                </a:solidFill>
                <a:effectLst>
                  <a:glow rad="101600">
                    <a:schemeClr val="tx1">
                      <a:alpha val="60000"/>
                    </a:schemeClr>
                  </a:glow>
                  <a:outerShdw blurRad="50000" dist="50800" dir="7500000" algn="tl">
                    <a:srgbClr val="000000">
                      <a:shade val="5000"/>
                      <a:alpha val="35000"/>
                    </a:srgbClr>
                  </a:outerShdw>
                </a:effectLst>
                <a:cs typeface="PT Bold Heading" pitchFamily="2" charset="-78"/>
              </a:rPr>
              <a:t>الجنوب </a:t>
            </a:r>
            <a:endParaRPr lang="ar-OM" sz="4400" b="1" dirty="0">
              <a:ln w="28575">
                <a:solidFill>
                  <a:schemeClr val="tx2">
                    <a:tint val="1000"/>
                  </a:schemeClr>
                </a:solidFill>
                <a:prstDash val="solid"/>
              </a:ln>
              <a:solidFill>
                <a:srgbClr val="0070C0"/>
              </a:solidFill>
              <a:effectLst>
                <a:glow rad="101600">
                  <a:schemeClr val="tx1">
                    <a:alpha val="60000"/>
                  </a:schemeClr>
                </a:glow>
                <a:outerShdw blurRad="50000" dist="50800" dir="7500000" algn="tl">
                  <a:srgbClr val="000000">
                    <a:shade val="5000"/>
                    <a:alpha val="35000"/>
                  </a:srgbClr>
                </a:outerShdw>
              </a:effectLst>
              <a:cs typeface="PT Bold Heading" pitchFamily="2" charset="-78"/>
            </a:endParaRPr>
          </a:p>
        </p:txBody>
      </p:sp>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وحدة نمطية">
  <a:themeElements>
    <a:clrScheme name="وحدة نمطية">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وحدة نمطية">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وحدة نمطية">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3.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721</TotalTime>
  <Words>691</Words>
  <Application>Microsoft Office PowerPoint</Application>
  <PresentationFormat>On-screen Show (4:3)</PresentationFormat>
  <Paragraphs>159</Paragraphs>
  <Slides>26</Slides>
  <Notes>1</Notes>
  <HiddenSlides>0</HiddenSlides>
  <MMClips>2</MMClips>
  <ScaleCrop>false</ScaleCrop>
  <HeadingPairs>
    <vt:vector size="6" baseType="variant">
      <vt:variant>
        <vt:lpstr>Fonts Used</vt:lpstr>
      </vt:variant>
      <vt:variant>
        <vt:i4>17</vt:i4>
      </vt:variant>
      <vt:variant>
        <vt:lpstr>Theme</vt:lpstr>
      </vt:variant>
      <vt:variant>
        <vt:i4>2</vt:i4>
      </vt:variant>
      <vt:variant>
        <vt:lpstr>Slide Titles</vt:lpstr>
      </vt:variant>
      <vt:variant>
        <vt:i4>26</vt:i4>
      </vt:variant>
    </vt:vector>
  </HeadingPairs>
  <TitlesOfParts>
    <vt:vector size="45" baseType="lpstr">
      <vt:lpstr>Gulim</vt:lpstr>
      <vt:lpstr>Malgun Gothic</vt:lpstr>
      <vt:lpstr>ＭＳ Ｐゴシック</vt:lpstr>
      <vt:lpstr>ae_AlHor</vt:lpstr>
      <vt:lpstr>Akhbar MT</vt:lpstr>
      <vt:lpstr>Arial</vt:lpstr>
      <vt:lpstr>Calibri</vt:lpstr>
      <vt:lpstr>Corbel</vt:lpstr>
      <vt:lpstr>Hacen Freehand</vt:lpstr>
      <vt:lpstr>Monotype Koufi</vt:lpstr>
      <vt:lpstr>PT Bold Heading</vt:lpstr>
      <vt:lpstr>Showcard Gothic</vt:lpstr>
      <vt:lpstr>Tahoma</vt:lpstr>
      <vt:lpstr>Times New Roman</vt:lpstr>
      <vt:lpstr>Wingdings</vt:lpstr>
      <vt:lpstr>Wingdings 2</vt:lpstr>
      <vt:lpstr>Wingdings 3</vt:lpstr>
      <vt:lpstr>سمة Office</vt:lpstr>
      <vt:lpstr>وحدة نمطية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ALBADI</dc:creator>
  <cp:lastModifiedBy>N N</cp:lastModifiedBy>
  <cp:revision>87</cp:revision>
  <dcterms:created xsi:type="dcterms:W3CDTF">2014-04-19T12:44:35Z</dcterms:created>
  <dcterms:modified xsi:type="dcterms:W3CDTF">2014-05-12T16:52:14Z</dcterms:modified>
</cp:coreProperties>
</file>