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 id="261" r:id="rId7"/>
    <p:sldId id="262" r:id="rId8"/>
    <p:sldId id="263" r:id="rId9"/>
    <p:sldId id="264" r:id="rId10"/>
    <p:sldId id="265" r:id="rId11"/>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44" y="-78"/>
      </p:cViewPr>
      <p:guideLst>
        <p:guide orient="horz" pos="2160"/>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4E05DD-7221-4FE3-AA55-33182BAB5DA6}" type="datetimeFigureOut">
              <a:rPr lang="en-US" smtClean="0"/>
              <a:t>7/18/2018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1021196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4E05DD-7221-4FE3-AA55-33182BAB5DA6}" type="datetimeFigureOut">
              <a:rPr lang="en-US" smtClean="0"/>
              <a:t>7/18/2018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1813597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0415" y="274639"/>
            <a:ext cx="3654531"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589" y="274639"/>
            <a:ext cx="1076468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4E05DD-7221-4FE3-AA55-33182BAB5DA6}" type="datetimeFigureOut">
              <a:rPr lang="en-US" smtClean="0"/>
              <a:t>7/18/2018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2605614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4E05DD-7221-4FE3-AA55-33182BAB5DA6}" type="datetimeFigureOut">
              <a:rPr lang="en-US" smtClean="0"/>
              <a:t>7/18/2018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218710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E05DD-7221-4FE3-AA55-33182BAB5DA6}" type="datetimeFigureOut">
              <a:rPr lang="en-US" smtClean="0"/>
              <a:t>7/18/2018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1723470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589" y="1600201"/>
            <a:ext cx="720960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25341" y="1600201"/>
            <a:ext cx="72096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4E05DD-7221-4FE3-AA55-33182BAB5DA6}" type="datetimeFigureOut">
              <a:rPr lang="en-US" smtClean="0"/>
              <a:t>7/18/2018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482237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4E05DD-7221-4FE3-AA55-33182BAB5DA6}" type="datetimeFigureOut">
              <a:rPr lang="en-US" smtClean="0"/>
              <a:t>7/18/2018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541876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4E05DD-7221-4FE3-AA55-33182BAB5DA6}" type="datetimeFigureOut">
              <a:rPr lang="en-US" smtClean="0"/>
              <a:t>7/18/2018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212196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E05DD-7221-4FE3-AA55-33182BAB5DA6}" type="datetimeFigureOut">
              <a:rPr lang="en-US" smtClean="0"/>
              <a:t>7/18/2018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1719207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E05DD-7221-4FE3-AA55-33182BAB5DA6}" type="datetimeFigureOut">
              <a:rPr lang="en-US" smtClean="0"/>
              <a:t>7/18/2018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503216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E05DD-7221-4FE3-AA55-33182BAB5DA6}" type="datetimeFigureOut">
              <a:rPr lang="en-US" smtClean="0"/>
              <a:t>7/18/2018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2EC7CF-D150-43DD-B9A5-0AB4C1D62E4D}" type="slidenum">
              <a:rPr lang="en-US" smtClean="0"/>
              <a:t>‹#›</a:t>
            </a:fld>
            <a:endParaRPr lang="en-US"/>
          </a:p>
        </p:txBody>
      </p:sp>
    </p:spTree>
    <p:extLst>
      <p:ext uri="{BB962C8B-B14F-4D97-AF65-F5344CB8AC3E}">
        <p14:creationId xmlns:p14="http://schemas.microsoft.com/office/powerpoint/2010/main" val="2320003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441" y="1600201"/>
            <a:ext cx="10969943"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4E05DD-7221-4FE3-AA55-33182BAB5DA6}" type="datetimeFigureOut">
              <a:rPr lang="en-US" smtClean="0"/>
              <a:t>7/18/2018</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2EC7CF-D150-43DD-B9A5-0AB4C1D62E4D}" type="slidenum">
              <a:rPr lang="en-US" smtClean="0"/>
              <a:t>‹#›</a:t>
            </a:fld>
            <a:endParaRPr lang="en-US"/>
          </a:p>
        </p:txBody>
      </p:sp>
    </p:spTree>
    <p:extLst>
      <p:ext uri="{BB962C8B-B14F-4D97-AF65-F5344CB8AC3E}">
        <p14:creationId xmlns:p14="http://schemas.microsoft.com/office/powerpoint/2010/main" val="26233498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ss-tree.com/blog/best-tips-to-easily-increase-shopify-conversion-rates/"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css-tree.com/psd-to-shopify/" TargetMode="External"/><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mailto:sales@css-tree.com" TargetMode="External"/><Relationship Id="rId2" Type="http://schemas.openxmlformats.org/officeDocument/2006/relationships/image" Target="../media/image12.jp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hyperlink" Target="http://css-tree.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2000" r="12000"/>
          </a:stretch>
        </a:blipFill>
        <a:effectLst/>
      </p:bgPr>
    </p:bg>
    <p:spTree>
      <p:nvGrpSpPr>
        <p:cNvPr id="1" name=""/>
        <p:cNvGrpSpPr/>
        <p:nvPr/>
      </p:nvGrpSpPr>
      <p:grpSpPr>
        <a:xfrm>
          <a:off x="0" y="0"/>
          <a:ext cx="0" cy="0"/>
          <a:chOff x="0" y="0"/>
          <a:chExt cx="0" cy="0"/>
        </a:xfrm>
      </p:grpSpPr>
      <p:sp>
        <p:nvSpPr>
          <p:cNvPr id="5" name="Rectangle 4"/>
          <p:cNvSpPr/>
          <p:nvPr/>
        </p:nvSpPr>
        <p:spPr>
          <a:xfrm>
            <a:off x="-26988" y="457200"/>
            <a:ext cx="12215813" cy="1477328"/>
          </a:xfrm>
          <a:prstGeom prst="rect">
            <a:avLst/>
          </a:prstGeom>
          <a:solidFill>
            <a:srgbClr val="00B0F0">
              <a:alpha val="11000"/>
            </a:srgbClr>
          </a:soli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6" name="Rectangle 5"/>
          <p:cNvSpPr/>
          <p:nvPr/>
        </p:nvSpPr>
        <p:spPr>
          <a:xfrm>
            <a:off x="1" y="304800"/>
            <a:ext cx="12188824" cy="1569660"/>
          </a:xfrm>
          <a:prstGeom prst="rect">
            <a:avLst/>
          </a:prstGeom>
        </p:spPr>
        <p:txBody>
          <a:bodyPr wrap="square">
            <a:spAutoFit/>
          </a:bodyPr>
          <a:lstStyle/>
          <a:p>
            <a:pPr algn="ctr"/>
            <a:r>
              <a:rPr lang="en-US" sz="4800" b="1" dirty="0">
                <a:solidFill>
                  <a:srgbClr val="C00000"/>
                </a:solidFill>
              </a:rPr>
              <a:t>Best Tips to Easily Increase Shopify Conversion Rates</a:t>
            </a:r>
          </a:p>
        </p:txBody>
      </p:sp>
      <p:sp>
        <p:nvSpPr>
          <p:cNvPr id="13" name="Rectangle 12"/>
          <p:cNvSpPr/>
          <p:nvPr/>
        </p:nvSpPr>
        <p:spPr>
          <a:xfrm>
            <a:off x="0" y="5235714"/>
            <a:ext cx="6399212" cy="1622286"/>
          </a:xfrm>
          <a:prstGeom prst="rect">
            <a:avLst/>
          </a:prstGeom>
          <a:solidFill>
            <a:schemeClr val="accent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399212" y="5235714"/>
            <a:ext cx="5789612" cy="1622286"/>
          </a:xfrm>
          <a:prstGeom prst="rect">
            <a:avLst/>
          </a:prstGeom>
          <a:solidFill>
            <a:schemeClr val="accent2">
              <a:lumMod val="7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856412" y="6103203"/>
            <a:ext cx="4797425" cy="830997"/>
          </a:xfrm>
          <a:prstGeom prst="rect">
            <a:avLst/>
          </a:prstGeom>
        </p:spPr>
        <p:txBody>
          <a:bodyPr wrap="square">
            <a:spAutoFit/>
          </a:bodyPr>
          <a:lstStyle/>
          <a:p>
            <a:pPr algn="ctr"/>
            <a:r>
              <a:rPr lang="en-US" sz="4800" b="1" dirty="0" smtClean="0">
                <a:solidFill>
                  <a:srgbClr val="FF0000"/>
                </a:solidFill>
                <a:latin typeface="Calibri" pitchFamily="34" charset="0"/>
                <a:cs typeface="Calibri" pitchFamily="34" charset="0"/>
              </a:rPr>
              <a:t>+91-9915863353</a:t>
            </a:r>
          </a:p>
        </p:txBody>
      </p:sp>
      <p:sp>
        <p:nvSpPr>
          <p:cNvPr id="16" name="Rectangle 15"/>
          <p:cNvSpPr/>
          <p:nvPr/>
        </p:nvSpPr>
        <p:spPr>
          <a:xfrm>
            <a:off x="1203864" y="6103203"/>
            <a:ext cx="3122612" cy="830997"/>
          </a:xfrm>
          <a:prstGeom prst="rect">
            <a:avLst/>
          </a:prstGeom>
        </p:spPr>
        <p:txBody>
          <a:bodyPr wrap="square">
            <a:spAutoFit/>
          </a:bodyPr>
          <a:lstStyle/>
          <a:p>
            <a:pPr algn="ctr"/>
            <a:r>
              <a:rPr lang="en-US" sz="4800" b="1" dirty="0" smtClean="0">
                <a:solidFill>
                  <a:srgbClr val="FF0000"/>
                </a:solidFill>
                <a:latin typeface="Calibri" pitchFamily="34" charset="0"/>
                <a:cs typeface="Calibri" pitchFamily="34" charset="0"/>
                <a:hlinkClick r:id="rId3"/>
              </a:rPr>
              <a:t>Click Here</a:t>
            </a:r>
            <a:endParaRPr lang="en-US" sz="4800" b="1" dirty="0" smtClean="0">
              <a:solidFill>
                <a:srgbClr val="FF0000"/>
              </a:solidFill>
              <a:latin typeface="Calibri" pitchFamily="34" charset="0"/>
              <a:cs typeface="Calibri" pitchFamily="34" charset="0"/>
            </a:endParaRPr>
          </a:p>
        </p:txBody>
      </p:sp>
      <p:sp>
        <p:nvSpPr>
          <p:cNvPr id="17" name="Down Arrow 16"/>
          <p:cNvSpPr/>
          <p:nvPr/>
        </p:nvSpPr>
        <p:spPr>
          <a:xfrm rot="16200000">
            <a:off x="794200" y="6230154"/>
            <a:ext cx="457200" cy="704671"/>
          </a:xfrm>
          <a:prstGeom prst="downArrow">
            <a:avLst/>
          </a:prstGeom>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4800">
              <a:solidFill>
                <a:srgbClr val="FF0000"/>
              </a:solidFill>
            </a:endParaRPr>
          </a:p>
        </p:txBody>
      </p:sp>
      <p:sp>
        <p:nvSpPr>
          <p:cNvPr id="18" name="Down Arrow 17"/>
          <p:cNvSpPr/>
          <p:nvPr/>
        </p:nvSpPr>
        <p:spPr>
          <a:xfrm rot="5400000">
            <a:off x="4280528" y="6230154"/>
            <a:ext cx="457200" cy="704671"/>
          </a:xfrm>
          <a:prstGeom prst="downArrow">
            <a:avLst/>
          </a:prstGeom>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4800">
              <a:solidFill>
                <a:srgbClr val="FF0000"/>
              </a:solidFill>
            </a:endParaRPr>
          </a:p>
        </p:txBody>
      </p:sp>
      <p:sp>
        <p:nvSpPr>
          <p:cNvPr id="19" name="Rectangle 18"/>
          <p:cNvSpPr/>
          <p:nvPr/>
        </p:nvSpPr>
        <p:spPr>
          <a:xfrm>
            <a:off x="-15336" y="5417403"/>
            <a:ext cx="5728748" cy="830997"/>
          </a:xfrm>
          <a:prstGeom prst="rect">
            <a:avLst/>
          </a:prstGeom>
        </p:spPr>
        <p:txBody>
          <a:bodyPr wrap="none">
            <a:spAutoFit/>
          </a:bodyPr>
          <a:lstStyle/>
          <a:p>
            <a:r>
              <a:rPr lang="en-US" sz="4800" b="1" dirty="0" smtClean="0">
                <a:solidFill>
                  <a:srgbClr val="002060"/>
                </a:solidFill>
              </a:rPr>
              <a:t>For More Information</a:t>
            </a:r>
            <a:endParaRPr lang="en-US" sz="4800" b="1" dirty="0">
              <a:solidFill>
                <a:srgbClr val="002060"/>
              </a:solidFill>
            </a:endParaRPr>
          </a:p>
        </p:txBody>
      </p:sp>
      <p:sp>
        <p:nvSpPr>
          <p:cNvPr id="20" name="Rectangle 19"/>
          <p:cNvSpPr/>
          <p:nvPr/>
        </p:nvSpPr>
        <p:spPr>
          <a:xfrm>
            <a:off x="7923212" y="5311914"/>
            <a:ext cx="2807564" cy="830997"/>
          </a:xfrm>
          <a:prstGeom prst="rect">
            <a:avLst/>
          </a:prstGeom>
        </p:spPr>
        <p:txBody>
          <a:bodyPr wrap="none">
            <a:spAutoFit/>
          </a:bodyPr>
          <a:lstStyle/>
          <a:p>
            <a:pPr algn="ctr"/>
            <a:r>
              <a:rPr lang="en-US" sz="4800" b="1" dirty="0">
                <a:latin typeface="Calibri" pitchFamily="34" charset="0"/>
                <a:cs typeface="Calibri" pitchFamily="34" charset="0"/>
              </a:rPr>
              <a:t>Call Now:-</a:t>
            </a:r>
          </a:p>
        </p:txBody>
      </p:sp>
    </p:spTree>
    <p:extLst>
      <p:ext uri="{BB962C8B-B14F-4D97-AF65-F5344CB8AC3E}">
        <p14:creationId xmlns:p14="http://schemas.microsoft.com/office/powerpoint/2010/main" val="2300107755"/>
      </p:ext>
    </p:extLst>
  </p:cSld>
  <p:clrMapOvr>
    <a:masterClrMapping/>
  </p:clrMapOvr>
  <mc:AlternateContent xmlns:mc="http://schemas.openxmlformats.org/markup-compatibility/2006" xmlns:p14="http://schemas.microsoft.com/office/powerpoint/2010/main">
    <mc:Choice Requires="p14">
      <p:transition spd="slow" p14:dur="40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1+#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000" fill="hold"/>
                                        <p:tgtEl>
                                          <p:spTgt spid="6"/>
                                        </p:tgtEl>
                                        <p:attrNameLst>
                                          <p:attrName>ppt_x</p:attrName>
                                        </p:attrNameLst>
                                      </p:cBhvr>
                                      <p:tavLst>
                                        <p:tav tm="0">
                                          <p:val>
                                            <p:strVal val="0-#ppt_w/2"/>
                                          </p:val>
                                        </p:tav>
                                        <p:tav tm="100000">
                                          <p:val>
                                            <p:strVal val="#ppt_x"/>
                                          </p:val>
                                        </p:tav>
                                      </p:tavLst>
                                    </p:anim>
                                    <p:anim calcmode="lin" valueType="num">
                                      <p:cBhvr additive="base">
                                        <p:cTn id="14" dur="2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2000" fill="hold"/>
                                        <p:tgtEl>
                                          <p:spTgt spid="13"/>
                                        </p:tgtEl>
                                        <p:attrNameLst>
                                          <p:attrName>ppt_x</p:attrName>
                                        </p:attrNameLst>
                                      </p:cBhvr>
                                      <p:tavLst>
                                        <p:tav tm="0">
                                          <p:val>
                                            <p:strVal val="0-#ppt_w/2"/>
                                          </p:val>
                                        </p:tav>
                                        <p:tav tm="100000">
                                          <p:val>
                                            <p:strVal val="#ppt_x"/>
                                          </p:val>
                                        </p:tav>
                                      </p:tavLst>
                                    </p:anim>
                                    <p:anim calcmode="lin" valueType="num">
                                      <p:cBhvr additive="base">
                                        <p:cTn id="20" dur="2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2000"/>
                                        <p:tgtEl>
                                          <p:spTgt spid="16"/>
                                        </p:tgtEl>
                                      </p:cBhvr>
                                    </p:animEffect>
                                    <p:anim calcmode="lin" valueType="num">
                                      <p:cBhvr>
                                        <p:cTn id="26" dur="2000" fill="hold"/>
                                        <p:tgtEl>
                                          <p:spTgt spid="16"/>
                                        </p:tgtEl>
                                        <p:attrNameLst>
                                          <p:attrName>ppt_x</p:attrName>
                                        </p:attrNameLst>
                                      </p:cBhvr>
                                      <p:tavLst>
                                        <p:tav tm="0">
                                          <p:val>
                                            <p:strVal val="#ppt_x"/>
                                          </p:val>
                                        </p:tav>
                                        <p:tav tm="100000">
                                          <p:val>
                                            <p:strVal val="#ppt_x"/>
                                          </p:val>
                                        </p:tav>
                                      </p:tavLst>
                                    </p:anim>
                                    <p:anim calcmode="lin" valueType="num">
                                      <p:cBhvr>
                                        <p:cTn id="27" dur="2000" fill="hold"/>
                                        <p:tgtEl>
                                          <p:spTgt spid="1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2000"/>
                                        <p:tgtEl>
                                          <p:spTgt spid="19"/>
                                        </p:tgtEl>
                                      </p:cBhvr>
                                    </p:animEffect>
                                    <p:anim calcmode="lin" valueType="num">
                                      <p:cBhvr>
                                        <p:cTn id="31" dur="2000" fill="hold"/>
                                        <p:tgtEl>
                                          <p:spTgt spid="19"/>
                                        </p:tgtEl>
                                        <p:attrNameLst>
                                          <p:attrName>ppt_x</p:attrName>
                                        </p:attrNameLst>
                                      </p:cBhvr>
                                      <p:tavLst>
                                        <p:tav tm="0">
                                          <p:val>
                                            <p:strVal val="#ppt_x"/>
                                          </p:val>
                                        </p:tav>
                                        <p:tav tm="100000">
                                          <p:val>
                                            <p:strVal val="#ppt_x"/>
                                          </p:val>
                                        </p:tav>
                                      </p:tavLst>
                                    </p:anim>
                                    <p:anim calcmode="lin" valueType="num">
                                      <p:cBhvr>
                                        <p:cTn id="32" dur="2000" fill="hold"/>
                                        <p:tgtEl>
                                          <p:spTgt spid="1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000"/>
                                        <p:tgtEl>
                                          <p:spTgt spid="17"/>
                                        </p:tgtEl>
                                      </p:cBhvr>
                                    </p:animEffect>
                                    <p:anim calcmode="lin" valueType="num">
                                      <p:cBhvr>
                                        <p:cTn id="36" dur="2000" fill="hold"/>
                                        <p:tgtEl>
                                          <p:spTgt spid="17"/>
                                        </p:tgtEl>
                                        <p:attrNameLst>
                                          <p:attrName>ppt_x</p:attrName>
                                        </p:attrNameLst>
                                      </p:cBhvr>
                                      <p:tavLst>
                                        <p:tav tm="0">
                                          <p:val>
                                            <p:strVal val="#ppt_x"/>
                                          </p:val>
                                        </p:tav>
                                        <p:tav tm="100000">
                                          <p:val>
                                            <p:strVal val="#ppt_x"/>
                                          </p:val>
                                        </p:tav>
                                      </p:tavLst>
                                    </p:anim>
                                    <p:anim calcmode="lin" valueType="num">
                                      <p:cBhvr>
                                        <p:cTn id="37" dur="2000" fill="hold"/>
                                        <p:tgtEl>
                                          <p:spTgt spid="1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2000"/>
                                        <p:tgtEl>
                                          <p:spTgt spid="18"/>
                                        </p:tgtEl>
                                      </p:cBhvr>
                                    </p:animEffect>
                                    <p:anim calcmode="lin" valueType="num">
                                      <p:cBhvr>
                                        <p:cTn id="41" dur="2000" fill="hold"/>
                                        <p:tgtEl>
                                          <p:spTgt spid="18"/>
                                        </p:tgtEl>
                                        <p:attrNameLst>
                                          <p:attrName>ppt_x</p:attrName>
                                        </p:attrNameLst>
                                      </p:cBhvr>
                                      <p:tavLst>
                                        <p:tav tm="0">
                                          <p:val>
                                            <p:strVal val="#ppt_x"/>
                                          </p:val>
                                        </p:tav>
                                        <p:tav tm="100000">
                                          <p:val>
                                            <p:strVal val="#ppt_x"/>
                                          </p:val>
                                        </p:tav>
                                      </p:tavLst>
                                    </p:anim>
                                    <p:anim calcmode="lin" valueType="num">
                                      <p:cBhvr>
                                        <p:cTn id="42" dur="2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2000" fill="hold"/>
                                        <p:tgtEl>
                                          <p:spTgt spid="14"/>
                                        </p:tgtEl>
                                        <p:attrNameLst>
                                          <p:attrName>ppt_x</p:attrName>
                                        </p:attrNameLst>
                                      </p:cBhvr>
                                      <p:tavLst>
                                        <p:tav tm="0">
                                          <p:val>
                                            <p:strVal val="0-#ppt_w/2"/>
                                          </p:val>
                                        </p:tav>
                                        <p:tav tm="100000">
                                          <p:val>
                                            <p:strVal val="#ppt_x"/>
                                          </p:val>
                                        </p:tav>
                                      </p:tavLst>
                                    </p:anim>
                                    <p:anim calcmode="lin" valueType="num">
                                      <p:cBhvr additive="base">
                                        <p:cTn id="48" dur="2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2000"/>
                                        <p:tgtEl>
                                          <p:spTgt spid="20"/>
                                        </p:tgtEl>
                                      </p:cBhvr>
                                    </p:animEffect>
                                    <p:anim calcmode="lin" valueType="num">
                                      <p:cBhvr>
                                        <p:cTn id="54" dur="2000" fill="hold"/>
                                        <p:tgtEl>
                                          <p:spTgt spid="20"/>
                                        </p:tgtEl>
                                        <p:attrNameLst>
                                          <p:attrName>ppt_x</p:attrName>
                                        </p:attrNameLst>
                                      </p:cBhvr>
                                      <p:tavLst>
                                        <p:tav tm="0">
                                          <p:val>
                                            <p:strVal val="#ppt_x"/>
                                          </p:val>
                                        </p:tav>
                                        <p:tav tm="100000">
                                          <p:val>
                                            <p:strVal val="#ppt_x"/>
                                          </p:val>
                                        </p:tav>
                                      </p:tavLst>
                                    </p:anim>
                                    <p:anim calcmode="lin" valueType="num">
                                      <p:cBhvr>
                                        <p:cTn id="55" dur="2000" fill="hold"/>
                                        <p:tgtEl>
                                          <p:spTgt spid="2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2000"/>
                                        <p:tgtEl>
                                          <p:spTgt spid="15"/>
                                        </p:tgtEl>
                                      </p:cBhvr>
                                    </p:animEffect>
                                    <p:anim calcmode="lin" valueType="num">
                                      <p:cBhvr>
                                        <p:cTn id="59" dur="2000" fill="hold"/>
                                        <p:tgtEl>
                                          <p:spTgt spid="15"/>
                                        </p:tgtEl>
                                        <p:attrNameLst>
                                          <p:attrName>ppt_x</p:attrName>
                                        </p:attrNameLst>
                                      </p:cBhvr>
                                      <p:tavLst>
                                        <p:tav tm="0">
                                          <p:val>
                                            <p:strVal val="#ppt_x"/>
                                          </p:val>
                                        </p:tav>
                                        <p:tav tm="100000">
                                          <p:val>
                                            <p:strVal val="#ppt_x"/>
                                          </p:val>
                                        </p:tav>
                                      </p:tavLst>
                                    </p:anim>
                                    <p:anim calcmode="lin" valueType="num">
                                      <p:cBhvr>
                                        <p:cTn id="60" dur="2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3" grpId="0" animBg="1"/>
      <p:bldP spid="14" grpId="0" animBg="1"/>
      <p:bldP spid="15" grpId="0"/>
      <p:bldP spid="16" grpId="0"/>
      <p:bldP spid="17" grpId="0" animBg="1"/>
      <p:bldP spid="18" grpId="0" animBg="1"/>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7073306" y="5105400"/>
            <a:ext cx="5117106" cy="1785104"/>
          </a:xfrm>
          <a:prstGeom prst="rect">
            <a:avLst/>
          </a:prstGeom>
          <a:blipFill dpi="0" rotWithShape="1">
            <a:blip r:embed="rId3">
              <a:alphaModFix amt="0"/>
            </a:blip>
            <a:srcRect/>
            <a:tile tx="0" ty="0" sx="100000" sy="100000" flip="none" algn="tl"/>
          </a:blipFill>
        </p:spPr>
        <p:txBody>
          <a:bodyPr wrap="none" rtlCol="0">
            <a:spAutoFit/>
          </a:bodyPr>
          <a:lstStyle/>
          <a:p>
            <a:r>
              <a:rPr lang="en-US" sz="11000" b="1" u="sng" dirty="0" smtClean="0">
                <a:solidFill>
                  <a:srgbClr val="00B0F0"/>
                </a:solidFill>
              </a:rPr>
              <a:t>CSS Tree</a:t>
            </a:r>
            <a:endParaRPr lang="en-US" sz="11000" b="1" u="sng" dirty="0">
              <a:solidFill>
                <a:srgbClr val="00B0F0"/>
              </a:solidFill>
            </a:endParaRPr>
          </a:p>
        </p:txBody>
      </p:sp>
      <p:sp>
        <p:nvSpPr>
          <p:cNvPr id="3" name="Rectangle 2"/>
          <p:cNvSpPr/>
          <p:nvPr/>
        </p:nvSpPr>
        <p:spPr>
          <a:xfrm>
            <a:off x="3884612" y="1828800"/>
            <a:ext cx="2047548" cy="1569660"/>
          </a:xfrm>
          <a:prstGeom prst="rect">
            <a:avLst/>
          </a:prstGeom>
        </p:spPr>
        <p:txBody>
          <a:bodyPr wrap="none">
            <a:spAutoFit/>
          </a:bodyPr>
          <a:lstStyle/>
          <a:p>
            <a:r>
              <a:rPr lang="en-US" sz="9600" b="1" dirty="0" smtClean="0">
                <a:solidFill>
                  <a:schemeClr val="bg1"/>
                </a:solidFill>
              </a:rPr>
              <a:t>You</a:t>
            </a:r>
            <a:endParaRPr lang="en-US" sz="9600" b="1" dirty="0">
              <a:solidFill>
                <a:schemeClr val="bg1"/>
              </a:solidFill>
            </a:endParaRPr>
          </a:p>
        </p:txBody>
      </p:sp>
      <p:sp>
        <p:nvSpPr>
          <p:cNvPr id="4" name="Rectangle 3"/>
          <p:cNvSpPr/>
          <p:nvPr/>
        </p:nvSpPr>
        <p:spPr>
          <a:xfrm>
            <a:off x="6551612" y="3038410"/>
            <a:ext cx="1659300" cy="1785104"/>
          </a:xfrm>
          <a:prstGeom prst="rect">
            <a:avLst/>
          </a:prstGeom>
        </p:spPr>
        <p:txBody>
          <a:bodyPr wrap="none">
            <a:spAutoFit/>
          </a:bodyPr>
          <a:lstStyle/>
          <a:p>
            <a:r>
              <a:rPr lang="en-US" sz="11000" b="1" dirty="0" smtClean="0">
                <a:solidFill>
                  <a:srgbClr val="FFFF00"/>
                </a:solidFill>
              </a:rPr>
              <a:t>BY</a:t>
            </a:r>
            <a:endParaRPr lang="en-US" sz="11000" b="1" dirty="0">
              <a:solidFill>
                <a:srgbClr val="FFFF00"/>
              </a:solidFill>
            </a:endParaRPr>
          </a:p>
        </p:txBody>
      </p:sp>
      <p:sp>
        <p:nvSpPr>
          <p:cNvPr id="5" name="TextBox 4"/>
          <p:cNvSpPr txBox="1"/>
          <p:nvPr/>
        </p:nvSpPr>
        <p:spPr>
          <a:xfrm>
            <a:off x="150812" y="381000"/>
            <a:ext cx="3768980" cy="1785104"/>
          </a:xfrm>
          <a:prstGeom prst="rect">
            <a:avLst/>
          </a:prstGeom>
          <a:noFill/>
        </p:spPr>
        <p:txBody>
          <a:bodyPr wrap="none" rtlCol="0">
            <a:spAutoFit/>
          </a:bodyPr>
          <a:lstStyle/>
          <a:p>
            <a:r>
              <a:rPr lang="en-US" sz="11000" b="1" dirty="0" smtClean="0">
                <a:solidFill>
                  <a:srgbClr val="FF0000"/>
                </a:solidFill>
              </a:rPr>
              <a:t>Thank</a:t>
            </a:r>
            <a:endParaRPr lang="en-US" sz="11000" b="1" dirty="0">
              <a:solidFill>
                <a:srgbClr val="FF0000"/>
              </a:solidFill>
            </a:endParaRPr>
          </a:p>
        </p:txBody>
      </p:sp>
    </p:spTree>
    <p:extLst>
      <p:ext uri="{BB962C8B-B14F-4D97-AF65-F5344CB8AC3E}">
        <p14:creationId xmlns:p14="http://schemas.microsoft.com/office/powerpoint/2010/main" val="1466274399"/>
      </p:ext>
    </p:extLst>
  </p:cSld>
  <p:clrMapOvr>
    <a:masterClrMapping/>
  </p:clrMapOvr>
  <mc:AlternateContent xmlns:mc="http://schemas.openxmlformats.org/markup-compatibility/2006" xmlns:p14="http://schemas.microsoft.com/office/powerpoint/2010/main">
    <mc:Choice Requires="p14">
      <p:transition spd="slow" p14:dur="4000" advTm="4000">
        <p:cover dir="r"/>
      </p:transition>
    </mc:Choice>
    <mc:Fallback xmlns="">
      <p:transition spd="slow" advTm="4000">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ppt_w</p:attrName>
                                        </p:attrNameLst>
                                      </p:cBhvr>
                                      <p:tavLst>
                                        <p:tav tm="0" fmla="#ppt_w*sin(2.5*pi*$)">
                                          <p:val>
                                            <p:fltVal val="0"/>
                                          </p:val>
                                        </p:tav>
                                        <p:tav tm="100000">
                                          <p:val>
                                            <p:fltVal val="1"/>
                                          </p:val>
                                        </p:tav>
                                      </p:tavLst>
                                    </p:anim>
                                    <p:anim calcmode="lin" valueType="num">
                                      <p:cBhvr>
                                        <p:cTn id="16"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3"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3000" fill="hold"/>
                                        <p:tgtEl>
                                          <p:spTgt spid="4"/>
                                        </p:tgtEl>
                                        <p:attrNameLst>
                                          <p:attrName>ppt_x</p:attrName>
                                        </p:attrNameLst>
                                      </p:cBhvr>
                                      <p:tavLst>
                                        <p:tav tm="0">
                                          <p:val>
                                            <p:strVal val="1+#ppt_w/2"/>
                                          </p:val>
                                        </p:tav>
                                        <p:tav tm="100000">
                                          <p:val>
                                            <p:strVal val="#ppt_x"/>
                                          </p:val>
                                        </p:tav>
                                      </p:tavLst>
                                    </p:anim>
                                    <p:anim calcmode="lin" valueType="num">
                                      <p:cBhvr additive="base">
                                        <p:cTn id="22" dur="3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3000"/>
                                        <p:tgtEl>
                                          <p:spTgt spid="2"/>
                                        </p:tgtEl>
                                      </p:cBhvr>
                                    </p:animEffect>
                                    <p:anim calcmode="lin" valueType="num">
                                      <p:cBhvr>
                                        <p:cTn id="28" dur="3000" fill="hold"/>
                                        <p:tgtEl>
                                          <p:spTgt spid="2"/>
                                        </p:tgtEl>
                                        <p:attrNameLst>
                                          <p:attrName>ppt_x</p:attrName>
                                        </p:attrNameLst>
                                      </p:cBhvr>
                                      <p:tavLst>
                                        <p:tav tm="0">
                                          <p:val>
                                            <p:strVal val="#ppt_x"/>
                                          </p:val>
                                        </p:tav>
                                        <p:tav tm="100000">
                                          <p:val>
                                            <p:strVal val="#ppt_x"/>
                                          </p:val>
                                        </p:tav>
                                      </p:tavLst>
                                    </p:anim>
                                    <p:anim calcmode="lin" valueType="num">
                                      <p:cBhvr>
                                        <p:cTn id="29" dur="3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1000"/>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p:nvSpPr>
        <p:spPr>
          <a:xfrm>
            <a:off x="227012" y="1623060"/>
            <a:ext cx="6018212" cy="3939540"/>
          </a:xfrm>
          <a:prstGeom prst="rect">
            <a:avLst/>
          </a:prstGeom>
        </p:spPr>
        <p:txBody>
          <a:bodyPr wrap="square">
            <a:spAutoFit/>
          </a:bodyPr>
          <a:lstStyle/>
          <a:p>
            <a:pPr>
              <a:lnSpc>
                <a:spcPct val="200000"/>
              </a:lnSpc>
            </a:pPr>
            <a:r>
              <a:rPr lang="en-US" sz="2500" b="1" dirty="0">
                <a:solidFill>
                  <a:schemeClr val="bg1"/>
                </a:solidFill>
              </a:rPr>
              <a:t>You spend months on our website to put all the information together to go live. You invest your money and time both on </a:t>
            </a:r>
            <a:r>
              <a:rPr lang="en-US" sz="2500" b="1" dirty="0">
                <a:solidFill>
                  <a:srgbClr val="FFFF00"/>
                </a:solidFill>
              </a:rPr>
              <a:t>your </a:t>
            </a:r>
            <a:r>
              <a:rPr lang="en-US" sz="2500" b="1" dirty="0">
                <a:solidFill>
                  <a:srgbClr val="FFFF00"/>
                </a:solidFill>
                <a:hlinkClick r:id="rId3"/>
              </a:rPr>
              <a:t>eCommerce website</a:t>
            </a:r>
            <a:r>
              <a:rPr lang="en-US" sz="2500" b="1" dirty="0">
                <a:solidFill>
                  <a:srgbClr val="FFFF00"/>
                </a:solidFill>
              </a:rPr>
              <a:t> to attract visitors in a hope to increase the conversion rate.</a:t>
            </a:r>
          </a:p>
        </p:txBody>
      </p:sp>
      <p:sp>
        <p:nvSpPr>
          <p:cNvPr id="2" name="Rectangle 1"/>
          <p:cNvSpPr/>
          <p:nvPr/>
        </p:nvSpPr>
        <p:spPr>
          <a:xfrm>
            <a:off x="0" y="228600"/>
            <a:ext cx="7564122" cy="784830"/>
          </a:xfrm>
          <a:prstGeom prst="rect">
            <a:avLst/>
          </a:prstGeom>
        </p:spPr>
        <p:txBody>
          <a:bodyPr wrap="none">
            <a:spAutoFit/>
          </a:bodyPr>
          <a:lstStyle/>
          <a:p>
            <a:r>
              <a:rPr lang="en-US" sz="4500" b="1" dirty="0" smtClean="0">
                <a:solidFill>
                  <a:schemeClr val="bg1"/>
                </a:solidFill>
              </a:rPr>
              <a:t>Ecommerce Web Development</a:t>
            </a:r>
            <a:endParaRPr lang="en-US" sz="4500" b="1" dirty="0">
              <a:solidFill>
                <a:schemeClr val="bg1"/>
              </a:solidFill>
            </a:endParaRPr>
          </a:p>
        </p:txBody>
      </p:sp>
      <p:pic>
        <p:nvPicPr>
          <p:cNvPr id="3075" name="Picture 3" descr="C:\Users\seo\Desktop\ecommerce-web-design-500x50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2342" y="784830"/>
            <a:ext cx="5755670" cy="5755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0594845"/>
      </p:ext>
    </p:extLst>
  </p:cSld>
  <p:clrMapOvr>
    <a:masterClrMapping/>
  </p:clrMapOvr>
  <mc:AlternateContent xmlns:mc="http://schemas.openxmlformats.org/markup-compatibility/2006" xmlns:p14="http://schemas.microsoft.com/office/powerpoint/2010/main">
    <mc:Choice Requires="p14">
      <p:transition spd="slow" p14:dur="4000" advTm="4000">
        <p:pull dir="r"/>
      </p:transition>
    </mc:Choice>
    <mc:Fallback xmlns="">
      <p:transition spd="slow" advTm="4000">
        <p:pull dir="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4951412" y="0"/>
            <a:ext cx="6781800" cy="784830"/>
          </a:xfrm>
          <a:prstGeom prst="rect">
            <a:avLst/>
          </a:prstGeom>
        </p:spPr>
        <p:txBody>
          <a:bodyPr wrap="square">
            <a:spAutoFit/>
          </a:bodyPr>
          <a:lstStyle/>
          <a:p>
            <a:pPr algn="ctr"/>
            <a:r>
              <a:rPr lang="en-US" sz="4500" b="1" dirty="0" smtClean="0">
                <a:solidFill>
                  <a:schemeClr val="accent2"/>
                </a:solidFill>
              </a:rPr>
              <a:t>Display Product </a:t>
            </a:r>
            <a:r>
              <a:rPr lang="en-US" sz="4500" b="1" dirty="0" smtClean="0">
                <a:solidFill>
                  <a:srgbClr val="92D050"/>
                </a:solidFill>
              </a:rPr>
              <a:t>Videos</a:t>
            </a:r>
            <a:endParaRPr lang="en-US" sz="4500" b="1" dirty="0">
              <a:solidFill>
                <a:srgbClr val="92D050"/>
              </a:solidFill>
            </a:endParaRPr>
          </a:p>
        </p:txBody>
      </p:sp>
      <p:sp>
        <p:nvSpPr>
          <p:cNvPr id="3" name="Rectangle 2"/>
          <p:cNvSpPr/>
          <p:nvPr/>
        </p:nvSpPr>
        <p:spPr>
          <a:xfrm>
            <a:off x="3700751" y="3441680"/>
            <a:ext cx="8489661" cy="3416320"/>
          </a:xfrm>
          <a:prstGeom prst="rect">
            <a:avLst/>
          </a:prstGeom>
        </p:spPr>
        <p:txBody>
          <a:bodyPr wrap="square">
            <a:spAutoFit/>
          </a:bodyPr>
          <a:lstStyle/>
          <a:p>
            <a:pPr>
              <a:lnSpc>
                <a:spcPct val="200000"/>
              </a:lnSpc>
            </a:pPr>
            <a:r>
              <a:rPr lang="en-US" b="1" dirty="0">
                <a:solidFill>
                  <a:srgbClr val="C00000"/>
                </a:solidFill>
              </a:rPr>
              <a:t>The biggest difference between online shopping and local shopping that we cannot touch or physically examine the product that we are planning to buy in case of online shopping while in case of local shopping, we are free to touch and review the size of the product that we are supposed to buy.</a:t>
            </a:r>
          </a:p>
          <a:p>
            <a:pPr>
              <a:lnSpc>
                <a:spcPct val="200000"/>
              </a:lnSpc>
            </a:pPr>
            <a:r>
              <a:rPr lang="en-US" b="1" dirty="0" smtClean="0">
                <a:solidFill>
                  <a:srgbClr val="00B0F0"/>
                </a:solidFill>
              </a:rPr>
              <a:t>We </a:t>
            </a:r>
            <a:r>
              <a:rPr lang="en-US" b="1" dirty="0">
                <a:solidFill>
                  <a:srgbClr val="00B0F0"/>
                </a:solidFill>
              </a:rPr>
              <a:t>recommend making short and healthy videos of the products with or without audio that represents the product better than images.</a:t>
            </a:r>
          </a:p>
        </p:txBody>
      </p:sp>
      <p:pic>
        <p:nvPicPr>
          <p:cNvPr id="2050" name="Picture 2" descr="C:\Users\seo\Desktop\origina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3812" y="895350"/>
            <a:ext cx="5181600" cy="2914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4743822"/>
      </p:ext>
    </p:extLst>
  </p:cSld>
  <p:clrMapOvr>
    <a:masterClrMapping/>
  </p:clrMapOvr>
  <mc:AlternateContent xmlns:mc="http://schemas.openxmlformats.org/markup-compatibility/2006" xmlns:p14="http://schemas.microsoft.com/office/powerpoint/2010/main">
    <mc:Choice Requires="p14">
      <p:transition spd="slow" p14:dur="4000" advTm="4000">
        <p:cover dir="rd"/>
      </p:transition>
    </mc:Choice>
    <mc:Fallback xmlns="">
      <p:transition spd="slow" advTm="4000">
        <p:cover dir="rd"/>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1588" y="4572000"/>
            <a:ext cx="12188825" cy="2308324"/>
          </a:xfrm>
          <a:prstGeom prst="rect">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7902" y="4549676"/>
            <a:ext cx="12130244" cy="2308324"/>
          </a:xfrm>
          <a:prstGeom prst="rect">
            <a:avLst/>
          </a:prstGeom>
        </p:spPr>
        <p:txBody>
          <a:bodyPr wrap="square">
            <a:spAutoFit/>
          </a:bodyPr>
          <a:lstStyle/>
          <a:p>
            <a:pPr>
              <a:lnSpc>
                <a:spcPct val="150000"/>
              </a:lnSpc>
            </a:pPr>
            <a:r>
              <a:rPr lang="en-US" sz="2400" b="1" dirty="0">
                <a:solidFill>
                  <a:schemeClr val="bg1"/>
                </a:solidFill>
              </a:rPr>
              <a:t>To increase your website’s conversion rate by using high-quality images along with human faces in the images. Such images generate interest to your prospects to focus more on the product and this causes them to draw towards a common point of </a:t>
            </a:r>
            <a:r>
              <a:rPr lang="en-US" sz="2400" b="1" dirty="0" err="1" smtClean="0">
                <a:solidFill>
                  <a:schemeClr val="bg1"/>
                </a:solidFill>
              </a:rPr>
              <a:t>interest.Making</a:t>
            </a:r>
            <a:r>
              <a:rPr lang="en-US" sz="2400" b="1" dirty="0" smtClean="0">
                <a:solidFill>
                  <a:schemeClr val="bg1"/>
                </a:solidFill>
              </a:rPr>
              <a:t> </a:t>
            </a:r>
            <a:r>
              <a:rPr lang="en-US" sz="2400" b="1" dirty="0">
                <a:solidFill>
                  <a:schemeClr val="bg1"/>
                </a:solidFill>
              </a:rPr>
              <a:t>this relevant &amp; small change can lead to increase the conversion rate to a new level.</a:t>
            </a:r>
          </a:p>
        </p:txBody>
      </p:sp>
    </p:spTree>
    <p:extLst>
      <p:ext uri="{BB962C8B-B14F-4D97-AF65-F5344CB8AC3E}">
        <p14:creationId xmlns:p14="http://schemas.microsoft.com/office/powerpoint/2010/main" val="3825099852"/>
      </p:ext>
    </p:extLst>
  </p:cSld>
  <p:clrMapOvr>
    <a:masterClrMapping/>
  </p:clrMapOvr>
  <mc:AlternateContent xmlns:mc="http://schemas.openxmlformats.org/markup-compatibility/2006" xmlns:p14="http://schemas.microsoft.com/office/powerpoint/2010/main">
    <mc:Choice Requires="p14">
      <p:transition spd="slow" p14:dur="4000" advTm="4000">
        <p:cover/>
      </p:transition>
    </mc:Choice>
    <mc:Fallback xmlns="">
      <p:transition spd="slow" advTm="4000">
        <p:cov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0-#ppt_w/2"/>
                                          </p:val>
                                        </p:tav>
                                        <p:tav tm="100000">
                                          <p:val>
                                            <p:strVal val="#ppt_x"/>
                                          </p:val>
                                        </p:tav>
                                      </p:tavLst>
                                    </p:anim>
                                    <p:anim calcmode="lin" valueType="num">
                                      <p:cBhvr additive="base">
                                        <p:cTn id="8" dur="3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3000" fill="hold"/>
                                        <p:tgtEl>
                                          <p:spTgt spid="5"/>
                                        </p:tgtEl>
                                        <p:attrNameLst>
                                          <p:attrName>ppt_x</p:attrName>
                                        </p:attrNameLst>
                                      </p:cBhvr>
                                      <p:tavLst>
                                        <p:tav tm="0">
                                          <p:val>
                                            <p:strVal val="1+#ppt_w/2"/>
                                          </p:val>
                                        </p:tav>
                                        <p:tav tm="100000">
                                          <p:val>
                                            <p:strVal val="#ppt_x"/>
                                          </p:val>
                                        </p:tav>
                                      </p:tavLst>
                                    </p:anim>
                                    <p:anim calcmode="lin" valueType="num">
                                      <p:cBhvr additive="base">
                                        <p:cTn id="14" dur="3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588" y="0"/>
            <a:ext cx="12190413" cy="1569660"/>
          </a:xfrm>
          <a:prstGeom prst="rect">
            <a:avLst/>
          </a:prstGeom>
          <a:noFill/>
        </p:spPr>
        <p:txBody>
          <a:bodyPr wrap="square" rtlCol="0">
            <a:spAutoFit/>
          </a:bodyPr>
          <a:lstStyle/>
          <a:p>
            <a:pPr algn="ctr"/>
            <a:r>
              <a:rPr lang="en-US" sz="4800" b="1" dirty="0" smtClean="0"/>
              <a:t> 5 Simple Ways To Help Conversions On Your Product</a:t>
            </a:r>
            <a:endParaRPr lang="en-US" sz="4500" b="1" dirty="0"/>
          </a:p>
        </p:txBody>
      </p:sp>
      <p:sp>
        <p:nvSpPr>
          <p:cNvPr id="3" name="Rectangle 2"/>
          <p:cNvSpPr/>
          <p:nvPr/>
        </p:nvSpPr>
        <p:spPr>
          <a:xfrm>
            <a:off x="454818" y="1569660"/>
            <a:ext cx="11277600" cy="1466235"/>
          </a:xfrm>
          <a:prstGeom prst="rect">
            <a:avLst/>
          </a:prstGeom>
        </p:spPr>
        <p:txBody>
          <a:bodyPr wrap="square">
            <a:spAutoFit/>
          </a:bodyPr>
          <a:lstStyle/>
          <a:p>
            <a:pPr>
              <a:lnSpc>
                <a:spcPct val="200000"/>
              </a:lnSpc>
            </a:pPr>
            <a:r>
              <a:rPr lang="en-US" sz="2400" b="1" dirty="0">
                <a:solidFill>
                  <a:schemeClr val="accent6">
                    <a:lumMod val="75000"/>
                  </a:schemeClr>
                </a:solidFill>
              </a:rPr>
              <a:t>To help you make a very attractive website that can increase the conversion, we’re going to share 5 simple ways to help conversions on your product.</a:t>
            </a:r>
            <a:endParaRPr lang="en-US" sz="2400" dirty="0">
              <a:solidFill>
                <a:schemeClr val="accent6">
                  <a:lumMod val="75000"/>
                </a:schemeClr>
              </a:solidFill>
            </a:endParaRPr>
          </a:p>
        </p:txBody>
      </p:sp>
      <p:sp>
        <p:nvSpPr>
          <p:cNvPr id="4" name="Rectangle 3"/>
          <p:cNvSpPr/>
          <p:nvPr/>
        </p:nvSpPr>
        <p:spPr>
          <a:xfrm>
            <a:off x="836612" y="3613666"/>
            <a:ext cx="3236720" cy="477054"/>
          </a:xfrm>
          <a:prstGeom prst="rect">
            <a:avLst/>
          </a:prstGeom>
        </p:spPr>
        <p:txBody>
          <a:bodyPr wrap="none">
            <a:spAutoFit/>
          </a:bodyPr>
          <a:lstStyle/>
          <a:p>
            <a:r>
              <a:rPr lang="en-US" sz="2500" b="1" dirty="0">
                <a:solidFill>
                  <a:srgbClr val="002060"/>
                </a:solidFill>
              </a:rPr>
              <a:t>Display Product Videos</a:t>
            </a:r>
          </a:p>
        </p:txBody>
      </p:sp>
      <p:sp>
        <p:nvSpPr>
          <p:cNvPr id="5" name="Rectangle 4"/>
          <p:cNvSpPr/>
          <p:nvPr/>
        </p:nvSpPr>
        <p:spPr>
          <a:xfrm>
            <a:off x="2055812" y="4646642"/>
            <a:ext cx="3444917" cy="477054"/>
          </a:xfrm>
          <a:prstGeom prst="rect">
            <a:avLst/>
          </a:prstGeom>
        </p:spPr>
        <p:txBody>
          <a:bodyPr wrap="none">
            <a:spAutoFit/>
          </a:bodyPr>
          <a:lstStyle/>
          <a:p>
            <a:r>
              <a:rPr lang="en-US" sz="2500" b="1" dirty="0">
                <a:solidFill>
                  <a:srgbClr val="002060"/>
                </a:solidFill>
              </a:rPr>
              <a:t>Use High-Quality Images</a:t>
            </a:r>
          </a:p>
        </p:txBody>
      </p:sp>
      <p:sp>
        <p:nvSpPr>
          <p:cNvPr id="6" name="Rectangle 5"/>
          <p:cNvSpPr/>
          <p:nvPr/>
        </p:nvSpPr>
        <p:spPr>
          <a:xfrm>
            <a:off x="3045760" y="5600750"/>
            <a:ext cx="4406399" cy="477054"/>
          </a:xfrm>
          <a:prstGeom prst="rect">
            <a:avLst/>
          </a:prstGeom>
        </p:spPr>
        <p:txBody>
          <a:bodyPr wrap="none">
            <a:spAutoFit/>
          </a:bodyPr>
          <a:lstStyle/>
          <a:p>
            <a:r>
              <a:rPr lang="en-US" sz="2500" b="1" dirty="0">
                <a:solidFill>
                  <a:srgbClr val="002060"/>
                </a:solidFill>
              </a:rPr>
              <a:t>Let Customer leave the Reviews</a:t>
            </a:r>
          </a:p>
        </p:txBody>
      </p:sp>
      <p:sp>
        <p:nvSpPr>
          <p:cNvPr id="7" name="Rectangle 6"/>
          <p:cNvSpPr/>
          <p:nvPr/>
        </p:nvSpPr>
        <p:spPr>
          <a:xfrm>
            <a:off x="7161212" y="3613666"/>
            <a:ext cx="3290453" cy="477054"/>
          </a:xfrm>
          <a:prstGeom prst="rect">
            <a:avLst/>
          </a:prstGeom>
        </p:spPr>
        <p:txBody>
          <a:bodyPr wrap="none">
            <a:spAutoFit/>
          </a:bodyPr>
          <a:lstStyle/>
          <a:p>
            <a:r>
              <a:rPr lang="en-US" sz="2500" b="1" dirty="0">
                <a:solidFill>
                  <a:srgbClr val="00B050"/>
                </a:solidFill>
              </a:rPr>
              <a:t>Money Back Guarantee</a:t>
            </a:r>
          </a:p>
        </p:txBody>
      </p:sp>
      <p:sp>
        <p:nvSpPr>
          <p:cNvPr id="8" name="Rectangle 7"/>
          <p:cNvSpPr/>
          <p:nvPr/>
        </p:nvSpPr>
        <p:spPr>
          <a:xfrm>
            <a:off x="8075612" y="4646642"/>
            <a:ext cx="3925049" cy="477054"/>
          </a:xfrm>
          <a:prstGeom prst="rect">
            <a:avLst/>
          </a:prstGeom>
        </p:spPr>
        <p:txBody>
          <a:bodyPr wrap="none">
            <a:spAutoFit/>
          </a:bodyPr>
          <a:lstStyle/>
          <a:p>
            <a:r>
              <a:rPr lang="en-US" sz="2500" b="1" dirty="0">
                <a:solidFill>
                  <a:srgbClr val="00B050"/>
                </a:solidFill>
              </a:rPr>
              <a:t>Multiple Payment Gateways</a:t>
            </a:r>
          </a:p>
        </p:txBody>
      </p:sp>
    </p:spTree>
    <p:extLst>
      <p:ext uri="{BB962C8B-B14F-4D97-AF65-F5344CB8AC3E}">
        <p14:creationId xmlns:p14="http://schemas.microsoft.com/office/powerpoint/2010/main" val="2781045034"/>
      </p:ext>
    </p:extLst>
  </p:cSld>
  <p:clrMapOvr>
    <a:masterClrMapping/>
  </p:clrMapOvr>
  <mc:AlternateContent xmlns:mc="http://schemas.openxmlformats.org/markup-compatibility/2006" xmlns:p14="http://schemas.microsoft.com/office/powerpoint/2010/main">
    <mc:Choice Requires="p14">
      <p:transition spd="slow" p14:dur="4000" advTm="4000">
        <p:cover dir="u"/>
      </p:transition>
    </mc:Choice>
    <mc:Fallback xmlns="">
      <p:transition spd="slow" advTm="4000">
        <p:cover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2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anim calcmode="lin" valueType="num">
                                      <p:cBhvr>
                                        <p:cTn id="15" dur="2000" fill="hold"/>
                                        <p:tgtEl>
                                          <p:spTgt spid="5"/>
                                        </p:tgtEl>
                                        <p:attrNameLst>
                                          <p:attrName>ppt_x</p:attrName>
                                        </p:attrNameLst>
                                      </p:cBhvr>
                                      <p:tavLst>
                                        <p:tav tm="0">
                                          <p:val>
                                            <p:strVal val="#ppt_x"/>
                                          </p:val>
                                        </p:tav>
                                        <p:tav tm="100000">
                                          <p:val>
                                            <p:strVal val="#ppt_x"/>
                                          </p:val>
                                        </p:tav>
                                      </p:tavLst>
                                    </p:anim>
                                    <p:anim calcmode="lin" valueType="num">
                                      <p:cBhvr>
                                        <p:cTn id="16" dur="2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anim calcmode="lin" valueType="num">
                                      <p:cBhvr>
                                        <p:cTn id="22" dur="2000" fill="hold"/>
                                        <p:tgtEl>
                                          <p:spTgt spid="6"/>
                                        </p:tgtEl>
                                        <p:attrNameLst>
                                          <p:attrName>ppt_x</p:attrName>
                                        </p:attrNameLst>
                                      </p:cBhvr>
                                      <p:tavLst>
                                        <p:tav tm="0">
                                          <p:val>
                                            <p:strVal val="#ppt_x"/>
                                          </p:val>
                                        </p:tav>
                                        <p:tav tm="100000">
                                          <p:val>
                                            <p:strVal val="#ppt_x"/>
                                          </p:val>
                                        </p:tav>
                                      </p:tavLst>
                                    </p:anim>
                                    <p:anim calcmode="lin" valueType="num">
                                      <p:cBhvr>
                                        <p:cTn id="23" dur="2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2000"/>
                                        <p:tgtEl>
                                          <p:spTgt spid="7"/>
                                        </p:tgtEl>
                                      </p:cBhvr>
                                    </p:animEffect>
                                    <p:anim calcmode="lin" valueType="num">
                                      <p:cBhvr>
                                        <p:cTn id="29" dur="2000" fill="hold"/>
                                        <p:tgtEl>
                                          <p:spTgt spid="7"/>
                                        </p:tgtEl>
                                        <p:attrNameLst>
                                          <p:attrName>ppt_x</p:attrName>
                                        </p:attrNameLst>
                                      </p:cBhvr>
                                      <p:tavLst>
                                        <p:tav tm="0">
                                          <p:val>
                                            <p:strVal val="#ppt_x"/>
                                          </p:val>
                                        </p:tav>
                                        <p:tav tm="100000">
                                          <p:val>
                                            <p:strVal val="#ppt_x"/>
                                          </p:val>
                                        </p:tav>
                                      </p:tavLst>
                                    </p:anim>
                                    <p:anim calcmode="lin" valueType="num">
                                      <p:cBhvr>
                                        <p:cTn id="30" dur="2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2000"/>
                                        <p:tgtEl>
                                          <p:spTgt spid="8"/>
                                        </p:tgtEl>
                                      </p:cBhvr>
                                    </p:animEffect>
                                    <p:anim calcmode="lin" valueType="num">
                                      <p:cBhvr>
                                        <p:cTn id="36" dur="2000" fill="hold"/>
                                        <p:tgtEl>
                                          <p:spTgt spid="8"/>
                                        </p:tgtEl>
                                        <p:attrNameLst>
                                          <p:attrName>ppt_x</p:attrName>
                                        </p:attrNameLst>
                                      </p:cBhvr>
                                      <p:tavLst>
                                        <p:tav tm="0">
                                          <p:val>
                                            <p:strVal val="#ppt_x"/>
                                          </p:val>
                                        </p:tav>
                                        <p:tav tm="100000">
                                          <p:val>
                                            <p:strVal val="#ppt_x"/>
                                          </p:val>
                                        </p:tav>
                                      </p:tavLst>
                                    </p:anim>
                                    <p:anim calcmode="lin" valueType="num">
                                      <p:cBhvr>
                                        <p:cTn id="37" dur="2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3656012" y="1524000"/>
            <a:ext cx="7772449" cy="784830"/>
          </a:xfrm>
          <a:prstGeom prst="rect">
            <a:avLst/>
          </a:prstGeom>
        </p:spPr>
        <p:txBody>
          <a:bodyPr wrap="none">
            <a:spAutoFit/>
          </a:bodyPr>
          <a:lstStyle/>
          <a:p>
            <a:r>
              <a:rPr lang="en-US" sz="4500" b="1" dirty="0"/>
              <a:t>Let Customer leave the Reviews</a:t>
            </a:r>
          </a:p>
        </p:txBody>
      </p:sp>
      <p:sp>
        <p:nvSpPr>
          <p:cNvPr id="3" name="Rectangle 2"/>
          <p:cNvSpPr/>
          <p:nvPr/>
        </p:nvSpPr>
        <p:spPr>
          <a:xfrm>
            <a:off x="6094412" y="3581400"/>
            <a:ext cx="6248400" cy="3323987"/>
          </a:xfrm>
          <a:prstGeom prst="rect">
            <a:avLst/>
          </a:prstGeom>
        </p:spPr>
        <p:txBody>
          <a:bodyPr wrap="square">
            <a:spAutoFit/>
          </a:bodyPr>
          <a:lstStyle/>
          <a:p>
            <a:pPr>
              <a:lnSpc>
                <a:spcPct val="150000"/>
              </a:lnSpc>
            </a:pPr>
            <a:r>
              <a:rPr lang="en-US" sz="2000" b="1" dirty="0" smtClean="0">
                <a:solidFill>
                  <a:schemeClr val="bg1"/>
                </a:solidFill>
              </a:rPr>
              <a:t>Now</a:t>
            </a:r>
            <a:r>
              <a:rPr lang="en-US" sz="2000" b="1" dirty="0">
                <a:solidFill>
                  <a:schemeClr val="bg1"/>
                </a:solidFill>
              </a:rPr>
              <a:t>, simply let your customer leave the reviews on your product pages reduces the fear factor. When a prospects land on your product page, he/she can read the reviews that other customers have left about the product, quality, delivery, and services. When they see the reviews on your website that says that your prospect knows that you have nothing to hide.</a:t>
            </a:r>
          </a:p>
        </p:txBody>
      </p:sp>
    </p:spTree>
    <p:extLst>
      <p:ext uri="{BB962C8B-B14F-4D97-AF65-F5344CB8AC3E}">
        <p14:creationId xmlns:p14="http://schemas.microsoft.com/office/powerpoint/2010/main" val="900630572"/>
      </p:ext>
    </p:extLst>
  </p:cSld>
  <p:clrMapOvr>
    <a:masterClrMapping/>
  </p:clrMapOvr>
  <mc:AlternateContent xmlns:mc="http://schemas.openxmlformats.org/markup-compatibility/2006" xmlns:p14="http://schemas.microsoft.com/office/powerpoint/2010/main">
    <mc:Choice Requires="p14">
      <p:transition spd="slow" p14:dur="4000" advTm="4000">
        <p:cover dir="rd"/>
      </p:transition>
    </mc:Choice>
    <mc:Fallback xmlns="">
      <p:transition spd="slow" advTm="4000">
        <p:cover dir="rd"/>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0" y="76200"/>
            <a:ext cx="5774401" cy="784830"/>
          </a:xfrm>
          <a:prstGeom prst="rect">
            <a:avLst/>
          </a:prstGeom>
        </p:spPr>
        <p:txBody>
          <a:bodyPr wrap="none">
            <a:spAutoFit/>
          </a:bodyPr>
          <a:lstStyle/>
          <a:p>
            <a:r>
              <a:rPr lang="en-US" sz="4500" b="1" dirty="0">
                <a:solidFill>
                  <a:srgbClr val="00B050"/>
                </a:solidFill>
              </a:rPr>
              <a:t>Money Back Guarantee</a:t>
            </a:r>
          </a:p>
        </p:txBody>
      </p:sp>
      <p:sp>
        <p:nvSpPr>
          <p:cNvPr id="3" name="Rectangle 2"/>
          <p:cNvSpPr/>
          <p:nvPr/>
        </p:nvSpPr>
        <p:spPr>
          <a:xfrm>
            <a:off x="0" y="3691693"/>
            <a:ext cx="12135570" cy="3170099"/>
          </a:xfrm>
          <a:prstGeom prst="rect">
            <a:avLst/>
          </a:prstGeom>
        </p:spPr>
        <p:txBody>
          <a:bodyPr wrap="square">
            <a:spAutoFit/>
          </a:bodyPr>
          <a:lstStyle/>
          <a:p>
            <a:pPr>
              <a:lnSpc>
                <a:spcPct val="200000"/>
              </a:lnSpc>
            </a:pPr>
            <a:r>
              <a:rPr lang="en-US" sz="2000" b="1" dirty="0">
                <a:solidFill>
                  <a:schemeClr val="tx2">
                    <a:lumMod val="50000"/>
                  </a:schemeClr>
                </a:solidFill>
              </a:rPr>
              <a:t>Have you updated your return policy? Do you also have the customer satisfaction policy?</a:t>
            </a:r>
          </a:p>
          <a:p>
            <a:pPr>
              <a:lnSpc>
                <a:spcPct val="200000"/>
              </a:lnSpc>
            </a:pPr>
            <a:r>
              <a:rPr lang="en-US" sz="2000" b="1" dirty="0">
                <a:solidFill>
                  <a:schemeClr val="tx2">
                    <a:lumMod val="50000"/>
                  </a:schemeClr>
                </a:solidFill>
              </a:rPr>
              <a:t>If not yet, we recommend you to start writing your return/money back policy and proudly showcase them on your product page. If you are providing a satisfaction guarantee to your customers, we recommend to show it. It is always better to put yourself at risk and provide your prospects with a confidence in your products. This way, your prospects will trust your website &amp; products and in the result, an enhanced conversion rate.</a:t>
            </a:r>
          </a:p>
        </p:txBody>
      </p:sp>
    </p:spTree>
    <p:extLst>
      <p:ext uri="{BB962C8B-B14F-4D97-AF65-F5344CB8AC3E}">
        <p14:creationId xmlns:p14="http://schemas.microsoft.com/office/powerpoint/2010/main" val="707995143"/>
      </p:ext>
    </p:extLst>
  </p:cSld>
  <p:clrMapOvr>
    <a:masterClrMapping/>
  </p:clrMapOvr>
  <mc:AlternateContent xmlns:mc="http://schemas.openxmlformats.org/markup-compatibility/2006" xmlns:p14="http://schemas.microsoft.com/office/powerpoint/2010/main">
    <mc:Choice Requires="p14">
      <p:transition spd="slow" p14:dur="4000" advTm="4000">
        <p14:prism/>
      </p:transition>
    </mc:Choice>
    <mc:Fallback xmlns="">
      <p:transition spd="slow" advTm="4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6000"/>
            <a:lum/>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4114800"/>
            <a:ext cx="12188825" cy="2862322"/>
          </a:xfrm>
          <a:prstGeom prst="rect">
            <a:avLst/>
          </a:prstGeom>
          <a:noFill/>
        </p:spPr>
        <p:txBody>
          <a:bodyPr wrap="square">
            <a:spAutoFit/>
          </a:bodyPr>
          <a:lstStyle/>
          <a:p>
            <a:pPr>
              <a:lnSpc>
                <a:spcPct val="150000"/>
              </a:lnSpc>
            </a:pPr>
            <a:r>
              <a:rPr lang="en-US" sz="2400" b="1" dirty="0">
                <a:solidFill>
                  <a:schemeClr val="tx2"/>
                </a:solidFill>
              </a:rPr>
              <a:t>If your website depends on 1 payment system i.e. credit card, it may be a bad news for you.</a:t>
            </a:r>
          </a:p>
          <a:p>
            <a:pPr>
              <a:lnSpc>
                <a:spcPct val="150000"/>
              </a:lnSpc>
            </a:pPr>
            <a:r>
              <a:rPr lang="en-US" sz="2400" b="1" dirty="0">
                <a:solidFill>
                  <a:schemeClr val="tx2"/>
                </a:solidFill>
              </a:rPr>
              <a:t>Fortunately, people landed on your website and they tried their best to complete order cycle by using their cash, but your website didn’t allow them to complete it.</a:t>
            </a:r>
          </a:p>
          <a:p>
            <a:pPr>
              <a:lnSpc>
                <a:spcPct val="150000"/>
              </a:lnSpc>
            </a:pPr>
            <a:r>
              <a:rPr lang="en-US" sz="2400" b="1" dirty="0">
                <a:solidFill>
                  <a:srgbClr val="00B050"/>
                </a:solidFill>
              </a:rPr>
              <a:t>It is highly recommended to use multiple payment gateways so your potential buyers can make the payment with ease and comfort.</a:t>
            </a:r>
          </a:p>
        </p:txBody>
      </p:sp>
      <p:sp>
        <p:nvSpPr>
          <p:cNvPr id="6" name="Rectangle 5"/>
          <p:cNvSpPr/>
          <p:nvPr/>
        </p:nvSpPr>
        <p:spPr>
          <a:xfrm>
            <a:off x="5339" y="-76200"/>
            <a:ext cx="4105611" cy="1323439"/>
          </a:xfrm>
          <a:prstGeom prst="rect">
            <a:avLst/>
          </a:prstGeom>
        </p:spPr>
        <p:txBody>
          <a:bodyPr wrap="none">
            <a:spAutoFit/>
          </a:bodyPr>
          <a:lstStyle/>
          <a:p>
            <a:r>
              <a:rPr lang="en-US" sz="4000" b="1" dirty="0">
                <a:solidFill>
                  <a:schemeClr val="accent6"/>
                </a:solidFill>
              </a:rPr>
              <a:t>Multiple </a:t>
            </a:r>
            <a:r>
              <a:rPr lang="en-US" sz="4000" b="1" dirty="0" smtClean="0">
                <a:solidFill>
                  <a:srgbClr val="00B050"/>
                </a:solidFill>
              </a:rPr>
              <a:t>Payment</a:t>
            </a:r>
            <a:r>
              <a:rPr lang="en-US" sz="4000" b="1" dirty="0" smtClean="0">
                <a:solidFill>
                  <a:schemeClr val="accent6"/>
                </a:solidFill>
              </a:rPr>
              <a:t> </a:t>
            </a:r>
          </a:p>
          <a:p>
            <a:r>
              <a:rPr lang="en-US" sz="4000" b="1" dirty="0" smtClean="0">
                <a:solidFill>
                  <a:srgbClr val="00B0F0"/>
                </a:solidFill>
              </a:rPr>
              <a:t>Gateways</a:t>
            </a:r>
            <a:endParaRPr lang="en-US" sz="4000" b="1" dirty="0">
              <a:solidFill>
                <a:srgbClr val="00B0F0"/>
              </a:solidFill>
            </a:endParaRPr>
          </a:p>
        </p:txBody>
      </p:sp>
      <p:pic>
        <p:nvPicPr>
          <p:cNvPr id="1026" name="Picture 2" descr="C:\Users\seo\Desktop\5-Effective-Payment-Gateways-for-E-commerce-Invensi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4212" y="170419"/>
            <a:ext cx="5467350" cy="3944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754200"/>
      </p:ext>
    </p:extLst>
  </p:cSld>
  <p:clrMapOvr>
    <a:masterClrMapping/>
  </p:clrMapOvr>
  <mc:AlternateContent xmlns:mc="http://schemas.openxmlformats.org/markup-compatibility/2006" xmlns:p14="http://schemas.microsoft.com/office/powerpoint/2010/main">
    <mc:Choice Requires="p14">
      <p:transition spd="slow" p14:dur="4000" advTm="4000">
        <p14:switch dir="r"/>
      </p:transition>
    </mc:Choice>
    <mc:Fallback xmlns="">
      <p:transition spd="slow" advTm="4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2000"/>
            <a:lum/>
          </a:blip>
          <a:srcRect/>
          <a:stretch>
            <a:fillRect t="-17000" b="-17000"/>
          </a:stretch>
        </a:blipFill>
        <a:effectLst/>
      </p:bgPr>
    </p:bg>
    <p:spTree>
      <p:nvGrpSpPr>
        <p:cNvPr id="1" name=""/>
        <p:cNvGrpSpPr/>
        <p:nvPr/>
      </p:nvGrpSpPr>
      <p:grpSpPr>
        <a:xfrm>
          <a:off x="0" y="0"/>
          <a:ext cx="0" cy="0"/>
          <a:chOff x="0" y="0"/>
          <a:chExt cx="0" cy="0"/>
        </a:xfrm>
      </p:grpSpPr>
      <p:sp>
        <p:nvSpPr>
          <p:cNvPr id="2" name="Title 3"/>
          <p:cNvSpPr txBox="1">
            <a:spLocks/>
          </p:cNvSpPr>
          <p:nvPr/>
        </p:nvSpPr>
        <p:spPr>
          <a:xfrm>
            <a:off x="0" y="76200"/>
            <a:ext cx="12188825" cy="8382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solidFill>
                  <a:srgbClr val="FF0000"/>
                </a:solidFill>
                <a:latin typeface="Calibri" pitchFamily="34" charset="0"/>
                <a:cs typeface="Calibri" pitchFamily="34" charset="0"/>
              </a:rPr>
              <a:t>GET IN TOU</a:t>
            </a:r>
            <a:r>
              <a:rPr lang="en-US" b="1" dirty="0" smtClean="0">
                <a:solidFill>
                  <a:srgbClr val="C00000"/>
                </a:solidFill>
                <a:latin typeface="Calibri" pitchFamily="34" charset="0"/>
                <a:cs typeface="Calibri" pitchFamily="34" charset="0"/>
              </a:rPr>
              <a:t>CH WITH US</a:t>
            </a:r>
            <a:endParaRPr lang="en-US" b="1" dirty="0">
              <a:solidFill>
                <a:srgbClr val="C00000"/>
              </a:solidFill>
              <a:latin typeface="Calibri" pitchFamily="34" charset="0"/>
              <a:cs typeface="Calibri" pitchFamily="34" charset="0"/>
            </a:endParaRPr>
          </a:p>
        </p:txBody>
      </p:sp>
      <p:sp>
        <p:nvSpPr>
          <p:cNvPr id="3" name="Rectangle 2"/>
          <p:cNvSpPr/>
          <p:nvPr/>
        </p:nvSpPr>
        <p:spPr>
          <a:xfrm>
            <a:off x="-992188" y="3295471"/>
            <a:ext cx="6092825" cy="1200329"/>
          </a:xfrm>
          <a:prstGeom prst="rect">
            <a:avLst/>
          </a:prstGeom>
        </p:spPr>
        <p:txBody>
          <a:bodyPr>
            <a:spAutoFit/>
          </a:bodyPr>
          <a:lstStyle/>
          <a:p>
            <a:pPr algn="ctr"/>
            <a:r>
              <a:rPr lang="en-US" sz="4000" b="1" dirty="0" smtClean="0">
                <a:latin typeface="Calibri" pitchFamily="34" charset="0"/>
                <a:cs typeface="Calibri" pitchFamily="34" charset="0"/>
              </a:rPr>
              <a:t>Call Now:-</a:t>
            </a:r>
          </a:p>
          <a:p>
            <a:pPr algn="ctr"/>
            <a:r>
              <a:rPr lang="en-US" sz="3200" b="1" dirty="0" smtClean="0">
                <a:solidFill>
                  <a:srgbClr val="00B0F0"/>
                </a:solidFill>
                <a:latin typeface="Calibri" pitchFamily="34" charset="0"/>
                <a:cs typeface="Calibri" pitchFamily="34" charset="0"/>
              </a:rPr>
              <a:t>+91-9915863353</a:t>
            </a:r>
          </a:p>
        </p:txBody>
      </p:sp>
      <p:sp>
        <p:nvSpPr>
          <p:cNvPr id="4" name="Rectangle 3"/>
          <p:cNvSpPr/>
          <p:nvPr/>
        </p:nvSpPr>
        <p:spPr>
          <a:xfrm>
            <a:off x="1" y="914400"/>
            <a:ext cx="12188824" cy="2062103"/>
          </a:xfrm>
          <a:prstGeom prst="rect">
            <a:avLst/>
          </a:prstGeom>
        </p:spPr>
        <p:txBody>
          <a:bodyPr wrap="square">
            <a:spAutoFit/>
          </a:bodyPr>
          <a:lstStyle/>
          <a:p>
            <a:pPr algn="ctr"/>
            <a:r>
              <a:rPr lang="en-US" sz="4400" b="1" dirty="0" smtClean="0">
                <a:solidFill>
                  <a:schemeClr val="accent6"/>
                </a:solidFill>
                <a:latin typeface="Calibri" pitchFamily="34" charset="0"/>
                <a:cs typeface="Calibri" pitchFamily="34" charset="0"/>
              </a:rPr>
              <a:t>Address:-</a:t>
            </a:r>
          </a:p>
          <a:p>
            <a:pPr algn="ctr"/>
            <a:r>
              <a:rPr lang="en-US" sz="2800" b="1" dirty="0">
                <a:solidFill>
                  <a:srgbClr val="00B050"/>
                </a:solidFill>
                <a:latin typeface="Calibri" pitchFamily="34" charset="0"/>
                <a:cs typeface="Calibri" pitchFamily="34" charset="0"/>
              </a:rPr>
              <a:t>CSS </a:t>
            </a:r>
            <a:r>
              <a:rPr lang="en-US" sz="2800" b="1" dirty="0" smtClean="0">
                <a:solidFill>
                  <a:srgbClr val="00B050"/>
                </a:solidFill>
                <a:latin typeface="Calibri" pitchFamily="34" charset="0"/>
                <a:cs typeface="Calibri" pitchFamily="34" charset="0"/>
              </a:rPr>
              <a:t>Tree-</a:t>
            </a:r>
            <a:r>
              <a:rPr lang="en-US" sz="2800" dirty="0"/>
              <a:t> </a:t>
            </a:r>
            <a:r>
              <a:rPr lang="en-US" sz="2800" b="1" dirty="0" smtClean="0">
                <a:solidFill>
                  <a:srgbClr val="00B0F0"/>
                </a:solidFill>
                <a:latin typeface="Calibri" pitchFamily="34" charset="0"/>
                <a:cs typeface="Calibri" pitchFamily="34" charset="0"/>
              </a:rPr>
              <a:t>Plot </a:t>
            </a:r>
            <a:r>
              <a:rPr lang="en-US" sz="2800" b="1" dirty="0">
                <a:solidFill>
                  <a:srgbClr val="00B0F0"/>
                </a:solidFill>
                <a:latin typeface="Calibri" pitchFamily="34" charset="0"/>
                <a:cs typeface="Calibri" pitchFamily="34" charset="0"/>
              </a:rPr>
              <a:t>No </a:t>
            </a:r>
            <a:r>
              <a:rPr lang="en-US" sz="2800" b="1" dirty="0" smtClean="0">
                <a:solidFill>
                  <a:srgbClr val="00B0F0"/>
                </a:solidFill>
                <a:latin typeface="Calibri" pitchFamily="34" charset="0"/>
                <a:cs typeface="Calibri" pitchFamily="34" charset="0"/>
              </a:rPr>
              <a:t>F-301, </a:t>
            </a:r>
            <a:r>
              <a:rPr lang="en-US" sz="2800" b="1" dirty="0">
                <a:solidFill>
                  <a:srgbClr val="00B0F0"/>
                </a:solidFill>
                <a:latin typeface="Calibri" pitchFamily="34" charset="0"/>
                <a:cs typeface="Calibri" pitchFamily="34" charset="0"/>
              </a:rPr>
              <a:t>Industrial Area </a:t>
            </a:r>
            <a:r>
              <a:rPr lang="en-US" sz="2800" b="1" dirty="0" smtClean="0">
                <a:solidFill>
                  <a:srgbClr val="00B0F0"/>
                </a:solidFill>
                <a:latin typeface="Calibri" pitchFamily="34" charset="0"/>
                <a:cs typeface="Calibri" pitchFamily="34" charset="0"/>
              </a:rPr>
              <a:t>8B,</a:t>
            </a:r>
          </a:p>
          <a:p>
            <a:pPr algn="ctr"/>
            <a:r>
              <a:rPr lang="en-US" sz="2800" b="1" dirty="0" smtClean="0">
                <a:solidFill>
                  <a:srgbClr val="00B0F0"/>
                </a:solidFill>
                <a:latin typeface="Calibri" pitchFamily="34" charset="0"/>
                <a:cs typeface="Calibri" pitchFamily="34" charset="0"/>
              </a:rPr>
              <a:t>       Sahibzada </a:t>
            </a:r>
            <a:r>
              <a:rPr lang="en-US" sz="2800" b="1" dirty="0">
                <a:solidFill>
                  <a:srgbClr val="00B0F0"/>
                </a:solidFill>
                <a:latin typeface="Calibri" pitchFamily="34" charset="0"/>
                <a:cs typeface="Calibri" pitchFamily="34" charset="0"/>
              </a:rPr>
              <a:t>Ajit Singh </a:t>
            </a:r>
            <a:r>
              <a:rPr lang="en-US" sz="2800" b="1" dirty="0" smtClean="0">
                <a:solidFill>
                  <a:srgbClr val="00B0F0"/>
                </a:solidFill>
                <a:latin typeface="Calibri" pitchFamily="34" charset="0"/>
                <a:cs typeface="Calibri" pitchFamily="34" charset="0"/>
              </a:rPr>
              <a:t>Nagar,</a:t>
            </a:r>
            <a:endParaRPr lang="en-US" sz="2800" b="1" dirty="0">
              <a:solidFill>
                <a:srgbClr val="00B0F0"/>
              </a:solidFill>
              <a:latin typeface="Calibri" pitchFamily="34" charset="0"/>
              <a:cs typeface="Calibri" pitchFamily="34" charset="0"/>
            </a:endParaRPr>
          </a:p>
          <a:p>
            <a:pPr algn="ctr"/>
            <a:r>
              <a:rPr lang="en-US" sz="2800" b="1" dirty="0" smtClean="0">
                <a:solidFill>
                  <a:srgbClr val="00B0F0"/>
                </a:solidFill>
                <a:latin typeface="Calibri" pitchFamily="34" charset="0"/>
                <a:cs typeface="Calibri" pitchFamily="34" charset="0"/>
              </a:rPr>
              <a:t>Punjab </a:t>
            </a:r>
            <a:r>
              <a:rPr lang="en-US" sz="2800" b="1" dirty="0">
                <a:solidFill>
                  <a:srgbClr val="00B0F0"/>
                </a:solidFill>
                <a:latin typeface="Calibri" pitchFamily="34" charset="0"/>
                <a:cs typeface="Calibri" pitchFamily="34" charset="0"/>
              </a:rPr>
              <a:t>160055</a:t>
            </a:r>
          </a:p>
        </p:txBody>
      </p:sp>
      <p:sp>
        <p:nvSpPr>
          <p:cNvPr id="5" name="Rectangle 4"/>
          <p:cNvSpPr/>
          <p:nvPr/>
        </p:nvSpPr>
        <p:spPr>
          <a:xfrm>
            <a:off x="2513012" y="4133671"/>
            <a:ext cx="6092825" cy="1200329"/>
          </a:xfrm>
          <a:prstGeom prst="rect">
            <a:avLst/>
          </a:prstGeom>
        </p:spPr>
        <p:txBody>
          <a:bodyPr>
            <a:spAutoFit/>
          </a:bodyPr>
          <a:lstStyle/>
          <a:p>
            <a:pPr algn="ctr"/>
            <a:r>
              <a:rPr lang="en-US" sz="4000" b="1" dirty="0" smtClean="0">
                <a:latin typeface="Calibri" pitchFamily="34" charset="0"/>
                <a:cs typeface="Calibri" pitchFamily="34" charset="0"/>
              </a:rPr>
              <a:t>Email Us:-</a:t>
            </a:r>
            <a:r>
              <a:rPr lang="en-US" sz="4000" dirty="0" smtClean="0"/>
              <a:t> </a:t>
            </a:r>
          </a:p>
          <a:p>
            <a:pPr algn="ctr"/>
            <a:r>
              <a:rPr lang="en-US" sz="3200" b="1" dirty="0" smtClean="0">
                <a:latin typeface="Calibri" pitchFamily="34" charset="0"/>
                <a:cs typeface="Calibri" pitchFamily="34" charset="0"/>
                <a:hlinkClick r:id="rId3"/>
              </a:rPr>
              <a:t>sales@css-tree.com</a:t>
            </a:r>
            <a:r>
              <a:rPr lang="en-US" sz="3200" b="1" dirty="0" smtClean="0">
                <a:latin typeface="Calibri" pitchFamily="34" charset="0"/>
                <a:cs typeface="Calibri" pitchFamily="34" charset="0"/>
              </a:rPr>
              <a:t> </a:t>
            </a:r>
            <a:endParaRPr lang="en-US" sz="3200" b="1" dirty="0" smtClean="0">
              <a:solidFill>
                <a:schemeClr val="accent2"/>
              </a:solidFill>
              <a:latin typeface="Calibri" pitchFamily="34" charset="0"/>
              <a:cs typeface="Calibri" pitchFamily="34" charset="0"/>
            </a:endParaRPr>
          </a:p>
        </p:txBody>
      </p:sp>
      <p:sp>
        <p:nvSpPr>
          <p:cNvPr id="6" name="Rectangle 5"/>
          <p:cNvSpPr/>
          <p:nvPr/>
        </p:nvSpPr>
        <p:spPr>
          <a:xfrm>
            <a:off x="6554787" y="5029200"/>
            <a:ext cx="6092825" cy="1261884"/>
          </a:xfrm>
          <a:prstGeom prst="rect">
            <a:avLst/>
          </a:prstGeom>
        </p:spPr>
        <p:txBody>
          <a:bodyPr>
            <a:spAutoFit/>
          </a:bodyPr>
          <a:lstStyle/>
          <a:p>
            <a:pPr algn="ctr"/>
            <a:r>
              <a:rPr lang="en-US" sz="4400" b="1" dirty="0" smtClean="0">
                <a:latin typeface="Calibri" pitchFamily="34" charset="0"/>
                <a:cs typeface="Calibri" pitchFamily="34" charset="0"/>
              </a:rPr>
              <a:t>Visit Us:-</a:t>
            </a:r>
          </a:p>
          <a:p>
            <a:pPr algn="ctr"/>
            <a:r>
              <a:rPr lang="en-US" sz="3200" b="1" dirty="0" smtClean="0">
                <a:latin typeface="Calibri" pitchFamily="34" charset="0"/>
                <a:cs typeface="Calibri" pitchFamily="34" charset="0"/>
              </a:rPr>
              <a:t> </a:t>
            </a:r>
            <a:r>
              <a:rPr lang="en-US" sz="3200" b="1" dirty="0" smtClean="0">
                <a:latin typeface="Calibri" pitchFamily="34" charset="0"/>
                <a:cs typeface="Calibri" pitchFamily="34" charset="0"/>
                <a:hlinkClick r:id="rId4"/>
              </a:rPr>
              <a:t>http://css-tree.com</a:t>
            </a:r>
            <a:r>
              <a:rPr lang="en-US" sz="3200" b="1" dirty="0" smtClean="0">
                <a:latin typeface="Calibri" pitchFamily="34" charset="0"/>
                <a:cs typeface="Calibri" pitchFamily="34" charset="0"/>
              </a:rPr>
              <a:t>   </a:t>
            </a:r>
            <a:endParaRPr lang="en-US" sz="3200" b="1" dirty="0" smtClean="0">
              <a:solidFill>
                <a:schemeClr val="accent2"/>
              </a:solidFill>
              <a:latin typeface="Calibri" pitchFamily="34" charset="0"/>
              <a:cs typeface="Calibri" pitchFamily="34" charset="0"/>
            </a:endParaRPr>
          </a:p>
        </p:txBody>
      </p:sp>
      <p:pic>
        <p:nvPicPr>
          <p:cNvPr id="1026" name="Picture 2" descr="C:\Users\seo\Desktop\logo (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95344" y="90055"/>
            <a:ext cx="2076450" cy="53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8824333"/>
      </p:ext>
    </p:extLst>
  </p:cSld>
  <p:clrMapOvr>
    <a:masterClrMapping/>
  </p:clrMapOvr>
  <mc:AlternateContent xmlns:mc="http://schemas.openxmlformats.org/markup-compatibility/2006" xmlns:p14="http://schemas.microsoft.com/office/powerpoint/2010/main">
    <mc:Choice Requires="p14">
      <p:transition spd="slow" p14:dur="4000" advTm="4000">
        <p:cover/>
      </p:transition>
    </mc:Choice>
    <mc:Fallback xmlns="">
      <p:transition spd="slow" advTm="4000">
        <p:cov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ppt_x</p:attrName>
                                        </p:attrNameLst>
                                      </p:cBhvr>
                                      <p:tavLst>
                                        <p:tav tm="0">
                                          <p:val>
                                            <p:strVal val="#ppt_x"/>
                                          </p:val>
                                        </p:tav>
                                        <p:tav tm="100000">
                                          <p:val>
                                            <p:strVal val="#ppt_x"/>
                                          </p:val>
                                        </p:tav>
                                      </p:tavLst>
                                    </p:anim>
                                    <p:anim calcmode="lin" valueType="num">
                                      <p:cBhvr>
                                        <p:cTn id="16" dur="2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000" fill="hold"/>
                                        <p:tgtEl>
                                          <p:spTgt spid="3"/>
                                        </p:tgtEl>
                                        <p:attrNameLst>
                                          <p:attrName>ppt_x</p:attrName>
                                        </p:attrNameLst>
                                      </p:cBhvr>
                                      <p:tavLst>
                                        <p:tav tm="0">
                                          <p:val>
                                            <p:strVal val="0-#ppt_w/2"/>
                                          </p:val>
                                        </p:tav>
                                        <p:tav tm="100000">
                                          <p:val>
                                            <p:strVal val="#ppt_x"/>
                                          </p:val>
                                        </p:tav>
                                      </p:tavLst>
                                    </p:anim>
                                    <p:anim calcmode="lin" valueType="num">
                                      <p:cBhvr additive="base">
                                        <p:cTn id="22" dur="2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3"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2000" fill="hold"/>
                                        <p:tgtEl>
                                          <p:spTgt spid="5"/>
                                        </p:tgtEl>
                                        <p:attrNameLst>
                                          <p:attrName>ppt_x</p:attrName>
                                        </p:attrNameLst>
                                      </p:cBhvr>
                                      <p:tavLst>
                                        <p:tav tm="0">
                                          <p:val>
                                            <p:strVal val="1+#ppt_w/2"/>
                                          </p:val>
                                        </p:tav>
                                        <p:tav tm="100000">
                                          <p:val>
                                            <p:strVal val="#ppt_x"/>
                                          </p:val>
                                        </p:tav>
                                      </p:tavLst>
                                    </p:anim>
                                    <p:anim calcmode="lin" valueType="num">
                                      <p:cBhvr additive="base">
                                        <p:cTn id="28" dur="2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3000"/>
                                        <p:tgtEl>
                                          <p:spTgt spid="6"/>
                                        </p:tgtEl>
                                      </p:cBhvr>
                                    </p:animEffect>
                                    <p:anim calcmode="lin" valueType="num">
                                      <p:cBhvr>
                                        <p:cTn id="34" dur="3000" fill="hold"/>
                                        <p:tgtEl>
                                          <p:spTgt spid="6"/>
                                        </p:tgtEl>
                                        <p:attrNameLst>
                                          <p:attrName>ppt_x</p:attrName>
                                        </p:attrNameLst>
                                      </p:cBhvr>
                                      <p:tavLst>
                                        <p:tav tm="0">
                                          <p:val>
                                            <p:strVal val="#ppt_x"/>
                                          </p:val>
                                        </p:tav>
                                        <p:tav tm="100000">
                                          <p:val>
                                            <p:strVal val="#ppt_x"/>
                                          </p:val>
                                        </p:tav>
                                      </p:tavLst>
                                    </p:anim>
                                    <p:anim calcmode="lin" valueType="num">
                                      <p:cBhvr>
                                        <p:cTn id="35" dur="3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TotalTime>
  <Words>513</Words>
  <Application>Microsoft Office PowerPoint</Application>
  <PresentationFormat>Custom</PresentationFormat>
  <Paragraphs>43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seo</dc:creator>
  <cp:lastModifiedBy>seo</cp:lastModifiedBy>
  <cp:revision>22</cp:revision>
  <dcterms:created xsi:type="dcterms:W3CDTF">2018-07-17T11:46:40Z</dcterms:created>
  <dcterms:modified xsi:type="dcterms:W3CDTF">2018-07-18T11:10:20Z</dcterms:modified>
</cp:coreProperties>
</file>