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6"/>
  </p:notesMasterIdLst>
  <p:handoutMasterIdLst>
    <p:handoutMasterId r:id="rId77"/>
  </p:handoutMasterIdLst>
  <p:sldIdLst>
    <p:sldId id="613" r:id="rId2"/>
    <p:sldId id="256" r:id="rId3"/>
    <p:sldId id="608" r:id="rId4"/>
    <p:sldId id="440" r:id="rId5"/>
    <p:sldId id="607" r:id="rId6"/>
    <p:sldId id="614" r:id="rId7"/>
    <p:sldId id="328" r:id="rId8"/>
    <p:sldId id="362" r:id="rId9"/>
    <p:sldId id="609" r:id="rId10"/>
    <p:sldId id="356" r:id="rId11"/>
    <p:sldId id="615" r:id="rId12"/>
    <p:sldId id="616" r:id="rId13"/>
    <p:sldId id="505" r:id="rId14"/>
    <p:sldId id="506" r:id="rId15"/>
    <p:sldId id="507" r:id="rId16"/>
    <p:sldId id="508" r:id="rId17"/>
    <p:sldId id="617" r:id="rId18"/>
    <p:sldId id="512" r:id="rId19"/>
    <p:sldId id="513" r:id="rId20"/>
    <p:sldId id="514" r:id="rId21"/>
    <p:sldId id="515" r:id="rId22"/>
    <p:sldId id="517" r:id="rId23"/>
    <p:sldId id="361" r:id="rId24"/>
    <p:sldId id="518" r:id="rId25"/>
    <p:sldId id="542" r:id="rId26"/>
    <p:sldId id="521" r:id="rId27"/>
    <p:sldId id="523" r:id="rId28"/>
    <p:sldId id="529" r:id="rId29"/>
    <p:sldId id="531" r:id="rId30"/>
    <p:sldId id="530" r:id="rId31"/>
    <p:sldId id="544" r:id="rId32"/>
    <p:sldId id="533" r:id="rId33"/>
    <p:sldId id="534" r:id="rId34"/>
    <p:sldId id="535" r:id="rId35"/>
    <p:sldId id="536" r:id="rId36"/>
    <p:sldId id="537" r:id="rId37"/>
    <p:sldId id="545" r:id="rId38"/>
    <p:sldId id="611" r:id="rId39"/>
    <p:sldId id="539" r:id="rId40"/>
    <p:sldId id="540" r:id="rId41"/>
    <p:sldId id="547" r:id="rId42"/>
    <p:sldId id="541" r:id="rId43"/>
    <p:sldId id="546" r:id="rId44"/>
    <p:sldId id="549" r:id="rId45"/>
    <p:sldId id="618" r:id="rId46"/>
    <p:sldId id="551" r:id="rId47"/>
    <p:sldId id="552" r:id="rId48"/>
    <p:sldId id="553" r:id="rId49"/>
    <p:sldId id="557" r:id="rId50"/>
    <p:sldId id="558" r:id="rId51"/>
    <p:sldId id="559" r:id="rId52"/>
    <p:sldId id="605" r:id="rId53"/>
    <p:sldId id="560" r:id="rId54"/>
    <p:sldId id="561" r:id="rId55"/>
    <p:sldId id="563" r:id="rId56"/>
    <p:sldId id="565" r:id="rId57"/>
    <p:sldId id="564" r:id="rId58"/>
    <p:sldId id="597" r:id="rId59"/>
    <p:sldId id="567" r:id="rId60"/>
    <p:sldId id="569" r:id="rId61"/>
    <p:sldId id="570" r:id="rId62"/>
    <p:sldId id="573" r:id="rId63"/>
    <p:sldId id="571" r:id="rId64"/>
    <p:sldId id="574" r:id="rId65"/>
    <p:sldId id="576" r:id="rId66"/>
    <p:sldId id="580" r:id="rId67"/>
    <p:sldId id="582" r:id="rId68"/>
    <p:sldId id="592" r:id="rId69"/>
    <p:sldId id="601" r:id="rId70"/>
    <p:sldId id="594" r:id="rId71"/>
    <p:sldId id="596" r:id="rId72"/>
    <p:sldId id="612" r:id="rId73"/>
    <p:sldId id="600" r:id="rId74"/>
    <p:sldId id="602" r:id="rId75"/>
  </p:sldIdLst>
  <p:sldSz cx="9144000" cy="6858000" type="screen4x3"/>
  <p:notesSz cx="6742113" cy="98726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62AF"/>
    <a:srgbClr val="1E4C86"/>
    <a:srgbClr val="FFFF99"/>
    <a:srgbClr val="FFFF66"/>
    <a:srgbClr val="C5547D"/>
    <a:srgbClr val="2F73C7"/>
    <a:srgbClr val="2EA2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250" autoAdjust="0"/>
  </p:normalViewPr>
  <p:slideViewPr>
    <p:cSldViewPr snapToGrid="0" snapToObjects="1"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8971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5D4E85-AA5A-434A-BE17-51AC4B23EB76}" type="datetimeFigureOut">
              <a:rPr lang="fr-FR" smtClean="0"/>
              <a:pPr/>
              <a:t>08/07/2018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8971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289C1D-A615-401B-85EF-E8FF86162C3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5896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8971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D005C-658A-409E-A3AB-7972827B180D}" type="datetimeFigureOut">
              <a:rPr lang="en-GB" smtClean="0"/>
              <a:pPr/>
              <a:t>08/07/2018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39775"/>
            <a:ext cx="4935537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4212" y="4689515"/>
            <a:ext cx="539369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8971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5D6C44-C230-4E87-BA27-1F319B629B00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9133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&#1575;&#1604;&#1571;&#1587;&#1576;&#1608;&#1593;1/&#1575;&#1604;&#1573;&#1591;&#1575;&#1585;%20&#1575;&#1604;&#1593;&#1575;&#1605;%20&#1604;&#1605;&#1606;&#1575;&#1607;&#1580;%20&#1575;&#1604;&#1605;&#1585;&#1581;&#1604;&#1577;%20&#1575;&#1604;&#1575;&#1576;&#1578;&#1583;&#1575;&#1574;&#1610;&#1577;.pdf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3" Type="http://schemas.openxmlformats.org/officeDocument/2006/relationships/hyperlink" Target="file:///E:\&#1575;&#1604;&#1571;&#1587;&#1576;&#1608;&#1593;1\&#1576;&#1591;&#1575;&#1602;&#1575;&#1578;%20&#1606;&#1605;&#1608;&#1584;&#1580;&#1610;&#1577;%20&#1604;&#1605;&#1604;&#1575;&#1581;&#1592;&#1577;%20&#1571;&#1581;&#1589;&#1577;%20&#1578;&#1593;&#1604;&#1605;&#1610;&#1577;%201.docx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Relationship Id="rId4" Type="http://schemas.openxmlformats.org/officeDocument/2006/relationships/hyperlink" Target="file:///E:\&#1575;&#1604;&#1571;&#1587;&#1576;&#1608;&#1593;1\&#1575;&#1604;&#1603;&#1585;&#1575;&#1587;%20&#1575;&#1604;&#1610;&#1608;&#1605;&#1610;.docx" TargetMode="Externa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69564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dirty="0" smtClean="0"/>
              <a:t>مهمّة فرديّة: العصف الذّهني المدّة 5 </a:t>
            </a:r>
            <a:r>
              <a:rPr lang="ar-DZ" dirty="0" err="1" smtClean="0"/>
              <a:t>د</a:t>
            </a:r>
            <a:endParaRPr lang="ar-DZ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377139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DZ" dirty="0" smtClean="0"/>
              <a:t>النّشاط: فردي / زوجي / تشاركي لمدة: 60 </a:t>
            </a:r>
            <a:r>
              <a:rPr lang="ar-DZ" dirty="0" err="1" smtClean="0"/>
              <a:t>د</a:t>
            </a:r>
            <a:endParaRPr lang="ar-DZ" dirty="0" smtClean="0"/>
          </a:p>
          <a:p>
            <a:pPr algn="r" rtl="1"/>
            <a:r>
              <a:rPr lang="ar-DZ" dirty="0" smtClean="0"/>
              <a:t>يوزّع المدرّب على المتكونين سندا مكتوبا لمقدّمة المنهاج ( 2016 )، </a:t>
            </a:r>
          </a:p>
          <a:p>
            <a:pPr algn="r" rtl="1"/>
            <a:r>
              <a:rPr lang="ar-DZ" dirty="0" smtClean="0"/>
              <a:t>المهمّة:يطلب من المتكونين استخراج المصطلحات </a:t>
            </a:r>
            <a:r>
              <a:rPr lang="ar-DZ" dirty="0" err="1" smtClean="0"/>
              <a:t>المفتاحية</a:t>
            </a:r>
            <a:r>
              <a:rPr lang="ar-DZ" dirty="0" smtClean="0"/>
              <a:t> الخاصّة بمفهوم المقاربة بالكفاءات</a:t>
            </a:r>
          </a:p>
          <a:p>
            <a:pPr algn="r" rtl="1"/>
            <a:r>
              <a:rPr lang="ar-DZ" dirty="0" smtClean="0"/>
              <a:t>العودة </a:t>
            </a:r>
            <a:r>
              <a:rPr lang="ar-DZ" dirty="0" err="1" smtClean="0"/>
              <a:t>الى</a:t>
            </a:r>
            <a:r>
              <a:rPr lang="ar-DZ" dirty="0" smtClean="0"/>
              <a:t> صفحات المنهاج الطور (</a:t>
            </a:r>
            <a:r>
              <a:rPr lang="ar-DZ" baseline="0" dirty="0" smtClean="0"/>
              <a:t> يوزع المدرب على </a:t>
            </a:r>
            <a:r>
              <a:rPr lang="ar-DZ" dirty="0" smtClean="0"/>
              <a:t>المتكونين </a:t>
            </a:r>
            <a:r>
              <a:rPr lang="ar-DZ" baseline="0" dirty="0" smtClean="0"/>
              <a:t>سندا يتعلق بمنهاج المرحلة التعليمية </a:t>
            </a:r>
            <a:r>
              <a:rPr lang="ar-DZ" baseline="0" dirty="0" err="1" smtClean="0"/>
              <a:t>و</a:t>
            </a:r>
            <a:r>
              <a:rPr lang="ar-DZ" baseline="0" dirty="0" smtClean="0"/>
              <a:t> مادة التخصص)</a:t>
            </a:r>
          </a:p>
          <a:p>
            <a:pPr algn="r" rtl="1"/>
            <a:r>
              <a:rPr lang="ar-DZ" dirty="0" smtClean="0">
                <a:hlinkClick r:id="rId3" action="ppaction://hlinkfile"/>
              </a:rPr>
              <a:t>ا</a:t>
            </a:r>
            <a:r>
              <a:rPr lang="ar-DZ" b="1" dirty="0" smtClean="0">
                <a:hlinkClick r:id="rId3" action="ppaction://hlinkfile"/>
              </a:rPr>
              <a:t>بتدائي</a:t>
            </a:r>
            <a:r>
              <a:rPr lang="ar-DZ" baseline="0" dirty="0" smtClean="0"/>
              <a:t>  ، </a:t>
            </a:r>
            <a:r>
              <a:rPr lang="ar-DZ" b="0" dirty="0" smtClean="0"/>
              <a:t>متوسط</a:t>
            </a:r>
            <a:r>
              <a:rPr lang="ar-DZ" b="0" baseline="0" dirty="0" smtClean="0"/>
              <a:t>   ، ثا</a:t>
            </a:r>
            <a:r>
              <a:rPr lang="ar-DZ" b="0" dirty="0" smtClean="0"/>
              <a:t>نو</a:t>
            </a:r>
            <a:r>
              <a:rPr lang="ar-DZ" dirty="0" smtClean="0"/>
              <a:t>ي</a:t>
            </a:r>
            <a:r>
              <a:rPr lang="ar-DZ" baseline="0" dirty="0" smtClean="0"/>
              <a:t>   روابط </a:t>
            </a:r>
            <a:r>
              <a:rPr lang="ar-DZ" baseline="0" dirty="0" err="1" smtClean="0"/>
              <a:t>لاوراق</a:t>
            </a:r>
            <a:r>
              <a:rPr lang="ar-DZ" baseline="0" dirty="0" smtClean="0"/>
              <a:t> عمل موجهة لمختلف المستويات  (  ابتدائي   ، متوسط   ، ثانوي  )</a:t>
            </a:r>
            <a:endParaRPr lang="en-GB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097409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يتأمل </a:t>
            </a:r>
            <a:r>
              <a:rPr lang="ar-DZ" dirty="0" err="1" smtClean="0"/>
              <a:t>المتكونون</a:t>
            </a:r>
            <a:r>
              <a:rPr lang="ar-DZ" dirty="0" smtClean="0"/>
              <a:t> في </a:t>
            </a:r>
            <a:r>
              <a:rPr lang="ar-DZ" dirty="0" err="1" smtClean="0"/>
              <a:t>مكتسباتهم</a:t>
            </a:r>
            <a:r>
              <a:rPr lang="ar-DZ" baseline="0" dirty="0" smtClean="0"/>
              <a:t> اليوميّة ( نشاط فردي لمدّة 10 </a:t>
            </a:r>
            <a:r>
              <a:rPr lang="ar-DZ" baseline="0" dirty="0" err="1" smtClean="0"/>
              <a:t>د</a:t>
            </a:r>
            <a:r>
              <a:rPr lang="ar-DZ" baseline="0" dirty="0" smtClean="0"/>
              <a:t> ) </a:t>
            </a:r>
          </a:p>
          <a:p>
            <a:pPr algn="r" rtl="1"/>
            <a:r>
              <a:rPr lang="ar-DZ" baseline="0" dirty="0" smtClean="0"/>
              <a:t>تدوين الملاحظات على قصاصات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</a:t>
            </a:r>
            <a:endParaRPr lang="en-US" b="1" dirty="0" smtClean="0"/>
          </a:p>
          <a:p>
            <a:r>
              <a:rPr lang="ar-DZ" dirty="0" smtClean="0"/>
              <a:t>ملاحظة :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b="1" dirty="0" smtClean="0"/>
              <a:t>نشاط </a:t>
            </a:r>
            <a:r>
              <a:rPr lang="ar-DZ" b="1" dirty="0" err="1" smtClean="0"/>
              <a:t>تامّل</a:t>
            </a:r>
            <a:r>
              <a:rPr lang="ar-DZ" b="1" baseline="0" dirty="0" smtClean="0"/>
              <a:t> ذاتي : ما الذي سار بشكل جيد في الحصة  الأولى ؟، وما هي الصعوبات التي واجهتنا؟</a:t>
            </a:r>
          </a:p>
          <a:p>
            <a:pPr algn="r" rtl="1"/>
            <a:r>
              <a:rPr lang="ar-DZ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على المدرّب أخذ الملاحظات بعين الاعتبار قصد التّعديل والضّبط</a:t>
            </a:r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DZ" dirty="0" smtClean="0"/>
              <a:t>يضع </a:t>
            </a:r>
            <a:r>
              <a:rPr lang="ar-DZ" dirty="0" err="1" smtClean="0"/>
              <a:t>المؤطر</a:t>
            </a:r>
            <a:r>
              <a:rPr lang="ar-DZ" dirty="0" smtClean="0"/>
              <a:t> بين يدي المتكونين  4 أنماط للوضعيات ويطلب منه فرزها في 4 صناديق معنونة بأنواع الوضعيات ( وضعية انطلاقية الأم– وضعية إرساء موارد – </a:t>
            </a:r>
          </a:p>
          <a:p>
            <a:pPr algn="r" rtl="1"/>
            <a:r>
              <a:rPr lang="ar-DZ" dirty="0" smtClean="0"/>
              <a:t>وضعية تعلم </a:t>
            </a:r>
            <a:r>
              <a:rPr lang="ar-DZ" dirty="0" err="1" smtClean="0"/>
              <a:t>الادماج</a:t>
            </a:r>
            <a:r>
              <a:rPr lang="ar-DZ" dirty="0" smtClean="0"/>
              <a:t>– وضعية تقويم )، </a:t>
            </a:r>
          </a:p>
          <a:p>
            <a:pPr algn="r" rtl="1"/>
            <a:r>
              <a:rPr lang="ar-DZ" dirty="0" smtClean="0"/>
              <a:t>ملاحظة للثانوي </a:t>
            </a:r>
            <a:r>
              <a:rPr lang="ar-DZ" dirty="0" err="1" smtClean="0"/>
              <a:t>و</a:t>
            </a:r>
            <a:r>
              <a:rPr lang="ar-DZ" dirty="0" smtClean="0"/>
              <a:t> المتوسط : اخذ بعين الاعتبار خصوصية المرحلة التعليمية </a:t>
            </a:r>
            <a:r>
              <a:rPr lang="ar-DZ" dirty="0" err="1" smtClean="0"/>
              <a:t>و</a:t>
            </a:r>
            <a:r>
              <a:rPr lang="ar-DZ" dirty="0" smtClean="0"/>
              <a:t> مادة التخصص 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132909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b="1" dirty="0" smtClean="0"/>
              <a:t> مدّة النّشاط: 60</a:t>
            </a:r>
            <a:r>
              <a:rPr lang="ar-DZ" b="1" baseline="0" dirty="0" smtClean="0"/>
              <a:t> </a:t>
            </a:r>
            <a:r>
              <a:rPr lang="ar-DZ" b="1" baseline="0" dirty="0" err="1" smtClean="0"/>
              <a:t>د</a:t>
            </a:r>
            <a:r>
              <a:rPr lang="ar-DZ" b="1" baseline="0" dirty="0" smtClean="0"/>
              <a:t>، شرح </a:t>
            </a:r>
            <a:r>
              <a:rPr lang="ar-DZ" b="1" baseline="0" dirty="0" err="1" smtClean="0"/>
              <a:t>الاستراتيجية</a:t>
            </a:r>
            <a:r>
              <a:rPr lang="ar-DZ" b="1" baseline="0" dirty="0" smtClean="0"/>
              <a:t> يتم العمل على أوراق كبيرة </a:t>
            </a:r>
            <a:r>
              <a:rPr lang="ar-DZ" b="1" baseline="0" dirty="0" err="1" smtClean="0"/>
              <a:t>و</a:t>
            </a:r>
            <a:r>
              <a:rPr lang="ar-DZ" b="1" baseline="0" dirty="0" smtClean="0"/>
              <a:t> عند الإنهاء يبقى عضو من الفوج لشرح العمل للوافدين من </a:t>
            </a:r>
            <a:r>
              <a:rPr lang="ar-DZ" b="1" baseline="0" dirty="0" err="1" smtClean="0"/>
              <a:t>الافواج</a:t>
            </a:r>
            <a:r>
              <a:rPr lang="ar-DZ" b="1" baseline="0" dirty="0" smtClean="0"/>
              <a:t> </a:t>
            </a:r>
            <a:r>
              <a:rPr lang="ar-DZ" b="1" baseline="0" dirty="0" err="1" smtClean="0"/>
              <a:t>الاخرى</a:t>
            </a:r>
            <a:r>
              <a:rPr lang="ar-DZ" b="1" baseline="0" dirty="0" smtClean="0"/>
              <a:t> و يتجول   بقية </a:t>
            </a:r>
            <a:r>
              <a:rPr lang="ar-DZ" b="1" baseline="0" dirty="0" err="1" smtClean="0"/>
              <a:t>الا</a:t>
            </a:r>
            <a:r>
              <a:rPr lang="ar-DZ" b="1" baseline="0" dirty="0" smtClean="0"/>
              <a:t> </a:t>
            </a:r>
            <a:r>
              <a:rPr lang="ar-DZ" b="1" baseline="0" dirty="0" err="1" smtClean="0"/>
              <a:t>عضاء</a:t>
            </a:r>
            <a:r>
              <a:rPr lang="ar-DZ" b="1" baseline="0" dirty="0" smtClean="0"/>
              <a:t> في المعارض </a:t>
            </a:r>
            <a:r>
              <a:rPr lang="ar-DZ" b="1" baseline="0" dirty="0" err="1" smtClean="0"/>
              <a:t>الاخرى</a:t>
            </a:r>
            <a:r>
              <a:rPr lang="ar-DZ" b="1" baseline="0" dirty="0" smtClean="0"/>
              <a:t> كمرحلة أولى ثم عرض الإنتاج على الجميع .</a:t>
            </a:r>
          </a:p>
          <a:p>
            <a:pPr algn="r" rtl="1"/>
            <a:r>
              <a:rPr lang="ar-DZ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استغلال الوثائق المختلفة ( المخطط السنوي </a:t>
            </a:r>
            <a:r>
              <a:rPr lang="ar-DZ" sz="1200" b="1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للتعلمات</a:t>
            </a:r>
            <a:r>
              <a:rPr lang="ar-DZ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، الوثيقة المرافقة ، الدّليل ،الكتاب المدرسي ،) لإنتاج وضعيات متنوعة </a:t>
            </a:r>
          </a:p>
          <a:p>
            <a:pPr algn="r" rtl="1"/>
            <a:r>
              <a:rPr lang="ar-DZ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كلّ فوج ينتج وضعية مختلفة 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b="1" dirty="0" smtClean="0"/>
              <a:t>ملاحظة للثانوي </a:t>
            </a:r>
            <a:r>
              <a:rPr lang="ar-DZ" b="1" dirty="0" err="1" smtClean="0"/>
              <a:t>و</a:t>
            </a:r>
            <a:r>
              <a:rPr lang="ar-DZ" b="1" dirty="0" smtClean="0"/>
              <a:t> المتوسط : اخذ بعين الاعتبار خصوصية المرحلة التعليمية </a:t>
            </a:r>
            <a:r>
              <a:rPr lang="ar-DZ" b="1" dirty="0" err="1" smtClean="0"/>
              <a:t>و</a:t>
            </a:r>
            <a:r>
              <a:rPr lang="ar-DZ" b="1" dirty="0" smtClean="0"/>
              <a:t> مادة التخصص .</a:t>
            </a:r>
            <a:endParaRPr lang="fr-FR" b="1" dirty="0" smtClean="0"/>
          </a:p>
          <a:p>
            <a:pPr algn="r" rtl="1"/>
            <a:endParaRPr lang="fr-FR" sz="1200" b="1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r" rtl="1"/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r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r>
              <a:rPr lang="ar-DZ" b="1" dirty="0" smtClean="0"/>
              <a:t>مدّة النّشاط: 45</a:t>
            </a:r>
            <a:r>
              <a:rPr lang="ar-DZ" b="1" baseline="0" dirty="0" smtClean="0"/>
              <a:t> </a:t>
            </a:r>
            <a:r>
              <a:rPr lang="ar-DZ" b="1" baseline="0" dirty="0" err="1" smtClean="0"/>
              <a:t>د</a:t>
            </a:r>
            <a:r>
              <a:rPr lang="ar-DZ" b="1" baseline="0" dirty="0" smtClean="0"/>
              <a:t>، </a:t>
            </a:r>
          </a:p>
          <a:p>
            <a:pPr algn="r" rtl="1"/>
            <a:r>
              <a:rPr lang="ar-DZ" b="1" baseline="0" dirty="0" smtClean="0"/>
              <a:t>يركز </a:t>
            </a:r>
            <a:r>
              <a:rPr lang="ar-DZ" b="1" baseline="0" dirty="0" err="1" smtClean="0"/>
              <a:t>المؤطر</a:t>
            </a:r>
            <a:r>
              <a:rPr lang="ar-DZ" b="1" baseline="0" dirty="0" smtClean="0"/>
              <a:t> على إبراز خصوصية كل وضعيّة ، ينجز </a:t>
            </a:r>
            <a:r>
              <a:rPr lang="ar-DZ" b="1" baseline="0" dirty="0" err="1" smtClean="0"/>
              <a:t>المتكونون</a:t>
            </a:r>
            <a:r>
              <a:rPr lang="ar-DZ" b="1" baseline="0" dirty="0" smtClean="0"/>
              <a:t> ملخّصًا على </a:t>
            </a:r>
            <a:r>
              <a:rPr lang="ar-DZ" b="1" baseline="0" dirty="0" err="1" smtClean="0"/>
              <a:t>اوراق</a:t>
            </a:r>
            <a:r>
              <a:rPr lang="ar-DZ" b="1" baseline="0" dirty="0" smtClean="0"/>
              <a:t> كبيرة ، ويعرضونها على جدران القسم</a:t>
            </a:r>
          </a:p>
          <a:p>
            <a:pPr algn="r" rtl="1"/>
            <a:r>
              <a:rPr lang="ar-DZ" b="1" baseline="0" dirty="0" smtClean="0"/>
              <a:t>دعم الشريحة بتعاليق </a:t>
            </a:r>
            <a:r>
              <a:rPr lang="ar-DZ" b="1" baseline="0" dirty="0" err="1" smtClean="0"/>
              <a:t>اضافية</a:t>
            </a:r>
            <a:r>
              <a:rPr lang="ar-DZ" b="1" baseline="0" dirty="0" smtClean="0"/>
              <a:t>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dirty="0" smtClean="0"/>
              <a:t>مدخل وترحيب</a:t>
            </a:r>
            <a:endParaRPr lang="en-GB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57257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ar-DZ" dirty="0" smtClean="0"/>
              <a:t>مدخل توضيحي</a:t>
            </a:r>
            <a:r>
              <a:rPr lang="ar-DZ" baseline="0" dirty="0" smtClean="0"/>
              <a:t> لعمل اليوم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</a:t>
            </a:r>
            <a:endParaRPr lang="en-US" b="1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مدة النّشاط : 20 </a:t>
            </a:r>
            <a:r>
              <a:rPr lang="ar-DZ" dirty="0" err="1" smtClean="0"/>
              <a:t>د</a:t>
            </a:r>
            <a:endParaRPr lang="ar-DZ" dirty="0" smtClean="0"/>
          </a:p>
          <a:p>
            <a:pPr algn="r" rtl="1"/>
            <a:r>
              <a:rPr lang="ar-DZ" dirty="0" err="1" smtClean="0"/>
              <a:t>ماهي</a:t>
            </a:r>
            <a:r>
              <a:rPr lang="ar-DZ" baseline="0" dirty="0" smtClean="0"/>
              <a:t> </a:t>
            </a:r>
            <a:r>
              <a:rPr lang="ar-DZ" baseline="0" dirty="0" err="1" smtClean="0"/>
              <a:t>الاسئلة</a:t>
            </a:r>
            <a:r>
              <a:rPr lang="ar-DZ" baseline="0" dirty="0" smtClean="0"/>
              <a:t> الضرورية التي تساعد في التّخطيط لحصّة تعليمية /</a:t>
            </a:r>
            <a:r>
              <a:rPr lang="ar-DZ" baseline="0" dirty="0" err="1" smtClean="0"/>
              <a:t>تعلمية</a:t>
            </a:r>
            <a:r>
              <a:rPr lang="ar-DZ" baseline="0" dirty="0" smtClean="0"/>
              <a:t> </a:t>
            </a:r>
            <a:endParaRPr lang="ar-DZ" dirty="0" smtClean="0"/>
          </a:p>
          <a:p>
            <a:pPr algn="r" rtl="1"/>
            <a:r>
              <a:rPr lang="ar-DZ" dirty="0" smtClean="0"/>
              <a:t>شرح</a:t>
            </a:r>
            <a:r>
              <a:rPr lang="ar-DZ" baseline="0" dirty="0" smtClean="0"/>
              <a:t> </a:t>
            </a:r>
            <a:r>
              <a:rPr lang="ar-DZ" baseline="0" dirty="0" err="1" smtClean="0"/>
              <a:t>الاستراتيجية</a:t>
            </a:r>
            <a:r>
              <a:rPr lang="ar-DZ" baseline="0" dirty="0" smtClean="0"/>
              <a:t> في دليل الإستراتيجيات</a:t>
            </a:r>
            <a:endParaRPr lang="ar-DZ" dirty="0" smtClean="0"/>
          </a:p>
          <a:p>
            <a:pPr algn="r" rt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11447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مدّة</a:t>
            </a:r>
            <a:r>
              <a:rPr lang="ar-DZ" baseline="0" dirty="0" smtClean="0"/>
              <a:t> النّشاط: 40 </a:t>
            </a:r>
            <a:r>
              <a:rPr lang="ar-DZ" baseline="0" dirty="0" err="1" smtClean="0"/>
              <a:t>د</a:t>
            </a:r>
            <a:endParaRPr lang="ar-DZ" baseline="0" dirty="0" smtClean="0"/>
          </a:p>
          <a:p>
            <a:pPr algn="r" rtl="1"/>
            <a:r>
              <a:rPr lang="ar-DZ" baseline="0" dirty="0" smtClean="0"/>
              <a:t>يوزّع المدربّ التوقيت بشكل متناسب على الأسئلة المطروحة، يتعرّف المتدربون من خلالها على:</a:t>
            </a:r>
          </a:p>
          <a:p>
            <a:pPr algn="r" rtl="1"/>
            <a:r>
              <a:rPr lang="ar-DZ" baseline="0" dirty="0" smtClean="0"/>
              <a:t>المادّة التّعليميّة</a:t>
            </a:r>
          </a:p>
          <a:p>
            <a:pPr algn="r" rtl="1"/>
            <a:r>
              <a:rPr lang="ar-DZ" baseline="0" dirty="0" smtClean="0"/>
              <a:t>طرائق التّدريس</a:t>
            </a:r>
          </a:p>
          <a:p>
            <a:pPr algn="r" rtl="1"/>
            <a:r>
              <a:rPr lang="ar-DZ" baseline="0" dirty="0" smtClean="0"/>
              <a:t>خصائص المتعلّم وأنماط التعلّم  الفروق الفرديّة</a:t>
            </a:r>
          </a:p>
          <a:p>
            <a:pPr algn="r" rtl="1"/>
            <a:r>
              <a:rPr lang="ar-DZ" baseline="0" dirty="0" smtClean="0"/>
              <a:t>تقديم تعليق حول كيفية تطبيق الشريحة هي في نفس الوقت هيكلة </a:t>
            </a:r>
            <a:r>
              <a:rPr lang="ar-DZ" baseline="0" dirty="0" err="1" smtClean="0"/>
              <a:t>للالعمل</a:t>
            </a:r>
            <a:r>
              <a:rPr lang="ar-DZ" baseline="0" dirty="0" smtClean="0"/>
              <a:t> </a:t>
            </a:r>
            <a:r>
              <a:rPr lang="ar-DZ" baseline="0" dirty="0" err="1" smtClean="0"/>
              <a:t>الاول</a:t>
            </a:r>
            <a:r>
              <a:rPr lang="ar-DZ" baseline="0" dirty="0" smtClean="0"/>
              <a:t> و نشاط للعمل الثاني </a:t>
            </a:r>
          </a:p>
          <a:p>
            <a:pPr algn="r" rtl="1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dirty="0" smtClean="0"/>
              <a:t>يتأمل </a:t>
            </a:r>
            <a:r>
              <a:rPr lang="ar-DZ" dirty="0" err="1" smtClean="0"/>
              <a:t>المتكونون</a:t>
            </a:r>
            <a:r>
              <a:rPr lang="ar-DZ" dirty="0" smtClean="0"/>
              <a:t>  في </a:t>
            </a:r>
            <a:r>
              <a:rPr lang="ar-DZ" dirty="0" err="1" smtClean="0"/>
              <a:t>مكتسباتهم</a:t>
            </a:r>
            <a:r>
              <a:rPr lang="ar-DZ" baseline="0" dirty="0" smtClean="0"/>
              <a:t> اليوميّة ( نشاط فردي لمدّة 10 </a:t>
            </a:r>
            <a:r>
              <a:rPr lang="ar-DZ" baseline="0" dirty="0" err="1" smtClean="0"/>
              <a:t>د</a:t>
            </a:r>
            <a:r>
              <a:rPr lang="ar-DZ" baseline="0" dirty="0" smtClean="0"/>
              <a:t> ) </a:t>
            </a:r>
          </a:p>
          <a:p>
            <a:pPr algn="r" rtl="1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5054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</a:t>
            </a:r>
            <a:endParaRPr lang="en-US" b="1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مدّة</a:t>
            </a:r>
            <a:r>
              <a:rPr lang="ar-DZ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ar-DZ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النّشاط: (45 دقيقة)،</a:t>
            </a:r>
          </a:p>
          <a:p>
            <a:pPr algn="r" rtl="1"/>
            <a:r>
              <a:rPr lang="ar-DZ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المدخل:</a:t>
            </a:r>
            <a:endParaRPr lang="fr-F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r" rtl="1"/>
            <a:r>
              <a:rPr lang="ar-E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مشاهدة مقطع فيديو1</a:t>
            </a:r>
            <a:r>
              <a:rPr lang="ar-D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 خطوات درس )بهدف </a:t>
            </a:r>
            <a:r>
              <a:rPr lang="ar-E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</a:t>
            </a:r>
            <a:endParaRPr lang="fr-F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r" rtl="1"/>
            <a:r>
              <a:rPr lang="fr-F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ar-D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تحديد مراحل الحصّة باستغلال </a:t>
            </a:r>
            <a:r>
              <a:rPr lang="ar-DZ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 action="ppaction://hlinkfile"/>
              </a:rPr>
              <a:t>شبكة </a:t>
            </a:r>
            <a:r>
              <a:rPr lang="ar-D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الملاحظة لملء </a:t>
            </a:r>
            <a:r>
              <a:rPr lang="ar-DZ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4" action="ppaction://hlinkfile"/>
              </a:rPr>
              <a:t>الدّفتر </a:t>
            </a:r>
            <a:r>
              <a:rPr lang="ar-D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اليومي</a:t>
            </a:r>
            <a:endParaRPr lang="fr-F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r" rtl="1"/>
            <a:r>
              <a:rPr lang="ar-D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من تقديم أستاذة متربصة والهدف منه ، أخذ النقاط الإيجابية ، والوقوف على النقاط السلبية اعتمادا على شبكة ملاحظة الفيديو ، التي ستكون قاعدة للنقاش </a:t>
            </a:r>
            <a:endParaRPr lang="fr-F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r" rtl="1"/>
            <a:r>
              <a:rPr lang="ar-D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 الإثراء مع الإشارة أن هذا الأخير لا يعد نموذجا للإقتداء  . إنما يعتبر أرضية لإظهار نقاط القوة التي يجب تدعيمها ونقاط الضعف التي يجب تجنبها .</a:t>
            </a:r>
            <a:endParaRPr lang="fr-F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r" rtl="1"/>
            <a:r>
              <a:rPr lang="ar-DZ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الخلاصة : بعد المشاهدة يتوصل المتكون إلى التعرّف على خطوات الدرس ومن خلاله يملأ وثيقة عمل خاصة بالدفتر اليومي</a:t>
            </a:r>
            <a:endParaRPr lang="fr-F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r" rtl="1"/>
            <a:r>
              <a:rPr lang="ar-DZ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مصدر الفيديو : مدرسة الشهيد </a:t>
            </a:r>
            <a:r>
              <a:rPr lang="ar-DZ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بوعزيز</a:t>
            </a:r>
            <a:r>
              <a:rPr lang="ar-DZ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رابح مقاطعة </a:t>
            </a:r>
            <a:r>
              <a:rPr lang="ar-DZ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بوهارون</a:t>
            </a:r>
            <a:r>
              <a:rPr lang="ar-DZ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1/ </a:t>
            </a:r>
            <a:r>
              <a:rPr lang="ar-DZ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تيبازة</a:t>
            </a:r>
            <a:r>
              <a:rPr lang="ar-DZ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السنة الثانية ابتدائي .</a:t>
            </a:r>
            <a:endParaRPr lang="ar-DZ" dirty="0" smtClean="0"/>
          </a:p>
          <a:p>
            <a:pPr algn="r" rtl="1"/>
            <a:r>
              <a:rPr lang="ar-DZ" dirty="0" smtClean="0"/>
              <a:t>            -ورقة</a:t>
            </a:r>
            <a:r>
              <a:rPr lang="ar-DZ" baseline="0" dirty="0" smtClean="0"/>
              <a:t> الكراس اليومي على سبيل الاستئناس فقط</a:t>
            </a:r>
          </a:p>
          <a:p>
            <a:pPr algn="r" rtl="1"/>
            <a:r>
              <a:rPr lang="ar-DZ" baseline="0" dirty="0" smtClean="0"/>
              <a:t>           - اختيار فيديو يناسب المرحلة التعليمية </a:t>
            </a:r>
            <a:r>
              <a:rPr lang="ar-DZ" baseline="0" dirty="0" err="1" smtClean="0"/>
              <a:t>و</a:t>
            </a:r>
            <a:r>
              <a:rPr lang="ar-DZ" baseline="0" dirty="0" smtClean="0"/>
              <a:t> مادة التخصص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73779-52A2-024F-8F90-643E95E8DBBB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66751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</a:t>
            </a:r>
            <a:endParaRPr lang="en-US" b="1" dirty="0" smtClean="0"/>
          </a:p>
          <a:p>
            <a:r>
              <a:rPr lang="ar-DZ" smtClean="0"/>
              <a:t>يي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مدّة النّشاط</a:t>
            </a:r>
            <a:r>
              <a:rPr lang="ar-DZ" baseline="0" dirty="0" smtClean="0"/>
              <a:t> : 90 </a:t>
            </a:r>
            <a:r>
              <a:rPr lang="ar-DZ" baseline="0" dirty="0" err="1" smtClean="0"/>
              <a:t>د</a:t>
            </a:r>
            <a:r>
              <a:rPr lang="ar-DZ" baseline="0" dirty="0" smtClean="0"/>
              <a:t> ، تعطي هذه </a:t>
            </a:r>
            <a:r>
              <a:rPr lang="ar-DZ" baseline="0" dirty="0" err="1" smtClean="0"/>
              <a:t>الاستراتيجيّة</a:t>
            </a:r>
            <a:r>
              <a:rPr lang="ar-DZ" baseline="0" dirty="0" smtClean="0"/>
              <a:t> فرصة للمتكونين لترجمة مخططاتهم إلى سيناريوهات محتملة لحصّة دراسية ، مع التّركيز على العناصر الأساسية التي تقوم عليها وما يجري فيها من تفاعلات ( الأسئلة الأربعة 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DZ" dirty="0" smtClean="0"/>
              <a:t>تمرين ختامي(30د)</a:t>
            </a:r>
            <a:r>
              <a:rPr lang="ar-DZ" dirty="0" smtClean="0">
                <a:sym typeface="Wingdings" pitchFamily="2" charset="2"/>
              </a:rPr>
              <a:t>:</a:t>
            </a:r>
            <a:r>
              <a:rPr lang="ar-DZ" baseline="0" dirty="0" smtClean="0">
                <a:sym typeface="Wingdings" pitchFamily="2" charset="2"/>
              </a:rPr>
              <a:t> </a:t>
            </a:r>
            <a:r>
              <a:rPr lang="ar-DZ" dirty="0" smtClean="0"/>
              <a:t>مجموعات من شخصين</a:t>
            </a:r>
          </a:p>
          <a:p>
            <a:pPr algn="r" rtl="1"/>
            <a:r>
              <a:rPr lang="ar-DZ" dirty="0" smtClean="0"/>
              <a:t>تقدّم</a:t>
            </a:r>
            <a:r>
              <a:rPr lang="ar-DZ" baseline="0" dirty="0" smtClean="0"/>
              <a:t> ورقة يدوّن عليها </a:t>
            </a:r>
            <a:r>
              <a:rPr lang="ar-DZ" baseline="0" dirty="0" err="1" smtClean="0"/>
              <a:t>المتكونون</a:t>
            </a:r>
            <a:r>
              <a:rPr lang="ar-DZ" baseline="0" dirty="0" smtClean="0"/>
              <a:t> ( الخطوات القادمة وكيف سيتقدّمون )</a:t>
            </a:r>
          </a:p>
          <a:p>
            <a:pPr algn="r" rtl="1"/>
            <a:r>
              <a:rPr lang="ar-DZ" baseline="0" dirty="0" smtClean="0"/>
              <a:t>سوف أرى التلاميذ قادرين على.....</a:t>
            </a:r>
          </a:p>
          <a:p>
            <a:pPr algn="r" rtl="1"/>
            <a:r>
              <a:rPr lang="ar-DZ" baseline="0" dirty="0" smtClean="0"/>
              <a:t>سوف </a:t>
            </a:r>
            <a:r>
              <a:rPr lang="ar-DZ" baseline="0" dirty="0" err="1" smtClean="0"/>
              <a:t>اكون</a:t>
            </a:r>
            <a:r>
              <a:rPr lang="ar-DZ" baseline="0" dirty="0" smtClean="0"/>
              <a:t> قادرًا على .......</a:t>
            </a:r>
          </a:p>
          <a:p>
            <a:pPr algn="r" rtl="1"/>
            <a:r>
              <a:rPr lang="ar-DZ" sz="1200" dirty="0" smtClean="0"/>
              <a:t>تكونُ التغذيّة الرّاجعة أكثر فعالية عندما تثبت وتؤكّد للمتكون </a:t>
            </a:r>
            <a:r>
              <a:rPr lang="ar-DZ" sz="1200" dirty="0" err="1" smtClean="0"/>
              <a:t>مايلي</a:t>
            </a:r>
            <a:r>
              <a:rPr lang="ar-DZ" sz="1200" dirty="0" smtClean="0"/>
              <a:t>:</a:t>
            </a:r>
            <a:endParaRPr lang="fr-FR" sz="1200" dirty="0" smtClean="0"/>
          </a:p>
          <a:p>
            <a:pPr algn="r" rtl="1"/>
            <a:r>
              <a:rPr lang="ar-DZ" sz="1200" dirty="0" smtClean="0"/>
              <a:t>نقاط قوّتهم (</a:t>
            </a:r>
            <a:r>
              <a:rPr lang="fr-FR" sz="1200" dirty="0" err="1" smtClean="0">
                <a:solidFill>
                  <a:srgbClr val="C00000"/>
                </a:solidFill>
              </a:rPr>
              <a:t>S</a:t>
            </a:r>
            <a:r>
              <a:rPr lang="fr-FR" sz="1200" dirty="0" err="1" smtClean="0"/>
              <a:t>trenghts</a:t>
            </a:r>
            <a:r>
              <a:rPr lang="ar-DZ" sz="1200" dirty="0" smtClean="0"/>
              <a:t> )</a:t>
            </a:r>
          </a:p>
          <a:p>
            <a:pPr algn="r" rtl="1"/>
            <a:r>
              <a:rPr lang="ar-DZ" sz="1200" dirty="0" smtClean="0"/>
              <a:t>نقاط ضعفهم (</a:t>
            </a:r>
            <a:r>
              <a:rPr lang="fr-FR" sz="1200" dirty="0" smtClean="0"/>
              <a:t> </a:t>
            </a:r>
            <a:r>
              <a:rPr lang="fr-FR" sz="1200" dirty="0" err="1" smtClean="0">
                <a:solidFill>
                  <a:srgbClr val="C00000"/>
                </a:solidFill>
              </a:rPr>
              <a:t>W</a:t>
            </a:r>
            <a:r>
              <a:rPr lang="fr-FR" sz="1200" dirty="0" err="1" smtClean="0"/>
              <a:t>eaknesses</a:t>
            </a:r>
            <a:r>
              <a:rPr lang="ar-DZ" sz="1200" dirty="0" smtClean="0"/>
              <a:t>)</a:t>
            </a:r>
          </a:p>
          <a:p>
            <a:pPr algn="r" rtl="1"/>
            <a:r>
              <a:rPr lang="ar-DZ" sz="1200" dirty="0" smtClean="0"/>
              <a:t>الخطوات القادمة وكيف سيتقدّمون (</a:t>
            </a:r>
            <a:r>
              <a:rPr lang="fr-FR" sz="1200" dirty="0" err="1" smtClean="0">
                <a:solidFill>
                  <a:srgbClr val="C00000"/>
                </a:solidFill>
              </a:rPr>
              <a:t>N</a:t>
            </a:r>
            <a:r>
              <a:rPr lang="fr-FR" sz="1200" dirty="0" err="1" smtClean="0"/>
              <a:t>ext</a:t>
            </a:r>
            <a:r>
              <a:rPr lang="ar-DZ" sz="1200" dirty="0" smtClean="0"/>
              <a:t>)</a:t>
            </a:r>
            <a:endParaRPr lang="fr-FR" sz="1200" dirty="0" smtClean="0"/>
          </a:p>
          <a:p>
            <a:pPr algn="r" rtl="1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372050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</a:t>
            </a:r>
            <a:endParaRPr lang="en-US" b="1" dirty="0" smtClean="0"/>
          </a:p>
          <a:p>
            <a:pPr algn="r" rtl="1"/>
            <a:r>
              <a:rPr lang="ar-DZ" dirty="0" smtClean="0"/>
              <a:t>وقفة تقويمية لما تم تقديمه خلال الأسبوع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b="1" dirty="0" smtClean="0"/>
              <a:t>مدّة</a:t>
            </a:r>
            <a:r>
              <a:rPr lang="ar-DZ" b="1" baseline="0" dirty="0" smtClean="0"/>
              <a:t> النّشاط : 30 </a:t>
            </a:r>
            <a:r>
              <a:rPr lang="ar-DZ" b="1" baseline="0" dirty="0" err="1" smtClean="0"/>
              <a:t>د</a:t>
            </a:r>
            <a:endParaRPr lang="ar-DZ" b="1" baseline="0" dirty="0" smtClean="0"/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b="1" baseline="0" dirty="0" smtClean="0"/>
              <a:t>عرض عام عن التّغذية الراجعة </a:t>
            </a:r>
            <a:r>
              <a:rPr lang="ar-DZ" b="1" baseline="0" dirty="0" err="1" smtClean="0"/>
              <a:t>كاستراتيجية</a:t>
            </a:r>
            <a:r>
              <a:rPr lang="ar-DZ" b="1" baseline="0" dirty="0" smtClean="0"/>
              <a:t> للتعلم ويتوصل إلى أن التغذية الراجعة  :</a:t>
            </a:r>
          </a:p>
          <a:p>
            <a:pPr marL="285750" indent="-285750"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ar-EG" altLang="en-US" sz="1200" dirty="0" smtClean="0"/>
              <a:t>تشجِّع تحفيز المُعلِّمين فيما يخص التعليم والتدريس.</a:t>
            </a:r>
          </a:p>
          <a:p>
            <a:pPr marL="285750" indent="-285750"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ar-EG" altLang="en-US" sz="1200" dirty="0" smtClean="0"/>
              <a:t>اجمع ملاحظاتك عن التحدُّث حول التعليم والتدريس.</a:t>
            </a:r>
          </a:p>
          <a:p>
            <a:pPr marL="285750" indent="-285750"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ar-EG" altLang="en-US" sz="1200" dirty="0" smtClean="0"/>
              <a:t>اجمع ملاحظاتك عن تقييم مُمارسته/مُمارساتها الخاصة والتخطيط للخطوات التالية. </a:t>
            </a:r>
          </a:p>
          <a:p>
            <a:pPr marL="285750" indent="-285750"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ar-EG" altLang="en-US" sz="1200" dirty="0" smtClean="0"/>
              <a:t>ابتعِد عن سلبيَّات ما سبق.</a:t>
            </a:r>
          </a:p>
          <a:p>
            <a:pPr marL="285750" indent="-285750"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ar-EG" altLang="en-US" sz="1200" dirty="0" smtClean="0"/>
              <a:t>ركِّز على التعليم بموضوعيَّة، وليس على "ما تفعله بصورٍة خاطئة ......"</a:t>
            </a:r>
            <a:endParaRPr lang="en-GB" altLang="en-US" sz="1200" dirty="0" smtClean="0"/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73779-52A2-024F-8F90-643E95E8DBBB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3618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b="1" dirty="0" smtClean="0"/>
              <a:t>مدّة</a:t>
            </a:r>
            <a:r>
              <a:rPr lang="ar-DZ" b="1" baseline="0" dirty="0" smtClean="0"/>
              <a:t> النّشاط: 25د ، 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b="1" dirty="0" smtClean="0"/>
              <a:t>يثبت المدرّب خيطًا على طول قاعة</a:t>
            </a:r>
            <a:r>
              <a:rPr lang="ar-DZ" b="1" baseline="0" dirty="0" smtClean="0"/>
              <a:t> الدّرس، ويضع عليه أربع بطاقات كتب عليها ( جيد جدًّا ، جيّد ، متوسّط ، </a:t>
            </a:r>
            <a:r>
              <a:rPr lang="ar-DZ" b="1" baseline="0" dirty="0" err="1" smtClean="0"/>
              <a:t>ت</a:t>
            </a:r>
            <a:r>
              <a:rPr lang="ar-DZ" b="1" baseline="0" dirty="0" smtClean="0"/>
              <a:t>. المتوسّط )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b="1" baseline="0" dirty="0" smtClean="0"/>
              <a:t>يطلب من المتدرّبين اختيار مواقعهم من البطاقات على الخطّ ، حسب درجة استيعابهم للمفاهيم المقدّمة خلال الأسبوع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b="1" baseline="0" dirty="0" smtClean="0"/>
              <a:t>استغلال مقياس التحصيل في دعم  المكتسبات باعتماد تعلم مع </a:t>
            </a:r>
            <a:r>
              <a:rPr lang="ar-DZ" b="1" baseline="0" dirty="0" err="1" smtClean="0"/>
              <a:t>الاقران</a:t>
            </a:r>
            <a:r>
              <a:rPr lang="ar-DZ" b="1" baseline="0" dirty="0" smtClean="0"/>
              <a:t> </a:t>
            </a:r>
            <a:endParaRPr 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73779-52A2-024F-8F90-643E95E8DBBB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3618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b="1" u="none" dirty="0" smtClean="0"/>
              <a:t>مدّة النّشاط : 20 </a:t>
            </a:r>
            <a:r>
              <a:rPr lang="ar-DZ" b="1" u="none" dirty="0" err="1" smtClean="0"/>
              <a:t>د</a:t>
            </a:r>
            <a:r>
              <a:rPr lang="ar-DZ" b="1" u="none" dirty="0" smtClean="0"/>
              <a:t> </a:t>
            </a:r>
          </a:p>
          <a:p>
            <a:pPr algn="r" rtl="1"/>
            <a:r>
              <a:rPr lang="ar-DZ" b="1" u="none" dirty="0" smtClean="0"/>
              <a:t>شرح الإستراتيجيّة</a:t>
            </a:r>
            <a:r>
              <a:rPr lang="ar-DZ" b="1" u="none" baseline="0" dirty="0" smtClean="0"/>
              <a:t> في الدّليل</a:t>
            </a:r>
          </a:p>
          <a:p>
            <a:pPr algn="r" rtl="1"/>
            <a:r>
              <a:rPr lang="ar-DZ" b="1" u="none" baseline="0" dirty="0" smtClean="0"/>
              <a:t>التّعليمة : كلّ من يحمل </a:t>
            </a:r>
            <a:r>
              <a:rPr lang="ar-DZ" b="1" u="none" baseline="0" dirty="0" err="1" smtClean="0"/>
              <a:t>البطاطا</a:t>
            </a:r>
            <a:r>
              <a:rPr lang="ar-DZ" b="1" u="none" baseline="0" dirty="0" smtClean="0"/>
              <a:t> السّاخنة يذكر مفهوما واحدًا من المفاهيم الواردة خلال الأسبوع، بسرعة دون انتظار، ويقصى من اللّعبة من يتعذّر عليه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114477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b="1" u="none" dirty="0" smtClean="0"/>
              <a:t>مدّة النّشاط : 45 </a:t>
            </a:r>
            <a:r>
              <a:rPr lang="ar-DZ" b="1" u="none" dirty="0" err="1" smtClean="0"/>
              <a:t>د</a:t>
            </a:r>
            <a:r>
              <a:rPr lang="ar-DZ" b="1" u="none" dirty="0" smtClean="0"/>
              <a:t> </a:t>
            </a:r>
          </a:p>
          <a:p>
            <a:pPr algn="r" rtl="1"/>
            <a:r>
              <a:rPr lang="ar-DZ" b="1" u="none" baseline="0" dirty="0" smtClean="0"/>
              <a:t>بعد ملء الخانة الثالثة يقوم </a:t>
            </a:r>
            <a:r>
              <a:rPr lang="ar-DZ" b="1" u="none" baseline="0" dirty="0" err="1" smtClean="0"/>
              <a:t>المؤطر</a:t>
            </a:r>
            <a:r>
              <a:rPr lang="ar-DZ" b="1" u="none" baseline="0" dirty="0" smtClean="0"/>
              <a:t> بحوصلة الجداول على ورقة كبيرة على السبورة دون تكرار الأفكار الواردة، ومناقشتها من قبل المتكونين </a:t>
            </a:r>
            <a:endParaRPr lang="ar-DZ" b="1" u="non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114477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b="1" u="none" dirty="0" smtClean="0"/>
              <a:t>مدّة النّشاط : 45 </a:t>
            </a:r>
            <a:r>
              <a:rPr lang="ar-DZ" b="1" u="none" dirty="0" err="1" smtClean="0"/>
              <a:t>د</a:t>
            </a:r>
            <a:r>
              <a:rPr lang="ar-DZ" b="1" u="none" dirty="0" smtClean="0"/>
              <a:t> </a:t>
            </a:r>
          </a:p>
          <a:p>
            <a:pPr algn="r" rtl="1"/>
            <a:r>
              <a:rPr lang="ar-DZ" b="1" u="none" dirty="0" smtClean="0"/>
              <a:t>ملء</a:t>
            </a:r>
            <a:r>
              <a:rPr lang="ar-DZ" b="1" u="none" baseline="0" dirty="0" smtClean="0"/>
              <a:t> الجدول يكون فرديًّا  للخانة </a:t>
            </a:r>
            <a:r>
              <a:rPr lang="ar-DZ" b="1" u="none" baseline="0" dirty="0" err="1" smtClean="0"/>
              <a:t>الاولى</a:t>
            </a:r>
            <a:r>
              <a:rPr lang="ar-DZ" b="1" u="none" baseline="0" dirty="0" smtClean="0"/>
              <a:t> و الثانية في بداية الأسبوع الثاني  و العمود الثالث في نهاية </a:t>
            </a:r>
            <a:r>
              <a:rPr lang="ar-DZ" b="1" u="none" baseline="0" dirty="0" err="1" smtClean="0"/>
              <a:t>الاسبوع</a:t>
            </a:r>
            <a:r>
              <a:rPr lang="ar-DZ" b="1" u="none" baseline="0" dirty="0" smtClean="0"/>
              <a:t> ( اليوم الثاني عشر  )، </a:t>
            </a:r>
            <a:endParaRPr lang="ar-DZ" b="1" u="non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114477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</a:t>
            </a:r>
            <a:endParaRPr lang="en-US" b="1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baseline="0" dirty="0" smtClean="0"/>
              <a:t>تقديم شرح لكلمة توقعات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438792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مدّة النّشاط: (30 دقيقة)، </a:t>
            </a:r>
          </a:p>
          <a:p>
            <a:pPr algn="r" rtl="1"/>
            <a:r>
              <a:rPr lang="ar-DZ" dirty="0" smtClean="0"/>
              <a:t>عرض فيديو مدّته : 15 دقيقة، وتسجيل الملاحظات والمناقشات ( 15</a:t>
            </a:r>
            <a:r>
              <a:rPr lang="ar-DZ" baseline="0" dirty="0" smtClean="0"/>
              <a:t> </a:t>
            </a:r>
            <a:r>
              <a:rPr lang="ar-DZ" baseline="0" dirty="0" err="1" smtClean="0"/>
              <a:t>د</a:t>
            </a:r>
            <a:r>
              <a:rPr lang="ar-DZ" baseline="0" dirty="0" smtClean="0"/>
              <a:t>)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baseline="0" dirty="0" smtClean="0"/>
              <a:t>- اختيار فيديو يناسب المرحلة التعليمية </a:t>
            </a:r>
            <a:r>
              <a:rPr lang="ar-DZ" baseline="0" dirty="0" err="1" smtClean="0"/>
              <a:t>و</a:t>
            </a:r>
            <a:r>
              <a:rPr lang="ar-DZ" baseline="0" dirty="0" smtClean="0"/>
              <a:t> مادة التخصص</a:t>
            </a:r>
            <a:endParaRPr lang="en-US" dirty="0" smtClean="0"/>
          </a:p>
          <a:p>
            <a:pPr algn="r" rtl="1"/>
            <a:r>
              <a:rPr lang="ar-DZ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المدخل:</a:t>
            </a:r>
            <a:endParaRPr lang="fr-F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r" rtl="1"/>
            <a:r>
              <a:rPr lang="ar-E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مشاهدة مقطع فيديو2</a:t>
            </a:r>
            <a:r>
              <a:rPr lang="ar-D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 مختلف </a:t>
            </a:r>
            <a:r>
              <a:rPr lang="ar-DZ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انماط</a:t>
            </a:r>
            <a:r>
              <a:rPr lang="ar-D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التقويم )بهدف </a:t>
            </a:r>
            <a:r>
              <a:rPr lang="ar-E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</a:t>
            </a:r>
            <a:endParaRPr lang="fr-F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 algn="r" rtl="1"/>
            <a:r>
              <a:rPr lang="ar-D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أخذ فكرة عن التقويم </a:t>
            </a:r>
            <a:r>
              <a:rPr lang="ar-DZ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</a:t>
            </a:r>
            <a:r>
              <a:rPr lang="ar-D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أنواعه ، مع التركيز على التقويم التشخيصي والتقويم التكويني.</a:t>
            </a:r>
            <a:endParaRPr lang="fr-F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r" rtl="1"/>
            <a:r>
              <a:rPr lang="ar-D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الفيديو مركب من مقطعين لدرسين في مادتي الرياضيات </a:t>
            </a:r>
            <a:r>
              <a:rPr lang="ar-DZ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</a:t>
            </a:r>
            <a:r>
              <a:rPr lang="ar-D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اللغة العربية مستوى السنة الرابعة والخامسة ابتدائي. من مقاطعة ثنية 1 ولاية </a:t>
            </a:r>
            <a:r>
              <a:rPr lang="ar-DZ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بومرداس</a:t>
            </a:r>
            <a:r>
              <a:rPr lang="ar-D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. الأستاذة الأولى متربصة والثانية مكوّنة .</a:t>
            </a:r>
            <a:endParaRPr lang="fr-F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r" rtl="1"/>
            <a:r>
              <a:rPr lang="ar-D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يعرض الفيديو أنواع التقويم. حيث يطلب من المتكون تحديد أنواع التقويم وفق الشبكة المقدمة . </a:t>
            </a:r>
            <a:endParaRPr lang="fr-F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r" rtl="1"/>
            <a:r>
              <a:rPr lang="ar-DZ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الخلاصة : بعد المشاهدة يتوصل المتكون إلى التعرّف على التقويم التشخيصي والتقويم التكويني .</a:t>
            </a:r>
            <a:endParaRPr lang="fr-F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r" rtl="1"/>
            <a:r>
              <a:rPr lang="ar-D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مصدر الفيديو : مدرسة فرحي 2/ مقاطعة الثنية ولاية </a:t>
            </a:r>
            <a:r>
              <a:rPr lang="ar-DZ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بومرداس</a:t>
            </a:r>
            <a:r>
              <a:rPr lang="ar-D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/.</a:t>
            </a:r>
            <a:endParaRPr lang="fr-F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73779-52A2-024F-8F90-643E95E8DBBB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66751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مدّة النّشاط: (30 دقيقة)، </a:t>
            </a:r>
          </a:p>
          <a:p>
            <a:pPr algn="r" rtl="1"/>
            <a:r>
              <a:rPr lang="ar-DZ" dirty="0" smtClean="0"/>
              <a:t>يركزّ</a:t>
            </a:r>
            <a:r>
              <a:rPr lang="ar-DZ" baseline="0" dirty="0" smtClean="0"/>
              <a:t> </a:t>
            </a:r>
            <a:r>
              <a:rPr lang="ar-DZ" baseline="0" dirty="0" err="1" smtClean="0"/>
              <a:t>المؤطر</a:t>
            </a:r>
            <a:r>
              <a:rPr lang="ar-DZ" baseline="0" dirty="0" smtClean="0"/>
              <a:t> على التّقويم التّكويني </a:t>
            </a:r>
            <a:r>
              <a:rPr lang="ar-DZ" dirty="0" smtClean="0"/>
              <a:t> بعد ذكر أنواع التّقويم الأخرى</a:t>
            </a:r>
          </a:p>
          <a:p>
            <a:pPr algn="r" rtl="1"/>
            <a:r>
              <a:rPr lang="ar-DZ" dirty="0" smtClean="0"/>
              <a:t>المرجع : معجم علوم التربية ،مصطلحات</a:t>
            </a:r>
            <a:r>
              <a:rPr lang="ar-DZ" baseline="0" dirty="0" smtClean="0"/>
              <a:t> </a:t>
            </a:r>
            <a:r>
              <a:rPr lang="ar-DZ" baseline="0" dirty="0" err="1" smtClean="0"/>
              <a:t>البيداغوجية</a:t>
            </a:r>
            <a:r>
              <a:rPr lang="ar-DZ" baseline="0" dirty="0" smtClean="0"/>
              <a:t> و </a:t>
            </a:r>
            <a:r>
              <a:rPr lang="ar-DZ" baseline="0" dirty="0" err="1" smtClean="0"/>
              <a:t>الديداكتيك</a:t>
            </a:r>
            <a:r>
              <a:rPr lang="ar-DZ" baseline="0" dirty="0" smtClean="0"/>
              <a:t> ( سلسلة علوم التربية  طبعة 1) . </a:t>
            </a:r>
            <a:endParaRPr lang="ar-DZ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73779-52A2-024F-8F90-643E95E8DBBB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66751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مدّة النّشاط: (30 دقيقة)، </a:t>
            </a:r>
          </a:p>
          <a:p>
            <a:pPr algn="r" rtl="1"/>
            <a:r>
              <a:rPr lang="ar-DZ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إن استعمال اللوحة أثناء عمليات التقويم ( لفترات قصيرة)يعود الفضل فيه إلى المدرس </a:t>
            </a:r>
            <a:r>
              <a:rPr lang="ar-DZ" sz="1200" b="1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طيرو</a:t>
            </a:r>
            <a:r>
              <a:rPr lang="ar-DZ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الذي ابتدع هذه الوسيلة سنة1826عندما كان مدرسا بمدرسة لامارتينيار بمدينة ليون الفرنسية .</a:t>
            </a:r>
          </a:p>
          <a:p>
            <a:pPr algn="r" rtl="1"/>
            <a:r>
              <a:rPr lang="ar-DZ" dirty="0" smtClean="0"/>
              <a:t>شرح الإستراتيجية خذ واحدة ... في الدّليل</a:t>
            </a:r>
          </a:p>
          <a:p>
            <a:pPr algn="r" rtl="1"/>
            <a:r>
              <a:rPr lang="ar-DZ" dirty="0" smtClean="0"/>
              <a:t>يجيب</a:t>
            </a:r>
            <a:r>
              <a:rPr lang="ar-DZ" baseline="0" dirty="0" smtClean="0"/>
              <a:t> </a:t>
            </a:r>
            <a:r>
              <a:rPr lang="ar-DZ" baseline="0" dirty="0" err="1" smtClean="0"/>
              <a:t>المتكونون</a:t>
            </a:r>
            <a:r>
              <a:rPr lang="ar-DZ" baseline="0" dirty="0" smtClean="0"/>
              <a:t> عن الأسئلة بعبارات بسيطة مثلا: ” لماذا: للمراقبة، كيف: على الألواح ، متى :... وهكذا</a:t>
            </a:r>
          </a:p>
          <a:p>
            <a:pPr algn="r" rtl="1"/>
            <a:r>
              <a:rPr lang="ar-DZ" baseline="0" dirty="0" smtClean="0"/>
              <a:t>يقوم </a:t>
            </a:r>
            <a:r>
              <a:rPr lang="ar-DZ" baseline="0" dirty="0" err="1" smtClean="0"/>
              <a:t>المؤطر</a:t>
            </a:r>
            <a:r>
              <a:rPr lang="ar-DZ" baseline="0" dirty="0" smtClean="0"/>
              <a:t> بحوصلة </a:t>
            </a:r>
            <a:r>
              <a:rPr lang="ar-DZ" baseline="0" dirty="0" err="1" smtClean="0"/>
              <a:t>الاعمال</a:t>
            </a:r>
            <a:r>
              <a:rPr lang="ar-DZ" baseline="0" dirty="0" smtClean="0"/>
              <a:t> المنجزة على السّبورة من غير تكرار للعبارات المتشابهة</a:t>
            </a:r>
          </a:p>
          <a:p>
            <a:pPr algn="r" rtl="1"/>
            <a:r>
              <a:rPr lang="ar-DZ" baseline="0" dirty="0" smtClean="0"/>
              <a:t>يعطي تعريفًا موجزًا للطريقة </a:t>
            </a:r>
          </a:p>
          <a:p>
            <a:pPr algn="r" rtl="1"/>
            <a:r>
              <a:rPr lang="ar-DZ" b="1" baseline="0" dirty="0" smtClean="0"/>
              <a:t>فيم يخص مرحلة المتوسط </a:t>
            </a:r>
            <a:r>
              <a:rPr lang="ar-DZ" b="1" baseline="0" dirty="0" err="1" smtClean="0"/>
              <a:t>و</a:t>
            </a:r>
            <a:r>
              <a:rPr lang="ar-DZ" b="1" baseline="0" dirty="0" smtClean="0"/>
              <a:t> الثانوي اقتراح ما يناسب المرحلة التعليمية و مادة التخصص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73779-52A2-024F-8F90-643E95E8DBBB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66751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مدّة الهيكلة : (30 دقيقة)، 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dirty="0" smtClean="0"/>
              <a:t>على </a:t>
            </a:r>
            <a:r>
              <a:rPr lang="ar-DZ" dirty="0" err="1" smtClean="0"/>
              <a:t>المؤطر</a:t>
            </a:r>
            <a:r>
              <a:rPr lang="ar-DZ" dirty="0" smtClean="0"/>
              <a:t> تقبل كلّ</a:t>
            </a:r>
            <a:r>
              <a:rPr lang="ar-DZ" baseline="0" dirty="0" smtClean="0"/>
              <a:t> الإجابات مع التّبرير ( التفكير النّقدي )</a:t>
            </a:r>
            <a:endParaRPr lang="ar-DZ" dirty="0" smtClean="0"/>
          </a:p>
          <a:p>
            <a:pPr algn="r" rtl="1"/>
            <a:endParaRPr lang="ar-DZ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73779-52A2-024F-8F90-643E95E8DBBB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66751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مدّة الهيكلة : (30 دقيقة)، </a:t>
            </a:r>
          </a:p>
          <a:p>
            <a:pPr algn="r" rtl="1"/>
            <a:r>
              <a:rPr lang="ar-DZ" dirty="0" smtClean="0"/>
              <a:t>بعد ذكر مراحل تنفيذ</a:t>
            </a:r>
            <a:r>
              <a:rPr lang="ar-DZ" baseline="0" dirty="0" smtClean="0"/>
              <a:t> </a:t>
            </a:r>
            <a:r>
              <a:rPr lang="ar-DZ" baseline="0" dirty="0" err="1" smtClean="0"/>
              <a:t>لامارتينيار</a:t>
            </a:r>
            <a:r>
              <a:rPr lang="ar-DZ" baseline="0" dirty="0" smtClean="0"/>
              <a:t>، ينجز </a:t>
            </a:r>
            <a:r>
              <a:rPr lang="ar-DZ" baseline="0" dirty="0" err="1" smtClean="0"/>
              <a:t>المؤطر</a:t>
            </a:r>
            <a:r>
              <a:rPr lang="ar-DZ" baseline="0" dirty="0" smtClean="0"/>
              <a:t> رفقة المتدربين نشاطًا تدريبيًّا باستعمال الطريقة</a:t>
            </a:r>
          </a:p>
          <a:p>
            <a:pPr algn="r" rtl="1"/>
            <a:r>
              <a:rPr lang="ar-DZ" baseline="0" dirty="0" smtClean="0"/>
              <a:t>يقترح </a:t>
            </a:r>
            <a:r>
              <a:rPr lang="ar-DZ" baseline="0" dirty="0" err="1" smtClean="0"/>
              <a:t>المؤطر</a:t>
            </a:r>
            <a:r>
              <a:rPr lang="ar-DZ" baseline="0" dirty="0" smtClean="0"/>
              <a:t> الأداة المناسبة للتقويم التشخيصي </a:t>
            </a:r>
            <a:r>
              <a:rPr lang="ar-DZ" baseline="0" dirty="0" err="1" smtClean="0"/>
              <a:t>و</a:t>
            </a:r>
            <a:r>
              <a:rPr lang="ar-DZ" baseline="0" dirty="0" smtClean="0"/>
              <a:t> التكويني لكل مرحلة تعليمية ( المتوسط ، الثانوي )</a:t>
            </a:r>
          </a:p>
          <a:p>
            <a:pPr algn="r" rtl="1"/>
            <a:r>
              <a:rPr lang="ar-DZ" baseline="0" dirty="0" smtClean="0"/>
              <a:t>ملاحظة  : ترك الحرية </a:t>
            </a:r>
            <a:r>
              <a:rPr lang="ar-DZ" baseline="0" dirty="0" err="1" smtClean="0"/>
              <a:t>للمؤطر</a:t>
            </a:r>
            <a:r>
              <a:rPr lang="ar-DZ" baseline="0" dirty="0" smtClean="0"/>
              <a:t> في </a:t>
            </a:r>
            <a:r>
              <a:rPr lang="ar-DZ" baseline="0" dirty="0" err="1" smtClean="0"/>
              <a:t>اعطاء</a:t>
            </a:r>
            <a:r>
              <a:rPr lang="ar-DZ" baseline="0" dirty="0" smtClean="0"/>
              <a:t> تصور لهيكلة السؤال </a:t>
            </a:r>
            <a:r>
              <a:rPr lang="ar-DZ" baseline="0" dirty="0" err="1" smtClean="0"/>
              <a:t>الاخير</a:t>
            </a:r>
            <a:r>
              <a:rPr lang="ar-DZ" baseline="0" dirty="0" smtClean="0"/>
              <a:t> ”متى ”</a:t>
            </a:r>
            <a:endParaRPr lang="ar-DZ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73779-52A2-024F-8F90-643E95E8DBBB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66751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مدّة النّشاط: (30 دقيقة)، </a:t>
            </a:r>
          </a:p>
          <a:p>
            <a:pPr algn="r" rtl="1"/>
            <a:r>
              <a:rPr lang="ar-DZ" dirty="0" smtClean="0"/>
              <a:t>يطلب المدرب من المتدرّبين رسم بيت ، دون </a:t>
            </a:r>
            <a:r>
              <a:rPr lang="ar-DZ" dirty="0" err="1" smtClean="0"/>
              <a:t>ان</a:t>
            </a:r>
            <a:r>
              <a:rPr lang="ar-DZ" dirty="0" smtClean="0"/>
              <a:t> يعطيهم تفاصيل الرّسم والألوان ( المعايير بعد الإنجاز )</a:t>
            </a:r>
          </a:p>
          <a:p>
            <a:pPr algn="r" rtl="1"/>
            <a:r>
              <a:rPr lang="ar-DZ" dirty="0" smtClean="0"/>
              <a:t>شبكة</a:t>
            </a:r>
            <a:r>
              <a:rPr lang="ar-DZ" baseline="0" dirty="0" smtClean="0"/>
              <a:t> التّقويم: يقول المدرب</a:t>
            </a:r>
          </a:p>
          <a:p>
            <a:pPr algn="r" rtl="1"/>
            <a:r>
              <a:rPr lang="ar-DZ" baseline="0" dirty="0" smtClean="0"/>
              <a:t>من قام برسم بيت بطابقين يحصل على 5 نقاط  ومن رسمه بطابق واحدٍ لا يحصل على شيء</a:t>
            </a:r>
          </a:p>
          <a:p>
            <a:pPr algn="r" rtl="1"/>
            <a:r>
              <a:rPr lang="ar-DZ" baseline="0" dirty="0" smtClean="0"/>
              <a:t>من قام برسم بيت بسقف مسطّح 10 </a:t>
            </a:r>
            <a:r>
              <a:rPr lang="ar-DZ" baseline="0" dirty="0" err="1" smtClean="0"/>
              <a:t>ن</a:t>
            </a:r>
            <a:r>
              <a:rPr lang="ar-DZ" baseline="0" dirty="0" smtClean="0"/>
              <a:t> ومن لم يفعل 0</a:t>
            </a:r>
          </a:p>
          <a:p>
            <a:pPr algn="r" rtl="1"/>
            <a:r>
              <a:rPr lang="ar-DZ" baseline="0" dirty="0" smtClean="0"/>
              <a:t>من قام بتلوين الأبواب باللّون البنّي 5 </a:t>
            </a:r>
            <a:r>
              <a:rPr lang="ar-DZ" baseline="0" dirty="0" err="1" smtClean="0"/>
              <a:t>ن</a:t>
            </a:r>
            <a:r>
              <a:rPr lang="ar-DZ" baseline="0" dirty="0" smtClean="0"/>
              <a:t> وإلا فلا</a:t>
            </a:r>
          </a:p>
          <a:p>
            <a:pPr algn="r" rtl="1"/>
            <a:r>
              <a:rPr lang="ar-DZ" baseline="0" dirty="0" smtClean="0"/>
              <a:t>من قام برسم 5 نوافذ يحصل على 5 نقاط وإلا فلا</a:t>
            </a:r>
          </a:p>
          <a:p>
            <a:pPr algn="r" rtl="1"/>
            <a:r>
              <a:rPr lang="ar-DZ" baseline="0" dirty="0" smtClean="0"/>
              <a:t>من قام برسم حديقة 5ن </a:t>
            </a:r>
            <a:r>
              <a:rPr lang="ar-DZ" baseline="0" dirty="0" err="1" smtClean="0"/>
              <a:t>ومرآب</a:t>
            </a:r>
            <a:r>
              <a:rPr lang="ar-DZ" baseline="0" dirty="0" smtClean="0"/>
              <a:t> 5 نقاط</a:t>
            </a:r>
          </a:p>
          <a:p>
            <a:pPr algn="r" rtl="1"/>
            <a:r>
              <a:rPr lang="ar-DZ" baseline="0" dirty="0" smtClean="0"/>
              <a:t>من تحصل على أكثر من20 نقطة فهو ناجح ومن تحصّل أقل فهو فاشل </a:t>
            </a:r>
            <a:endParaRPr lang="ar-DZ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73779-52A2-024F-8F90-643E95E8DBBB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66751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pPr algn="r" rtl="1"/>
            <a:r>
              <a:rPr lang="ar-DZ" dirty="0" smtClean="0"/>
              <a:t>المدّة: 10 </a:t>
            </a:r>
            <a:r>
              <a:rPr lang="ar-DZ" dirty="0" err="1" smtClean="0"/>
              <a:t>د</a:t>
            </a:r>
            <a:r>
              <a:rPr lang="ar-DZ" dirty="0" smtClean="0"/>
              <a:t> التفكير الفردي، ثم يختار قرينا  يشاركه</a:t>
            </a:r>
            <a:r>
              <a:rPr lang="ar-DZ" baseline="0" dirty="0" smtClean="0"/>
              <a:t> بفكرتين قام باستخدامهما، أو فكرتين سيقوم بالتّخطيط لهما مستقبلا</a:t>
            </a:r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749046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47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</a:t>
            </a:r>
            <a:endParaRPr lang="en-US" b="1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48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مدّة النّشاط : 30 </a:t>
            </a:r>
            <a:r>
              <a:rPr lang="ar-DZ" dirty="0" err="1" smtClean="0"/>
              <a:t>د</a:t>
            </a:r>
            <a:endParaRPr lang="ar-DZ" dirty="0" smtClean="0"/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dirty="0" smtClean="0"/>
              <a:t>- انطلاقا من وضعية جلوس المتكونين</a:t>
            </a:r>
            <a:r>
              <a:rPr lang="ar-DZ" baseline="0" dirty="0" smtClean="0"/>
              <a:t> الحالية فتح مجال المناقشة حول </a:t>
            </a:r>
            <a:r>
              <a:rPr lang="ar-DZ" baseline="0" dirty="0" err="1" smtClean="0"/>
              <a:t>اهمية</a:t>
            </a:r>
            <a:r>
              <a:rPr lang="ar-DZ" baseline="0" dirty="0" smtClean="0"/>
              <a:t> </a:t>
            </a:r>
            <a:r>
              <a:rPr lang="ar-DZ" baseline="0" dirty="0" err="1" smtClean="0"/>
              <a:t>التفويج</a:t>
            </a:r>
            <a:r>
              <a:rPr lang="ar-DZ" baseline="0" dirty="0" smtClean="0"/>
              <a:t> و التفكير في وضعيات أخرى مع التبرير </a:t>
            </a:r>
            <a:endParaRPr lang="ar-DZ" dirty="0" smtClean="0"/>
          </a:p>
          <a:p>
            <a:pPr algn="r" rtl="1"/>
            <a:r>
              <a:rPr lang="ar-DZ" baseline="0" dirty="0" smtClean="0"/>
              <a:t>- مطالبة المتدرّبين بملاحظة الصّور ويبرر حسن تنظيم الفضاء كبيئة تحفيزيّة للتعلّم 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baseline="0" dirty="0" smtClean="0"/>
              <a:t>يقترح </a:t>
            </a:r>
            <a:r>
              <a:rPr lang="ar-DZ" baseline="0" dirty="0" err="1" smtClean="0"/>
              <a:t>المؤطر</a:t>
            </a:r>
            <a:r>
              <a:rPr lang="ar-DZ" baseline="0" dirty="0" smtClean="0"/>
              <a:t> الصور المناسبة لفضاء </a:t>
            </a:r>
            <a:r>
              <a:rPr lang="ar-DZ" baseline="0" dirty="0" err="1" smtClean="0"/>
              <a:t>و</a:t>
            </a:r>
            <a:r>
              <a:rPr lang="ar-DZ" baseline="0" dirty="0" smtClean="0"/>
              <a:t> بيئة التعلم لكل مرحلة تعليمية ( المتوسط ، الثانوي )</a:t>
            </a:r>
            <a:endParaRPr lang="ar-DZ" dirty="0" smtClean="0"/>
          </a:p>
          <a:p>
            <a:pPr algn="r" rtl="1">
              <a:buFontTx/>
              <a:buChar char="-"/>
            </a:pPr>
            <a:r>
              <a:rPr lang="ar-DZ" dirty="0" smtClean="0"/>
              <a:t>التعرف على </a:t>
            </a:r>
            <a:r>
              <a:rPr lang="ar-DZ" dirty="0" err="1" smtClean="0"/>
              <a:t>انواع</a:t>
            </a:r>
            <a:r>
              <a:rPr lang="ar-DZ" dirty="0" smtClean="0"/>
              <a:t> </a:t>
            </a:r>
            <a:r>
              <a:rPr lang="ar-DZ" dirty="0" err="1" smtClean="0"/>
              <a:t>الفضاءات</a:t>
            </a:r>
            <a:r>
              <a:rPr lang="ar-DZ" dirty="0" smtClean="0"/>
              <a:t> و طريقة تنظيمها من اجل التعلم </a:t>
            </a:r>
            <a:r>
              <a:rPr lang="ar-DZ" dirty="0" err="1" smtClean="0"/>
              <a:t>و</a:t>
            </a:r>
            <a:r>
              <a:rPr lang="ar-DZ" dirty="0" smtClean="0"/>
              <a:t> المعالجة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73779-52A2-024F-8F90-643E95E8DBBB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6675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مدّة النّشاط : 40 </a:t>
            </a:r>
            <a:r>
              <a:rPr lang="ar-DZ" dirty="0" err="1" smtClean="0"/>
              <a:t>د</a:t>
            </a:r>
            <a:endParaRPr lang="ar-DZ" dirty="0" smtClean="0"/>
          </a:p>
          <a:p>
            <a:pPr algn="r" rtl="1"/>
            <a:r>
              <a:rPr lang="ar-DZ" baseline="0" dirty="0" smtClean="0"/>
              <a:t>اقتراح وضعيّات تعليمية ومطالبة المتدربين بتصميم فضاء يناسبها ( يمكن استغلال المذكرة المنجزة في اليوم الرابع لإنجاز تصميم يتلاءم وموضوع الحصّة )</a:t>
            </a:r>
          </a:p>
          <a:p>
            <a:pPr algn="r" rtl="1"/>
            <a:r>
              <a:rPr lang="ar-DZ" dirty="0" smtClean="0"/>
              <a:t> مع الإشارة</a:t>
            </a:r>
            <a:r>
              <a:rPr lang="ar-DZ" baseline="0" dirty="0" smtClean="0"/>
              <a:t> </a:t>
            </a:r>
            <a:r>
              <a:rPr lang="ar-DZ" dirty="0" smtClean="0"/>
              <a:t> إلى المعوقات التي تحول دون</a:t>
            </a:r>
            <a:r>
              <a:rPr lang="ar-DZ" baseline="0" dirty="0" smtClean="0"/>
              <a:t> ذلك </a:t>
            </a:r>
            <a:r>
              <a:rPr lang="ar-DZ" baseline="0" dirty="0" err="1" smtClean="0"/>
              <a:t>و</a:t>
            </a:r>
            <a:r>
              <a:rPr lang="ar-DZ" baseline="0" dirty="0" smtClean="0"/>
              <a:t> اقتراح الحلول المناسبة </a:t>
            </a:r>
          </a:p>
          <a:p>
            <a:pPr algn="r" rtl="1"/>
            <a:r>
              <a:rPr lang="ar-DZ" baseline="0" dirty="0" smtClean="0"/>
              <a:t>أمثلة :</a:t>
            </a:r>
          </a:p>
          <a:p>
            <a:pPr algn="r" rtl="1"/>
            <a:r>
              <a:rPr lang="ar-DZ" baseline="0" dirty="0" smtClean="0"/>
              <a:t>الاكتظاظ </a:t>
            </a:r>
          </a:p>
          <a:p>
            <a:pPr algn="r" rtl="1"/>
            <a:r>
              <a:rPr lang="ar-DZ" baseline="0" dirty="0" smtClean="0"/>
              <a:t>تغير الأساتذة من مادة لأخرى ،من نشاط لآخر </a:t>
            </a:r>
          </a:p>
          <a:p>
            <a:pPr algn="r" rtl="1"/>
            <a:endParaRPr lang="ar-DZ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73779-52A2-024F-8F90-643E95E8DBBB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66751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المدّة: 10 </a:t>
            </a:r>
            <a:r>
              <a:rPr lang="ar-DZ" dirty="0" err="1" smtClean="0"/>
              <a:t>د</a:t>
            </a:r>
            <a:r>
              <a:rPr lang="ar-DZ" dirty="0" smtClean="0"/>
              <a:t> </a:t>
            </a:r>
            <a:r>
              <a:rPr lang="ar-DZ" dirty="0" err="1" smtClean="0"/>
              <a:t>كرونولوجيا</a:t>
            </a:r>
            <a:r>
              <a:rPr lang="ar-DZ" dirty="0" smtClean="0"/>
              <a:t> الحصّة</a:t>
            </a:r>
            <a:r>
              <a:rPr lang="ar-DZ" baseline="0" dirty="0" smtClean="0"/>
              <a:t> الثّامنة</a:t>
            </a:r>
            <a:endParaRPr lang="ar-DZ" dirty="0" smtClean="0"/>
          </a:p>
          <a:p>
            <a:pPr algn="r" rtl="1"/>
            <a:r>
              <a:rPr lang="ar-DZ" dirty="0" smtClean="0"/>
              <a:t>ماذا</a:t>
            </a:r>
            <a:r>
              <a:rPr lang="ar-DZ" baseline="0" dirty="0" smtClean="0"/>
              <a:t> تعلّمت ؟ ماذا أيضا ؟ ( استغلال موقف الملاحظات 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51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dirty="0" smtClean="0">
                <a:solidFill>
                  <a:schemeClr val="tx1"/>
                </a:solidFill>
              </a:rPr>
              <a:t>مدّة التّحضير : 5</a:t>
            </a:r>
            <a:r>
              <a:rPr lang="ar-DZ" baseline="0" dirty="0" smtClean="0">
                <a:solidFill>
                  <a:schemeClr val="tx1"/>
                </a:solidFill>
              </a:rPr>
              <a:t> دقائق 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dirty="0" smtClean="0">
                <a:solidFill>
                  <a:schemeClr val="tx1"/>
                </a:solidFill>
              </a:rPr>
              <a:t>لنجاح أعمال الحصّة التّاسعة، يحضّر المدرّب / المتدربون وسائل العمل</a:t>
            </a:r>
          </a:p>
          <a:p>
            <a:pPr algn="r" rtl="1"/>
            <a:r>
              <a:rPr lang="ar-DZ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لفة خيط ، وشّريط لاّصق ، وعلبة </a:t>
            </a:r>
            <a:r>
              <a:rPr lang="ar-DZ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سباغيتي</a:t>
            </a:r>
            <a:r>
              <a:rPr lang="ar-DZ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، وقطع عجين أو علكة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52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401649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53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</a:t>
            </a:r>
            <a:endParaRPr lang="en-US" b="1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54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مدّة النّشاط: (30 دقيقة)، </a:t>
            </a:r>
          </a:p>
          <a:p>
            <a:pPr algn="r" rtl="1"/>
            <a:r>
              <a:rPr lang="ar-SA" sz="1200" b="1" dirty="0" smtClean="0"/>
              <a:t>خطوات الإستراتيجيّة :</a:t>
            </a:r>
            <a:endParaRPr lang="fr-FR" sz="1200" dirty="0" smtClean="0"/>
          </a:p>
          <a:p>
            <a:pPr algn="r" rtl="1"/>
            <a:r>
              <a:rPr lang="ar-SA" sz="1200" dirty="0" smtClean="0"/>
              <a:t>- تجميع أفراد الفريق، ويُعتبر العدد المثالي للأشخاص في جلسة العصف الذهني هو(4-7) أفراد .</a:t>
            </a:r>
            <a:endParaRPr lang="fr-FR" sz="1200" dirty="0" smtClean="0"/>
          </a:p>
          <a:p>
            <a:pPr algn="r" rtl="1"/>
            <a:r>
              <a:rPr lang="ar-SA" sz="1200" dirty="0" smtClean="0"/>
              <a:t>- تحديد وقت الجلسة بفترة زمنية محددة، ويفضل أن تتراوح ما بين 15-45 دقيقة.</a:t>
            </a:r>
            <a:endParaRPr lang="fr-FR" sz="1200" dirty="0" smtClean="0"/>
          </a:p>
          <a:p>
            <a:pPr algn="r" rtl="1"/>
            <a:r>
              <a:rPr lang="ar-SA" sz="1200" dirty="0" smtClean="0"/>
              <a:t>- تحديد المشكلة عن طريق طرح الأسئلة، واختيار الحلول المقترحة عن تدوين أفكار الجميع على السّبّورة.</a:t>
            </a:r>
            <a:endParaRPr lang="fr-FR" sz="1200" dirty="0" smtClean="0"/>
          </a:p>
          <a:p>
            <a:pPr algn="r" rtl="1"/>
            <a:r>
              <a:rPr lang="ar-SA" sz="1200" dirty="0" smtClean="0"/>
              <a:t>- تصنّف الأفكار في مجاميع متشابهة.</a:t>
            </a:r>
            <a:endParaRPr lang="fr-FR" sz="1200" dirty="0" smtClean="0"/>
          </a:p>
          <a:p>
            <a:pPr algn="r" rtl="1">
              <a:buFontTx/>
              <a:buChar char="-"/>
            </a:pPr>
            <a:r>
              <a:rPr lang="ar-SA" sz="1200" dirty="0" smtClean="0"/>
              <a:t>الحصولُ على كم كبير من الأفكار المتعدّدة لحلّ المشكلة.</a:t>
            </a:r>
            <a:endParaRPr lang="ar-DZ" sz="1200" dirty="0" smtClean="0"/>
          </a:p>
          <a:p>
            <a:pPr algn="ctr" rtl="1">
              <a:lnSpc>
                <a:spcPct val="150000"/>
              </a:lnSpc>
            </a:pPr>
            <a:r>
              <a:rPr lang="ar-DZ" altLang="en-US" sz="2000" b="1" dirty="0" smtClean="0">
                <a:ea typeface="MS PGothic" panose="020B0600070205080204" pitchFamily="34" charset="-128"/>
              </a:rPr>
              <a:t>فكرة عامّة عن </a:t>
            </a:r>
            <a:r>
              <a:rPr lang="ar-DZ" altLang="en-US" sz="2400" b="1" dirty="0" smtClean="0">
                <a:ea typeface="MS PGothic" panose="020B0600070205080204" pitchFamily="34" charset="-128"/>
              </a:rPr>
              <a:t>المشروع </a:t>
            </a:r>
            <a:r>
              <a:rPr lang="ar-DZ" altLang="en-US" sz="2400" b="1" dirty="0" err="1" smtClean="0">
                <a:ea typeface="MS PGothic" panose="020B0600070205080204" pitchFamily="34" charset="-128"/>
              </a:rPr>
              <a:t>البيداغوجيّ</a:t>
            </a:r>
            <a:endParaRPr lang="ar-DZ" altLang="en-US" sz="2400" b="1" dirty="0" smtClean="0">
              <a:ea typeface="MS PGothic" panose="020B0600070205080204" pitchFamily="34" charset="-128"/>
            </a:endParaRPr>
          </a:p>
          <a:p>
            <a:pPr algn="ctr" rtl="1">
              <a:lnSpc>
                <a:spcPct val="150000"/>
              </a:lnSpc>
            </a:pPr>
            <a:r>
              <a:rPr lang="ar-DZ" sz="1200" dirty="0" smtClean="0"/>
              <a:t>المشروع هو مسعى مؤقت وفريد من نوعه لتصنيع منتج أو تقديم خدمة أو الوصول إلى نتيجة، حيث يكون للمشروع نقطة بداية محددة ونقطة نهاية يصل إليها المشروع</a:t>
            </a:r>
          </a:p>
          <a:p>
            <a:pPr algn="r" rtl="1">
              <a:buFontTx/>
              <a:buChar char="-"/>
            </a:pPr>
            <a:endParaRPr lang="fr-FR" sz="1200" dirty="0" smtClean="0"/>
          </a:p>
          <a:p>
            <a:pPr algn="r" rtl="1"/>
            <a:endParaRPr lang="ar-DZ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73779-52A2-024F-8F90-643E95E8DBBB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66751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مدّة النّشاط: (60 دقيقة)، </a:t>
            </a:r>
          </a:p>
          <a:p>
            <a:pPr algn="r" rtl="1"/>
            <a:r>
              <a:rPr lang="ar-DZ" dirty="0" smtClean="0"/>
              <a:t>يطلب المدرّب من المتدرّبين ذكر</a:t>
            </a:r>
            <a:r>
              <a:rPr lang="ar-DZ" baseline="0" dirty="0" smtClean="0"/>
              <a:t> المشاريع البيداغوجية التي يمكن إنجازها بناءً على مخططات </a:t>
            </a:r>
            <a:r>
              <a:rPr lang="ar-DZ" baseline="0" dirty="0" err="1" smtClean="0"/>
              <a:t>التّعلّمات</a:t>
            </a:r>
            <a:r>
              <a:rPr lang="ar-DZ" baseline="0" dirty="0" smtClean="0"/>
              <a:t> أو التدرجات ، مثلا: مشروع بطاقة تهنئة، رسالة، دعوة، مشروع زراعة نبات والعناية به، مشروع تربية حيوان، مشروع جدارية حول قانون المرور، محاربة العنف المدرسي، حقوق الطّفل.... )</a:t>
            </a:r>
            <a:endParaRPr lang="ar-DZ" dirty="0" smtClean="0"/>
          </a:p>
          <a:p>
            <a:pPr algn="r" rtl="1"/>
            <a:r>
              <a:rPr lang="ar-D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ملاحظة : استغلال مخططات التعلم مناسبة لكل مرحلة </a:t>
            </a:r>
            <a:r>
              <a:rPr lang="ar-DZ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تعلمية</a:t>
            </a:r>
            <a:r>
              <a:rPr lang="ar-D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fr-F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73779-52A2-024F-8F90-643E95E8DBBB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66751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مدّة النّشاط: (30 دقائق )، </a:t>
            </a:r>
          </a:p>
          <a:p>
            <a:pPr algn="r" rtl="1"/>
            <a:r>
              <a:rPr lang="ar-D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تحدّي </a:t>
            </a:r>
            <a:r>
              <a:rPr lang="ar-DZ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مارشمالو</a:t>
            </a:r>
            <a:r>
              <a:rPr lang="ar-DZ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: </a:t>
            </a:r>
          </a:p>
          <a:p>
            <a:pPr algn="r" rtl="1"/>
            <a:r>
              <a:rPr lang="ar-DZ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الهدف: الوصول إلى إدراك أهميّة التّخطيط قبل الإنجاز ، والعمل الجماعي، وتوزيع الأدوار </a:t>
            </a:r>
          </a:p>
          <a:p>
            <a:pPr algn="r" rtl="1"/>
            <a:r>
              <a:rPr lang="ar-DZ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المهمّة: قم ببناء أطول برج في 18 </a:t>
            </a:r>
            <a:r>
              <a:rPr lang="ar-DZ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د</a:t>
            </a:r>
            <a:r>
              <a:rPr lang="ar-DZ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باستعمال: 1 متر من الخيط ، و1 متر من الشّريط اللاّصق ، </a:t>
            </a:r>
            <a:r>
              <a:rPr lang="ar-DZ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</a:t>
            </a:r>
            <a:r>
              <a:rPr lang="ar-DZ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20 قطعة </a:t>
            </a:r>
            <a:r>
              <a:rPr lang="ar-DZ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سباغيتي</a:t>
            </a:r>
            <a:r>
              <a:rPr lang="ar-DZ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، وقطع عجين أو علكة ، </a:t>
            </a:r>
          </a:p>
          <a:p>
            <a:pPr algn="r" rtl="1"/>
            <a:r>
              <a:rPr lang="ar-DZ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تستطيع كسر قطع </a:t>
            </a:r>
            <a:r>
              <a:rPr lang="ar-DZ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السباغيتي</a:t>
            </a:r>
            <a:r>
              <a:rPr lang="ar-DZ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، </a:t>
            </a:r>
          </a:p>
          <a:p>
            <a:pPr algn="r" rtl="1"/>
            <a:r>
              <a:rPr lang="ar-DZ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البرج: بعد إنهاء بنائه يبقى قائمًا لأكبر مدة ، الفريق الفائز من يبني أطول برج ولا يتكسّر</a:t>
            </a:r>
            <a:endParaRPr lang="fr-F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73779-52A2-024F-8F90-643E95E8DBBB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66751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dirty="0" smtClean="0">
                <a:solidFill>
                  <a:schemeClr val="tx1"/>
                </a:solidFill>
              </a:rPr>
              <a:t>مدّة التّحضير : 5</a:t>
            </a:r>
            <a:r>
              <a:rPr lang="ar-DZ" baseline="0" dirty="0" smtClean="0">
                <a:solidFill>
                  <a:schemeClr val="tx1"/>
                </a:solidFill>
              </a:rPr>
              <a:t> دقائق 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dirty="0" smtClean="0">
                <a:solidFill>
                  <a:schemeClr val="tx1"/>
                </a:solidFill>
              </a:rPr>
              <a:t>لنجاح أعمال اليوم العاشر، يطلب المدرّب من المتدربين، تحضير وسائل العمل 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dirty="0" smtClean="0"/>
              <a:t>أشياء بسيطة: قارورات ماء فارغة، صحون بلاستيكيّة، أوراق مختلفة ، أنابيب بلاستيكيّة، مطاط، سدّادات، من البيئة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dirty="0" smtClean="0"/>
              <a:t>هذه الوسائل تتعلّق بموضوع المذكّرة</a:t>
            </a:r>
            <a:r>
              <a:rPr lang="ar-DZ" baseline="0" dirty="0" smtClean="0"/>
              <a:t> التي تم التخطيط لها في اليوم الرابع – انظر الشريحة 28</a:t>
            </a:r>
            <a:endParaRPr lang="fr-FR" dirty="0" smtClean="0"/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dirty="0" smtClean="0">
              <a:solidFill>
                <a:schemeClr val="tx1"/>
              </a:solidFill>
            </a:endParaRP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 smtClean="0">
              <a:solidFill>
                <a:schemeClr val="tx1"/>
              </a:solidFill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58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054389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59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fr-FR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مدة النشاط : 10 </a:t>
            </a:r>
            <a:r>
              <a:rPr lang="ar-SA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دقائ</a:t>
            </a:r>
            <a:r>
              <a:rPr lang="ar-DZ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ق ( كسر </a:t>
            </a:r>
            <a:r>
              <a:rPr lang="ar-DZ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الجليد )</a:t>
            </a:r>
            <a:endParaRPr lang="en-GB" dirty="0" smtClean="0"/>
          </a:p>
          <a:p>
            <a:pPr algn="r" rtl="1"/>
            <a:r>
              <a:rPr lang="ar-SA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في المرحلة الأولى: </a:t>
            </a:r>
            <a:endParaRPr lang="fr-FR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r" rtl="1"/>
            <a:r>
              <a:rPr lang="ar-SA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المشاركون  يعرفون أنفسهم عن طريق رسم زهرة تتكون من قرص </a:t>
            </a:r>
            <a:r>
              <a:rPr lang="ar-SA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</a:t>
            </a:r>
            <a:r>
              <a:rPr lang="ar-SA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أربعة </a:t>
            </a:r>
            <a:r>
              <a:rPr lang="ar-SA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بتلات</a:t>
            </a:r>
            <a:r>
              <a:rPr lang="ar-SA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وساق فيه ورقة، </a:t>
            </a:r>
            <a:endParaRPr lang="fr-FR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r" rtl="1"/>
            <a:r>
              <a:rPr lang="ar-SA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بتتبعهم لخطوات يمليها عليهم المكون كالتالي:  </a:t>
            </a:r>
            <a:endParaRPr lang="fr-FR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r" rtl="1"/>
            <a:r>
              <a:rPr lang="ar-SA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1- ارسم حيزا واكتب بداخله اغلي أمنية تتمناها.</a:t>
            </a:r>
            <a:endParaRPr lang="fr-FR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r" rtl="1"/>
            <a:r>
              <a:rPr lang="ar-SA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2- بعد ذلك ارسم </a:t>
            </a:r>
            <a:r>
              <a:rPr lang="ar-SA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بتلة</a:t>
            </a:r>
            <a:r>
              <a:rPr lang="ar-SA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واكتب بداخلها </a:t>
            </a:r>
            <a:r>
              <a:rPr lang="ar-SA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شيئ</a:t>
            </a:r>
            <a:r>
              <a:rPr lang="ar-SA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واحد تريد فعله في حياتك.</a:t>
            </a:r>
            <a:endParaRPr lang="fr-FR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r" rtl="1"/>
            <a:r>
              <a:rPr lang="ar-SA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3- ارسم </a:t>
            </a:r>
            <a:r>
              <a:rPr lang="ar-SA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بتلة</a:t>
            </a:r>
            <a:r>
              <a:rPr lang="ar-SA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ثانية اكتب بداخلها  مثل ،عبرة ، حكمة تؤمن </a:t>
            </a:r>
            <a:r>
              <a:rPr lang="ar-SA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بها</a:t>
            </a:r>
            <a:r>
              <a:rPr lang="ar-SA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endParaRPr lang="fr-FR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r" rtl="1"/>
            <a:r>
              <a:rPr lang="ar-SA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4- </a:t>
            </a:r>
            <a:r>
              <a:rPr lang="ar-SA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في </a:t>
            </a:r>
            <a:r>
              <a:rPr lang="ar-SA" sz="1200" b="1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البتلة</a:t>
            </a:r>
            <a:r>
              <a:rPr lang="ar-SA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الثالثة اكتب صعوبة واحدة تعاني منها في ممارساتك المهنية.</a:t>
            </a:r>
            <a:r>
              <a:rPr lang="fr-FR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fr-FR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r" rtl="1"/>
            <a:r>
              <a:rPr lang="ar-SA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5- في </a:t>
            </a:r>
            <a:r>
              <a:rPr lang="ar-SA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البتلة</a:t>
            </a:r>
            <a:r>
              <a:rPr lang="ar-SA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الرابعة </a:t>
            </a:r>
            <a:r>
              <a:rPr lang="ar-SA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</a:t>
            </a:r>
            <a:r>
              <a:rPr lang="ar-SA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ar-SA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الاخيرة</a:t>
            </a:r>
            <a:r>
              <a:rPr lang="ar-SA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اكتب المكان الذي تود </a:t>
            </a:r>
            <a:r>
              <a:rPr lang="ar-SA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ان</a:t>
            </a:r>
            <a:r>
              <a:rPr lang="ar-SA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تكون فيه في هذا الوقت.</a:t>
            </a:r>
            <a:endParaRPr lang="fr-FR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r" rtl="1"/>
            <a:r>
              <a:rPr lang="ar-SA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6- أخيرا ارسم ساق الزهرة وضع فيه ورقة كبيرة واكتب بداخلها ما تريد </a:t>
            </a:r>
            <a:r>
              <a:rPr lang="ar-SA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ان</a:t>
            </a:r>
            <a:r>
              <a:rPr lang="ar-SA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تعرفه من خلال هذا التكوين.</a:t>
            </a:r>
            <a:endParaRPr lang="fr-FR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r" rtl="1"/>
            <a:r>
              <a:rPr lang="ar-SA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في المرحلة الثانية:</a:t>
            </a:r>
            <a:endParaRPr lang="fr-FR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r" rtl="1"/>
            <a:r>
              <a:rPr lang="ar-SA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يطلب المدرب من الأساتذة البحث مع زملائهم من نفس الفوج عن الزميل الذي يشاركه في اكبر عدد من النقاط.( البحث عن النقاط المشتركة فيما بينهم ).</a:t>
            </a:r>
            <a:endParaRPr lang="fr-FR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r" rtl="1"/>
            <a:r>
              <a:rPr lang="ar-SA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في نفس الوقت المدرب يمر بين الأفواج ويسجل الصعوبات الأساتذة في ممارساتهم المهنية (السؤال الرابع) وحاجياتهم وما يريدون معرفته من هذا التكوين.</a:t>
            </a:r>
            <a:endParaRPr lang="fr-FR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fr-F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8971" y="9377316"/>
            <a:ext cx="2921582" cy="493633"/>
          </a:xfrm>
          <a:prstGeom prst="rect">
            <a:avLst/>
          </a:prstGeom>
        </p:spPr>
        <p:txBody>
          <a:bodyPr/>
          <a:lstStyle/>
          <a:p>
            <a:fld id="{405D6C44-C230-4E87-BA27-1F319B629B00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</a:t>
            </a:r>
            <a:endParaRPr lang="en-US" b="1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60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</a:t>
            </a:r>
            <a:r>
              <a:rPr lang="ar-DZ" sz="1200" dirty="0" smtClean="0"/>
              <a:t>مدّة العرض: 30 </a:t>
            </a:r>
            <a:r>
              <a:rPr lang="ar-DZ" sz="1200" dirty="0" err="1" smtClean="0"/>
              <a:t>د</a:t>
            </a:r>
            <a:endParaRPr lang="ar-DZ" sz="1200" dirty="0" smtClean="0"/>
          </a:p>
          <a:p>
            <a:pPr algn="r" rtl="1"/>
            <a:r>
              <a:rPr lang="ar-DZ" sz="1200" dirty="0" smtClean="0"/>
              <a:t>عن طريق المناقشة، يستعرض </a:t>
            </a:r>
            <a:r>
              <a:rPr lang="ar-DZ" sz="1200" dirty="0" err="1" smtClean="0"/>
              <a:t>المؤطر</a:t>
            </a:r>
            <a:r>
              <a:rPr lang="ar-DZ" sz="1200" dirty="0" smtClean="0"/>
              <a:t> لائحة الوسائط </a:t>
            </a:r>
            <a:r>
              <a:rPr lang="ar-DZ" sz="1200" dirty="0" err="1" smtClean="0"/>
              <a:t>البيداغوجيّة</a:t>
            </a:r>
            <a:r>
              <a:rPr lang="ar-DZ" sz="1200" dirty="0" smtClean="0"/>
              <a:t> المختلفة: المرئية</a:t>
            </a:r>
            <a:r>
              <a:rPr lang="ar-DZ" sz="1200" baseline="0" dirty="0" smtClean="0"/>
              <a:t> </a:t>
            </a:r>
            <a:r>
              <a:rPr lang="ar-DZ" sz="1200" baseline="0" dirty="0" err="1" smtClean="0"/>
              <a:t>و</a:t>
            </a:r>
            <a:r>
              <a:rPr lang="ar-DZ" sz="1200" baseline="0" dirty="0" smtClean="0"/>
              <a:t> المسموعة </a:t>
            </a:r>
            <a:r>
              <a:rPr lang="ar-DZ" sz="1200" baseline="0" dirty="0" err="1" smtClean="0"/>
              <a:t>و</a:t>
            </a:r>
            <a:r>
              <a:rPr lang="ar-DZ" sz="1200" baseline="0" dirty="0" smtClean="0"/>
              <a:t> المكتوبة للإجابة عن التّساؤلات التّاليّة:</a:t>
            </a:r>
          </a:p>
          <a:p>
            <a:pPr algn="r" rtl="1"/>
            <a:r>
              <a:rPr lang="ar-DZ" sz="1200" baseline="0" dirty="0" smtClean="0"/>
              <a:t>متى </a:t>
            </a:r>
            <a:r>
              <a:rPr lang="ar-DZ" sz="1200" baseline="0" dirty="0" err="1" smtClean="0"/>
              <a:t>و</a:t>
            </a:r>
            <a:r>
              <a:rPr lang="ar-DZ" sz="1200" baseline="0" dirty="0" smtClean="0"/>
              <a:t> لماذا و كيف نستعملها ؟</a:t>
            </a:r>
          </a:p>
          <a:p>
            <a:pPr algn="r" rtl="1"/>
            <a:r>
              <a:rPr lang="ar-DZ" sz="1200" b="1" baseline="0" dirty="0" err="1" smtClean="0"/>
              <a:t>الاستراتيجية</a:t>
            </a:r>
            <a:r>
              <a:rPr lang="ar-DZ" sz="1200" baseline="0" dirty="0" smtClean="0"/>
              <a:t> : ترك الحرية </a:t>
            </a:r>
            <a:r>
              <a:rPr lang="ar-DZ" sz="1200" baseline="0" dirty="0" err="1" smtClean="0"/>
              <a:t>للمؤطر</a:t>
            </a:r>
            <a:r>
              <a:rPr lang="ar-DZ" sz="1200" baseline="0" dirty="0" smtClean="0"/>
              <a:t> اختيار </a:t>
            </a:r>
            <a:r>
              <a:rPr lang="ar-DZ" sz="1200" baseline="0" dirty="0" err="1" smtClean="0"/>
              <a:t>الاستراتيجية</a:t>
            </a:r>
            <a:r>
              <a:rPr lang="ar-DZ" sz="1200" baseline="0" dirty="0" smtClean="0"/>
              <a:t> المناسبة</a:t>
            </a:r>
          </a:p>
          <a:p>
            <a:pPr algn="r" rtl="1"/>
            <a:r>
              <a:rPr lang="ar-DZ" sz="1200" b="1" baseline="0" dirty="0" smtClean="0"/>
              <a:t>هيكلة</a:t>
            </a:r>
            <a:r>
              <a:rPr lang="ar-DZ" sz="1200" baseline="0" dirty="0" smtClean="0"/>
              <a:t> :</a:t>
            </a:r>
            <a:r>
              <a:rPr lang="ar-DZ" sz="1200" dirty="0" smtClean="0"/>
              <a:t>تعد الوسائل التعليمية وسيطا </a:t>
            </a:r>
            <a:r>
              <a:rPr lang="ar-DZ" sz="1200" baseline="0" dirty="0" smtClean="0"/>
              <a:t> </a:t>
            </a:r>
            <a:r>
              <a:rPr lang="ar-DZ" sz="1200" dirty="0" smtClean="0"/>
              <a:t>بين المتعلم والمعرفة والمدرس (المثلث </a:t>
            </a:r>
            <a:r>
              <a:rPr lang="ar-DZ" sz="1200" dirty="0" err="1" smtClean="0"/>
              <a:t>البيداغوجي</a:t>
            </a:r>
            <a:r>
              <a:rPr lang="ar-DZ" sz="1200" dirty="0" smtClean="0"/>
              <a:t>). وهي متعددة، يمكن إجمالها فيما يسمى بالوسائل</a:t>
            </a:r>
            <a:r>
              <a:rPr lang="ar-DZ" sz="1200" baseline="0" dirty="0" smtClean="0"/>
              <a:t> </a:t>
            </a:r>
            <a:r>
              <a:rPr lang="ar-DZ" sz="1200" dirty="0" smtClean="0"/>
              <a:t> </a:t>
            </a:r>
            <a:r>
              <a:rPr lang="ar-DZ" sz="1200" dirty="0" err="1" smtClean="0"/>
              <a:t>البيداغوجية</a:t>
            </a:r>
            <a:r>
              <a:rPr lang="ar-DZ" sz="1200" dirty="0" smtClean="0"/>
              <a:t>: المكتوبة (الكتاب المدرسيّ، السّبورة، ) والمسموعة (المسجلة) والمرئية (التلفاز). وقد تجمع كل هذه الوسائل فيما يسمى بالوسائط المتعددة (</a:t>
            </a:r>
            <a:r>
              <a:rPr lang="fr-FR" sz="1200" dirty="0" smtClean="0"/>
              <a:t>Multimédia)؛ </a:t>
            </a:r>
            <a:r>
              <a:rPr lang="ar-DZ" sz="1200" dirty="0" smtClean="0"/>
              <a:t>وهي تجميع لتكنولوجيات يكون الهدف منها تدبير النص والصوت والصورة في دعامة واحدة هي الحاسوب.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61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DZ" dirty="0" smtClean="0"/>
              <a:t>مدّة النّشاط: 60 </a:t>
            </a:r>
            <a:r>
              <a:rPr lang="ar-DZ" dirty="0" err="1" smtClean="0"/>
              <a:t>د</a:t>
            </a:r>
            <a:endParaRPr lang="ar-DZ" dirty="0" smtClean="0"/>
          </a:p>
          <a:p>
            <a:pPr algn="r" rtl="1"/>
            <a:r>
              <a:rPr lang="ar-DZ" dirty="0" smtClean="0"/>
              <a:t>نجاح هذا النشاط يرتبط بالتّحضير الجيّد قبل الشّروع في الإنجاز، </a:t>
            </a:r>
          </a:p>
          <a:p>
            <a:pPr algn="r" rtl="1"/>
            <a:r>
              <a:rPr lang="ar-DZ" dirty="0" smtClean="0"/>
              <a:t>يرتبط</a:t>
            </a:r>
            <a:r>
              <a:rPr lang="ar-DZ" baseline="0" dirty="0" smtClean="0"/>
              <a:t> هذا الموضوع بانجاز الحصة الرابعة  وهو إعداد وسائل لحصة </a:t>
            </a:r>
            <a:r>
              <a:rPr lang="ar-DZ" baseline="0" dirty="0" err="1" smtClean="0"/>
              <a:t>تعليميه</a:t>
            </a:r>
            <a:r>
              <a:rPr lang="ar-DZ" baseline="0" dirty="0" smtClean="0"/>
              <a:t>/ </a:t>
            </a:r>
            <a:r>
              <a:rPr lang="ar-DZ" baseline="0" dirty="0" err="1" smtClean="0"/>
              <a:t>تعلّمية</a:t>
            </a:r>
            <a:r>
              <a:rPr lang="ar-DZ" baseline="0" dirty="0" smtClean="0"/>
              <a:t>  </a:t>
            </a:r>
            <a:r>
              <a:rPr lang="ar-DZ" dirty="0" smtClean="0"/>
              <a:t>باستعمال</a:t>
            </a:r>
            <a:r>
              <a:rPr lang="ar-DZ" baseline="0" dirty="0" smtClean="0"/>
              <a:t> </a:t>
            </a:r>
            <a:r>
              <a:rPr lang="ar-DZ" dirty="0" smtClean="0"/>
              <a:t>مواد مسترجعة : قارورات ماء فارغة، صحون بلاستيكيّة، أوراق مختلفة ، أنابيب بلاستيكيّة، مطاط، سدّادات</a:t>
            </a:r>
            <a:r>
              <a:rPr lang="ar-DZ" baseline="0" dirty="0" smtClean="0"/>
              <a:t> ...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62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6413866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</a:t>
            </a:r>
            <a:r>
              <a:rPr lang="ar-DZ" sz="1200" dirty="0" smtClean="0"/>
              <a:t>مدّة العرض: 30 </a:t>
            </a:r>
            <a:r>
              <a:rPr lang="ar-DZ" sz="1200" dirty="0" err="1" smtClean="0"/>
              <a:t>د</a:t>
            </a:r>
            <a:endParaRPr lang="ar-DZ" sz="1200" dirty="0" smtClean="0"/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sz="1200" dirty="0" smtClean="0"/>
              <a:t>المهمة :في حالة انعدام الوسائط يقف الأستاذ</a:t>
            </a:r>
            <a:r>
              <a:rPr lang="ar-DZ" sz="1200" baseline="0" dirty="0" smtClean="0"/>
              <a:t> </a:t>
            </a:r>
            <a:r>
              <a:rPr lang="ar-DZ" sz="1200" dirty="0" smtClean="0"/>
              <a:t> أمام تحد يجعله </a:t>
            </a:r>
            <a:r>
              <a:rPr lang="ar-DZ" sz="1200" baseline="0" dirty="0" smtClean="0"/>
              <a:t>يفكر في </a:t>
            </a:r>
            <a:r>
              <a:rPr lang="ar-DZ" sz="1200" baseline="0" dirty="0" err="1" smtClean="0"/>
              <a:t>انتاجها</a:t>
            </a:r>
            <a:r>
              <a:rPr lang="ar-DZ" sz="1200" baseline="0" dirty="0" smtClean="0"/>
              <a:t> بما توفر من إمكانات  ، ما رأيك ؟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sz="1200" baseline="0" dirty="0" smtClean="0"/>
              <a:t>طريقة العمل : فتح نقاش حول كيفية تخطي الصعوبة </a:t>
            </a:r>
            <a:endParaRPr lang="ar-DZ" sz="1200" dirty="0" smtClean="0"/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sz="1200" b="1" dirty="0" smtClean="0"/>
              <a:t>ملاحظة : </a:t>
            </a:r>
            <a:r>
              <a:rPr lang="ar-DZ" sz="1200" b="0" dirty="0" smtClean="0"/>
              <a:t>عرض صور </a:t>
            </a:r>
            <a:r>
              <a:rPr lang="ar-DZ" sz="1200" b="0" baseline="0" dirty="0" smtClean="0"/>
              <a:t> وسائط </a:t>
            </a:r>
            <a:r>
              <a:rPr lang="ar-DZ" sz="1200" b="0" baseline="0" dirty="0" err="1" smtClean="0"/>
              <a:t>و</a:t>
            </a:r>
            <a:r>
              <a:rPr lang="ar-DZ" sz="1200" b="0" baseline="0" dirty="0" smtClean="0"/>
              <a:t> دعائم </a:t>
            </a:r>
            <a:r>
              <a:rPr lang="ar-DZ" sz="1200" b="0" baseline="0" dirty="0" err="1" smtClean="0"/>
              <a:t>بيداغوجية</a:t>
            </a:r>
            <a:r>
              <a:rPr lang="ar-DZ" sz="1200" b="0" baseline="0" dirty="0" smtClean="0"/>
              <a:t> </a:t>
            </a:r>
            <a:r>
              <a:rPr lang="ar-DZ" sz="1200" b="0" dirty="0" smtClean="0"/>
              <a:t>تناسب مرحلة</a:t>
            </a:r>
            <a:r>
              <a:rPr lang="ar-DZ" sz="1200" b="0" baseline="0" dirty="0" smtClean="0"/>
              <a:t> المتوسط أو الثانوي  </a:t>
            </a:r>
            <a:r>
              <a:rPr lang="ar-DZ" sz="1200" b="0" baseline="0" dirty="0" err="1" smtClean="0"/>
              <a:t>و</a:t>
            </a:r>
            <a:r>
              <a:rPr lang="ar-DZ" sz="1200" b="0" baseline="0" dirty="0" smtClean="0"/>
              <a:t> خصوصية المادة </a:t>
            </a:r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63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64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</a:t>
            </a:r>
            <a:endParaRPr lang="en-US" b="1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65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ar-DZ" dirty="0" smtClean="0"/>
          </a:p>
          <a:p>
            <a:pPr algn="r" rtl="1"/>
            <a:r>
              <a:rPr lang="ar-DZ" dirty="0" smtClean="0"/>
              <a:t>مدّة النشاط: 30 دقيقة </a:t>
            </a:r>
          </a:p>
          <a:p>
            <a:pPr algn="r" rtl="1"/>
            <a:r>
              <a:rPr lang="ar-DZ" dirty="0" smtClean="0"/>
              <a:t>شرح الإستراتيجية وخطوات التّنفيذ في دليل الإستراتيجيّات</a:t>
            </a:r>
          </a:p>
          <a:p>
            <a:pPr algn="r" rtl="1"/>
            <a:r>
              <a:rPr lang="ar-DZ" dirty="0" smtClean="0"/>
              <a:t>توزيع مجموعة بطاقات </a:t>
            </a:r>
            <a:r>
              <a:rPr lang="ar-DZ" dirty="0" err="1" smtClean="0"/>
              <a:t>التانغرام</a:t>
            </a:r>
            <a:r>
              <a:rPr lang="ar-DZ" dirty="0" smtClean="0"/>
              <a:t> مقصوصة</a:t>
            </a:r>
            <a:r>
              <a:rPr lang="ar-DZ" baseline="0" dirty="0" smtClean="0"/>
              <a:t> </a:t>
            </a:r>
            <a:r>
              <a:rPr lang="ar-DZ" baseline="0" dirty="0" err="1" smtClean="0"/>
              <a:t>الى</a:t>
            </a:r>
            <a:r>
              <a:rPr lang="ar-DZ" baseline="0" dirty="0" smtClean="0"/>
              <a:t> </a:t>
            </a:r>
            <a:r>
              <a:rPr lang="ar-DZ" baseline="0" dirty="0" err="1" smtClean="0"/>
              <a:t>اجزاء</a:t>
            </a:r>
            <a:r>
              <a:rPr lang="ar-DZ" baseline="0" dirty="0" smtClean="0"/>
              <a:t> و مطالبة المتكونين بتركيبها .</a:t>
            </a:r>
          </a:p>
          <a:p>
            <a:pPr algn="r" rtl="1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66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المدّ: 10 دقائق </a:t>
            </a:r>
          </a:p>
          <a:p>
            <a:pPr algn="r" rtl="1"/>
            <a:r>
              <a:rPr lang="ar-DZ" dirty="0" smtClean="0"/>
              <a:t>عرض الحلّ وتوضيح</a:t>
            </a:r>
            <a:r>
              <a:rPr lang="ar-DZ" baseline="0" dirty="0" smtClean="0"/>
              <a:t> سبل الوصول إليه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67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dirty="0" smtClean="0"/>
              <a:t>مدّة النّشاط: 15 دقيقة</a:t>
            </a:r>
          </a:p>
          <a:p>
            <a:pPr algn="r" rtl="1"/>
            <a:r>
              <a:rPr lang="ar-DZ" dirty="0" smtClean="0"/>
              <a:t>استخلاص أهمية العمل التّعاوني </a:t>
            </a:r>
            <a:r>
              <a:rPr lang="ar-DZ" baseline="0" dirty="0" smtClean="0"/>
              <a:t>وتدوينها على السبورة ومناقشتها للوصول إلى :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dirty="0" smtClean="0">
                <a:latin typeface="Calibri" panose="020F0502020204030204" pitchFamily="34" charset="0"/>
                <a:ea typeface="Calibri" panose="020F0502020204030204" pitchFamily="34" charset="0"/>
              </a:rPr>
              <a:t>أنّ </a:t>
            </a:r>
            <a:r>
              <a:rPr lang="ar-JO" dirty="0" smtClean="0">
                <a:latin typeface="Calibri" panose="020F0502020204030204" pitchFamily="34" charset="0"/>
                <a:ea typeface="Calibri" panose="020F0502020204030204" pitchFamily="34" charset="0"/>
              </a:rPr>
              <a:t>المجموعات</a:t>
            </a:r>
            <a:r>
              <a:rPr lang="ar-DZ" dirty="0" smtClean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ar-JO" dirty="0" smtClean="0">
                <a:latin typeface="Calibri" panose="020F0502020204030204" pitchFamily="34" charset="0"/>
                <a:ea typeface="Calibri" panose="020F0502020204030204" pitchFamily="34" charset="0"/>
              </a:rPr>
              <a:t>تستطيع حل المشكلات بفعالية أكبر من الأفراد </a:t>
            </a:r>
            <a:endParaRPr lang="ar-DZ" dirty="0" smtClean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dirty="0" smtClean="0">
                <a:latin typeface="Calibri" panose="020F0502020204030204" pitchFamily="34" charset="0"/>
                <a:ea typeface="Calibri" panose="020F0502020204030204" pitchFamily="34" charset="0"/>
              </a:rPr>
              <a:t>تصحيح المفاهيم الخاطئة. </a:t>
            </a:r>
            <a:r>
              <a:rPr lang="ar-JO" dirty="0" smtClean="0">
                <a:latin typeface="Calibri" panose="020F0502020204030204" pitchFamily="34" charset="0"/>
                <a:ea typeface="Calibri" panose="020F0502020204030204" pitchFamily="34" charset="0"/>
              </a:rPr>
              <a:t>ويقل خوفهم حيث يقدمون </a:t>
            </a:r>
            <a:r>
              <a:rPr lang="ar-DZ" dirty="0" smtClean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ar-JO" dirty="0" smtClean="0">
                <a:latin typeface="Calibri" panose="020F0502020204030204" pitchFamily="34" charset="0"/>
                <a:ea typeface="Calibri" panose="020F0502020204030204" pitchFamily="34" charset="0"/>
              </a:rPr>
              <a:t>الإجابات بمجموعات</a:t>
            </a:r>
            <a:r>
              <a:rPr lang="ar-DZ" dirty="0" smtClean="0">
                <a:latin typeface="Calibri" panose="020F0502020204030204" pitchFamily="34" charset="0"/>
                <a:ea typeface="Calibri" panose="020F0502020204030204" pitchFamily="34" charset="0"/>
              </a:rPr>
              <a:t> بدل أن تكون أجوبة فرديّة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/>
            <a:endParaRPr lang="ar-DZ" baseline="0" dirty="0" smtClean="0"/>
          </a:p>
          <a:p>
            <a:pPr algn="r" rtl="1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68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dirty="0" smtClean="0">
                <a:solidFill>
                  <a:schemeClr val="tx1"/>
                </a:solidFill>
              </a:rPr>
              <a:t>مدّة التّحضير : 60</a:t>
            </a:r>
            <a:r>
              <a:rPr lang="ar-DZ" baseline="0" dirty="0" smtClean="0">
                <a:solidFill>
                  <a:schemeClr val="tx1"/>
                </a:solidFill>
              </a:rPr>
              <a:t> دقيقة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dirty="0" smtClean="0">
                <a:solidFill>
                  <a:schemeClr val="tx1"/>
                </a:solidFill>
              </a:rPr>
              <a:t>لنجاح أعمال اليوم الأخير، يطلب المدرّب من المتدربين، تحضير أنشطة ختامية للدّورة ( فرديّة – ثنائية - جماعيّة</a:t>
            </a:r>
            <a:r>
              <a:rPr lang="ar-DZ" baseline="0" dirty="0" smtClean="0">
                <a:solidFill>
                  <a:schemeClr val="tx1"/>
                </a:solidFill>
              </a:rPr>
              <a:t> ) حوارات ، منولوج ،عروض مسرحيّة ، أناشيد هادفة، شعر، رسومات ، ...تبرز ثقافة المتدرّبين ومواهبهم</a:t>
            </a:r>
            <a:endParaRPr lang="ar-DZ" dirty="0" smtClean="0">
              <a:solidFill>
                <a:schemeClr val="tx1"/>
              </a:solidFill>
            </a:endParaRP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 smtClean="0">
              <a:solidFill>
                <a:schemeClr val="tx1"/>
              </a:solidFill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69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33725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ar-DZ" dirty="0" smtClean="0"/>
              <a:t>شرح للصورة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70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</a:t>
            </a:r>
            <a:endParaRPr lang="en-US" b="1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71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b="1" u="none" dirty="0" smtClean="0"/>
              <a:t>مدّة النّشاط : 45 </a:t>
            </a:r>
            <a:r>
              <a:rPr lang="ar-DZ" b="1" u="none" dirty="0" err="1" smtClean="0"/>
              <a:t>د</a:t>
            </a:r>
            <a:r>
              <a:rPr lang="ar-DZ" b="1" u="none" dirty="0" smtClean="0"/>
              <a:t> </a:t>
            </a:r>
          </a:p>
          <a:p>
            <a:pPr algn="r" rtl="1"/>
            <a:r>
              <a:rPr lang="ar-DZ" b="1" u="none" baseline="0" dirty="0" smtClean="0"/>
              <a:t>بعد ملء الخانة الثالثة يقوم المدرّب بحوصلة الجداول على ورقة كبيرة على السبورة دون تكرار الأفكار الواردة، ومناقشتها من قبل المتدرّبين </a:t>
            </a:r>
            <a:endParaRPr lang="ar-DZ" b="1" u="non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72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1144774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 eaLnBrk="1" hangingPunct="1">
              <a:lnSpc>
                <a:spcPct val="100000"/>
              </a:lnSpc>
            </a:pPr>
            <a:r>
              <a:rPr lang="ar-DZ" altLang="en-US" dirty="0" smtClean="0">
                <a:ea typeface="MS PGothic" panose="020B0600070205080204" pitchFamily="34" charset="-128"/>
              </a:rPr>
              <a:t>مدة النّشاط : </a:t>
            </a:r>
            <a:r>
              <a:rPr lang="fr-FR" altLang="en-US" dirty="0" smtClean="0">
                <a:ea typeface="MS PGothic" panose="020B0600070205080204" pitchFamily="34" charset="-128"/>
              </a:rPr>
              <a:t>60</a:t>
            </a:r>
            <a:r>
              <a:rPr lang="ar-DZ" altLang="en-US" dirty="0" smtClean="0">
                <a:ea typeface="MS PGothic" panose="020B0600070205080204" pitchFamily="34" charset="-128"/>
              </a:rPr>
              <a:t> دقيقة ( حوصلة </a:t>
            </a:r>
            <a:r>
              <a:rPr lang="ar-DZ" altLang="en-US" dirty="0" err="1" smtClean="0">
                <a:ea typeface="MS PGothic" panose="020B0600070205080204" pitchFamily="34" charset="-128"/>
              </a:rPr>
              <a:t>اعمال</a:t>
            </a:r>
            <a:r>
              <a:rPr lang="ar-DZ" altLang="en-US" dirty="0" smtClean="0">
                <a:ea typeface="MS PGothic" panose="020B0600070205080204" pitchFamily="34" charset="-128"/>
              </a:rPr>
              <a:t> الأسبوع وتقويم الدّورة )</a:t>
            </a:r>
          </a:p>
          <a:p>
            <a:pPr marL="0" indent="0" algn="r" rtl="1" eaLnBrk="1" hangingPunct="1">
              <a:lnSpc>
                <a:spcPct val="100000"/>
              </a:lnSpc>
            </a:pPr>
            <a:r>
              <a:rPr lang="ar-DZ" altLang="en-US" dirty="0" smtClean="0">
                <a:ea typeface="MS PGothic" panose="020B0600070205080204" pitchFamily="34" charset="-128"/>
              </a:rPr>
              <a:t>يناقش المدرب مع المتدربين باستخدام</a:t>
            </a:r>
            <a:r>
              <a:rPr lang="ar-DZ" altLang="en-US" baseline="0" dirty="0" smtClean="0">
                <a:ea typeface="MS PGothic" panose="020B0600070205080204" pitchFamily="34" charset="-128"/>
              </a:rPr>
              <a:t> التّفكير ثم المشاركة( جدول التقييم الذّاتي ) </a:t>
            </a:r>
          </a:p>
          <a:p>
            <a:pPr marL="0" indent="0" algn="r" rtl="1" eaLnBrk="1" hangingPunct="1">
              <a:lnSpc>
                <a:spcPct val="100000"/>
              </a:lnSpc>
            </a:pPr>
            <a:r>
              <a:rPr lang="ar-EG" altLang="en-US" dirty="0" smtClean="0">
                <a:ea typeface="MS PGothic" panose="020B0600070205080204" pitchFamily="34" charset="-128"/>
              </a:rPr>
              <a:t> إلى أي مدى تشعر أن</a:t>
            </a:r>
            <a:r>
              <a:rPr lang="ar-DZ" altLang="en-US" dirty="0" err="1" smtClean="0">
                <a:ea typeface="MS PGothic" panose="020B0600070205080204" pitchFamily="34" charset="-128"/>
              </a:rPr>
              <a:t>ّك</a:t>
            </a:r>
            <a:r>
              <a:rPr lang="ar-DZ" altLang="en-US" dirty="0" smtClean="0">
                <a:ea typeface="MS PGothic" panose="020B0600070205080204" pitchFamily="34" charset="-128"/>
              </a:rPr>
              <a:t> تعلمت فعلا هذه الدّورة</a:t>
            </a:r>
            <a:r>
              <a:rPr lang="ar-EG" altLang="en-US" dirty="0" smtClean="0">
                <a:ea typeface="MS PGothic" panose="020B0600070205080204" pitchFamily="34" charset="-128"/>
              </a:rPr>
              <a:t>؟</a:t>
            </a:r>
          </a:p>
          <a:p>
            <a:pPr marL="0" indent="0" algn="r" rtl="1" eaLnBrk="1" hangingPunct="1">
              <a:lnSpc>
                <a:spcPct val="100000"/>
              </a:lnSpc>
            </a:pPr>
            <a:r>
              <a:rPr lang="ar-EG" altLang="en-US" dirty="0" smtClean="0">
                <a:ea typeface="MS PGothic" panose="020B0600070205080204" pitchFamily="34" charset="-128"/>
              </a:rPr>
              <a:t> كيف عرفت ذلك؟ وما الدليل </a:t>
            </a:r>
            <a:r>
              <a:rPr lang="ar-DZ" altLang="en-US" dirty="0" smtClean="0">
                <a:ea typeface="MS PGothic" panose="020B0600070205080204" pitchFamily="34" charset="-128"/>
              </a:rPr>
              <a:t>عليه</a:t>
            </a:r>
            <a:r>
              <a:rPr lang="ar-EG" altLang="en-US" dirty="0" smtClean="0">
                <a:ea typeface="MS PGothic" panose="020B0600070205080204" pitchFamily="34" charset="-128"/>
              </a:rPr>
              <a:t>؟</a:t>
            </a:r>
          </a:p>
          <a:p>
            <a:pPr marL="0" indent="0" algn="r" rtl="1" eaLnBrk="1" hangingPunct="1">
              <a:lnSpc>
                <a:spcPct val="100000"/>
              </a:lnSpc>
            </a:pPr>
            <a:r>
              <a:rPr lang="ar-EG" altLang="en-US" dirty="0" smtClean="0">
                <a:ea typeface="MS PGothic" panose="020B0600070205080204" pitchFamily="34" charset="-128"/>
              </a:rPr>
              <a:t> ما الذي ساعد</a:t>
            </a:r>
            <a:r>
              <a:rPr lang="ar-DZ" altLang="en-US" dirty="0" smtClean="0">
                <a:ea typeface="MS PGothic" panose="020B0600070205080204" pitchFamily="34" charset="-128"/>
              </a:rPr>
              <a:t>ك</a:t>
            </a:r>
            <a:r>
              <a:rPr lang="ar-EG" altLang="en-US" dirty="0" smtClean="0">
                <a:ea typeface="MS PGothic" panose="020B0600070205080204" pitchFamily="34" charset="-128"/>
              </a:rPr>
              <a:t> على القيام بذلك بصورٍة جيِّدَة؟</a:t>
            </a:r>
          </a:p>
          <a:p>
            <a:pPr marL="0" indent="0" algn="r" rtl="1" eaLnBrk="1" hangingPunct="1">
              <a:lnSpc>
                <a:spcPct val="100000"/>
              </a:lnSpc>
            </a:pPr>
            <a:r>
              <a:rPr lang="ar-EG" altLang="en-US" dirty="0" smtClean="0">
                <a:ea typeface="MS PGothic" panose="020B0600070205080204" pitchFamily="34" charset="-128"/>
              </a:rPr>
              <a:t>ما الذي فعلته بصورٍة مُختلفة؟</a:t>
            </a:r>
          </a:p>
          <a:p>
            <a:pPr marL="0" indent="0" algn="r" rtl="1" eaLnBrk="1" hangingPunct="1">
              <a:lnSpc>
                <a:spcPct val="100000"/>
              </a:lnSpc>
            </a:pPr>
            <a:r>
              <a:rPr lang="ar-EG" altLang="en-US" dirty="0" smtClean="0">
                <a:ea typeface="MS PGothic" panose="020B0600070205080204" pitchFamily="34" charset="-128"/>
              </a:rPr>
              <a:t>إلى أي مدى </a:t>
            </a:r>
            <a:r>
              <a:rPr lang="ar-DZ" altLang="en-US" dirty="0" smtClean="0">
                <a:ea typeface="MS PGothic" panose="020B0600070205080204" pitchFamily="34" charset="-128"/>
              </a:rPr>
              <a:t>يمكنك تطبيق ما تعلمته في الميدان</a:t>
            </a:r>
            <a:r>
              <a:rPr lang="ar-EG" altLang="en-US" dirty="0" smtClean="0">
                <a:ea typeface="MS PGothic" panose="020B0600070205080204" pitchFamily="34" charset="-128"/>
              </a:rPr>
              <a:t>؟</a:t>
            </a:r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491248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 eaLnBrk="1" hangingPunct="1">
              <a:lnSpc>
                <a:spcPct val="100000"/>
              </a:lnSpc>
            </a:pPr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49124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</a:t>
            </a:r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95003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DZ" b="1" u="none" dirty="0" smtClean="0"/>
              <a:t>مدّة النّشاط : 10د </a:t>
            </a:r>
          </a:p>
          <a:p>
            <a:pPr algn="r" rtl="1"/>
            <a:r>
              <a:rPr lang="ar-DZ" b="1" u="none" dirty="0" smtClean="0"/>
              <a:t>ملء</a:t>
            </a:r>
            <a:r>
              <a:rPr lang="ar-DZ" b="1" u="none" baseline="0" dirty="0" smtClean="0"/>
              <a:t> الجدول يكون فرديًّا  للخانة </a:t>
            </a:r>
            <a:r>
              <a:rPr lang="ar-DZ" b="1" u="none" baseline="0" dirty="0" err="1" smtClean="0"/>
              <a:t>الاولى</a:t>
            </a:r>
            <a:r>
              <a:rPr lang="ar-DZ" b="1" u="none" baseline="0" dirty="0" smtClean="0"/>
              <a:t> و الثانية في بداية الأسبوع  </a:t>
            </a:r>
            <a:r>
              <a:rPr lang="ar-DZ" b="1" u="none" baseline="0" dirty="0" err="1" smtClean="0"/>
              <a:t>و</a:t>
            </a:r>
            <a:r>
              <a:rPr lang="ar-DZ" b="1" u="none" baseline="0" dirty="0" smtClean="0"/>
              <a:t> الخانة  الثالثة في نهاية الأسبوع ( الحصة السادسة )، </a:t>
            </a:r>
            <a:endParaRPr lang="ar-DZ" b="1" u="non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D6C44-C230-4E87-BA27-1F319B629B00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1144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التعليميّة  - المناهجُ الدّراسيّة 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499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التعليميّة  - المناهجُ الدّراسيّة 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218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التعليميّة  - المناهجُ الدّراسيّة 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72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التعليميّة  - المناهجُ الدّراسيّة 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791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التعليميّة  - المناهجُ الدّراسيّة 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730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التعليميّة  - المناهجُ الدّراسيّة 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659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التعليميّة  - المناهجُ الدّراسيّة  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417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التعليميّة  - المناهجُ الدّراسيّة  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158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التعليميّة  - المناهجُ الدّراسيّة 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47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التعليميّة  - المناهجُ الدّراسيّة 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83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التعليميّة  - المناهجُ الدّراسيّة 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850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ar-DZ" smtClean="0"/>
              <a:t>التعليميّة  - المناهجُ الدّراسيّة 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F1437-60A7-9C41-B5FF-E87EFF505A22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951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1575;&#1604;&#1571;&#1587;&#1576;&#1608;&#1593;1/&#1608;&#1585;&#1602;&#1577;-&#1593;&#1605;&#1604;-&#1575;&#1604;&#1581;&#1589;&#1577;1-&#1605;&#1601;&#1575;&#1607;&#1610;&#1605;-&#1575;&#1608;&#1605;&#1589;&#1591;&#1604;&#1581;&#1575;&#1578;-.pdf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hyperlink" Target="&#1575;&#1604;&#1571;&#1587;&#1576;&#1608;&#1593;%201/&#1608;&#1585;&#1602;&#1577;%20&#1575;&#1604;&#1593;&#1605;&#1604;%20&#1575;&#1604;&#1605;&#1601;&#1575;&#1607;&#1610;&#1605;%20&#1585;&#1602;&#1605;1.docx" TargetMode="External"/><Relationship Id="rId5" Type="http://schemas.openxmlformats.org/officeDocument/2006/relationships/hyperlink" Target="&#1575;&#1604;&#1571;&#1587;&#1576;&#1608;&#1593;%201/&#1608;&#1585;&#1602;&#1577;%20&#1575;&#1604;&#1593;&#1605;&#1604;%20&#1575;&#1604;&#1605;&#1601;&#1575;&#1607;&#1610;&#1605;%20&#1585;&#1602;&#1605;0%20.docx" TargetMode="External"/><Relationship Id="rId4" Type="http://schemas.openxmlformats.org/officeDocument/2006/relationships/hyperlink" Target="&#1575;&#1604;&#1571;&#1587;&#1576;&#1608;&#1593;%201/&#1608;&#1585;&#1602;&#1577;-&#1593;&#1605;&#1604;-&#1575;&#1604;&#1581;&#1589;&#1577;1-&#1605;&#1601;&#1575;&#1607;&#1610;&#1605;-&#1575;&#1608;&#1605;&#1589;&#1591;&#1604;&#1581;&#1575;&#1578;-.pdf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1575;&#1604;&#1571;&#1587;&#1576;&#1608;&#1593;1/&#1608;&#1585;&#1602;&#1577;-&#1593;&#1605;&#1604;-&#1575;&#1604;&#1581;&#1589;&#1577;1-&#1605;&#1601;&#1575;&#1607;&#1610;&#1605;-&#1575;&#1608;&#1605;&#1589;&#1591;&#1604;&#1581;&#1575;&#1578;-.pdf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hyperlink" Target="&#1575;&#1604;&#1571;&#1587;&#1576;&#1608;&#1593;%201/&#1605;&#1606;&#1575;&#1607;&#1580;%20&#1580;&#1583;&#1610;&#1583;&#1577;%20&#1587;2&#1587;3&#1587;4" TargetMode="Externa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&#1575;&#1604;&#1571;&#1587;&#1576;&#1608;&#1593;1/&#1608;&#1585;&#1602;&#1577;-&#1593;&#1605;&#1604;-&#1575;&#1604;&#1581;&#1589;&#1577;1-&#1605;&#1601;&#1575;&#1607;&#1610;&#1605;-&#1575;&#1608;&#1605;&#1589;&#1591;&#1604;&#1581;&#1575;&#1578;-.pdf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hyperlink" Target="&#1575;&#1604;&#1571;&#1587;&#1576;&#1608;&#1593;%201/&#1607;&#1610;&#1603;&#1604;&#1577;%20&#1608;&#1585;&#1602;&#1577;%20&#1575;&#1604;&#1593;&#1605;&#1604;%20&#1575;&#1604;&#1605;&#1601;&#1575;&#1607;&#1610;&#1605;%20&#1585;&#1602;&#1605;02.docx" TargetMode="External"/><Relationship Id="rId4" Type="http://schemas.openxmlformats.org/officeDocument/2006/relationships/hyperlink" Target="&#1575;&#1604;&#1571;&#1587;&#1576;&#1608;&#1593;%201/&#1608;&#1585;&#1602;&#1577;%20&#1575;&#1604;&#1593;&#1605;&#1604;%20&#1575;&#1604;&#1605;&#1601;&#1575;&#1607;&#1610;&#1605;%20&#1585;&#1602;&#1605;2.docx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&#1575;&#1604;&#1605;&#1582;&#1591;&#1591;&#1575;&#1578;%20&#1575;&#1604;&#1587;&#1606;&#1608;&#1610;&#1577;%20&#1608;%20&#1575;&#1604;&#1578;&#1583;&#1585;&#1580;&#1575;&#1578;/&#1575;&#1604;&#1605;&#1582;&#1591;&#1591;&#1575;&#1578;%20-%20%20&#1575;&#1604;&#1578;&#1593;&#1604;&#1610;&#1605;%20&#1575;&#1575;&#1604;&#1573;&#1576;&#1578;&#1583;&#1575;&#1574;&#1610;/&#1604;&#1594;&#1577;%20&#1593;&#1585;&#1576;&#1610;&#1577;/&#1587;%203%20&#1573;.doc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&#1575;&#1604;&#1571;&#1587;&#1576;&#1608;&#1593;1/&#1593;&#1606;&#1575;&#1589;&#1585;%20&#1593;&#1605;&#1604;&#1610;&#1617;&#1577;%20&#1578;&#1593;&#1604;&#1610;&#1605;&#1610;&#1577;.docx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4vector.com/free-vector/time-temps-100179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&#1575;&#1604;&#1571;&#1587;&#1576;&#1608;&#1593;%201/&#1575;&#1604;&#1583;&#1601;&#1578;&#1585;%20&#1575;&#1604;&#1610;&#1608;&#1605;&#1610;%20%20%20&#1583;&#1601;&#1578;&#1585;%20&#1575;&#1604;&#1606;&#1589;&#1608;&#1589;%20%20&#1583;&#1601;&#1578;&#1585;%20&#1575;&#1604;&#1605;&#1578;&#1593;&#1604;&#1605;.docx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hyperlink" Target="http://4vector.com/free-vector/time-temps-100179" TargetMode="External"/><Relationship Id="rId4" Type="http://schemas.openxmlformats.org/officeDocument/2006/relationships/image" Target="../media/image6.jpeg"/><Relationship Id="rId9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&#1575;&#1604;&#1571;&#1587;&#1576;&#1608;&#1593;%202/&#1588;&#1610;&#1603;&#1577;%20&#1605;&#1604;&#1575;&#1581;&#1592;&#1577;%20&#1593;&#1605;&#1604;&#1610;&#1577;%20&#1575;&#1604;&#1578;&#1602;&#1608;&#1610;&#1605;.docx" TargetMode="Externa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&#1575;&#1604;&#1571;&#1587;&#1576;&#1608;&#1593;%202/&#1582;&#1584;%20&#1608;&#1575;&#1581;&#1583;&#1577;%20&#1608;&#1607;&#1575;&#1578;%20&#1608;&#1575;&#1581;&#1583;&#1577;.docx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hyperlink" Target="&#1575;&#1604;&#1571;&#1587;&#1576;&#1608;&#1593;%202/&#1608;&#1585;&#1602;&#1577;%20&#1593;&#1605;&#1604;%20&#1578;&#1606;&#1592;&#1610;&#1605;%20&#1575;&#1604;&#1601;&#1590;&#1575;&#1569;.docx" TargetMode="External"/><Relationship Id="rId7" Type="http://schemas.openxmlformats.org/officeDocument/2006/relationships/hyperlink" Target="&#1575;&#1604;&#1571;&#1587;&#1576;&#1608;&#1593;%202/&#1575;&#1604;&#1573;&#1590;&#1575;&#1569;&#1577;.PNG" TargetMode="Externa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hyperlink" Target="&#1575;&#1604;&#1571;&#1587;&#1576;&#1608;&#1593;%202/&#1601;&#1590;&#1575;&#1569;%20&#1575;&#1604;&#1578;&#1617;&#1593;&#1604;&#1617;&#1605;.PNG" TargetMode="External"/><Relationship Id="rId5" Type="http://schemas.openxmlformats.org/officeDocument/2006/relationships/hyperlink" Target="&#1575;&#1604;&#1571;&#1587;&#1576;&#1608;&#1593;%202/&#1575;&#1604;&#1601;&#1590;&#1575;&#1569;%20&#1575;&#1604;&#1585;&#1617;&#1602;&#1605;&#1610;.PNG" TargetMode="External"/><Relationship Id="rId4" Type="http://schemas.openxmlformats.org/officeDocument/2006/relationships/hyperlink" Target="&#1575;&#1604;&#1571;&#1587;&#1576;&#1608;&#1593;%202/&#1575;&#1587;&#1578;&#1594;&#1604;&#1575;&#1604;%20&#1575;&#1604;&#1580;&#1583;&#1585;&#1575;&#1606;.PNG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&#1578;&#1606;&#1592;&#1610;&#1605;%20&#1575;&#1604;&#1578;&#1605;&#1583;&#1585;&#1587;%20&#1608;&#1575;&#1604;&#1605;&#1606;&#1575;&#1607;&#1581;%20-&#1575;&#1604;&#1578;&#1593;&#1604;&#1610;&#1605;&#1610;&#1577;/&#1575;&#1604;&#1605;&#1582;&#1591;&#1591;&#1575;&#1578;%20&#1575;&#1604;&#1587;&#1606;&#1608;&#1610;&#1577;%20&#1608;%20&#1575;&#1604;&#1578;&#1583;&#1585;&#1580;&#1575;&#1578;" TargetMode="Externa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hyperlink" Target="&#1575;&#1604;&#1571;&#1587;&#1576;&#1608;&#1593;%201/&#1586;&#1607;&#1585;&#1577;%20&#1575;&#1604;&#1578;&#1593;&#1575;&#1585;&#1601;.doc" TargetMode="External"/><Relationship Id="rId4" Type="http://schemas.openxmlformats.org/officeDocument/2006/relationships/hyperlink" Target="&#1575;&#1604;&#1571;&#1587;&#1576;&#1608;&#1593;1/&#1586;&#1607;&#1585;&#1577;%20&#1575;&#1604;&#1578;&#1593;&#1575;&#1585;&#1601;.doc" TargetMode="Externa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4" Type="http://schemas.openxmlformats.org/officeDocument/2006/relationships/hyperlink" Target="&#1575;&#1604;&#1571;&#1587;&#1576;&#1608;&#1593;%202/&#1608;&#1585;&#1602;&#1577;%20&#1578;&#1581;&#1583;&#1610;&#1583;%20&#1575;&#1604;&#1608;&#1587;&#1575;&#1574;&#1591;%20&#1608;%20&#1575;&#1604;&#1583;&#1593;&#1575;&#1574;&#1605;.docx" TargetMode="Externa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10BF899E-5B7B-49D5-982A-90A4DA47C528}"/>
              </a:ext>
            </a:extLst>
          </p:cNvPr>
          <p:cNvSpPr/>
          <p:nvPr/>
        </p:nvSpPr>
        <p:spPr>
          <a:xfrm>
            <a:off x="1642087" y="2239346"/>
            <a:ext cx="6435113" cy="176461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DZ" sz="3600" b="1" dirty="0">
                <a:solidFill>
                  <a:schemeClr val="tx1"/>
                </a:solidFill>
              </a:rPr>
              <a:t>التكوين البيداغوجي التحضيري</a:t>
            </a:r>
            <a:r>
              <a:rPr lang="fr-FR" sz="3600" b="1" dirty="0">
                <a:solidFill>
                  <a:schemeClr val="tx1"/>
                </a:solidFill>
              </a:rPr>
              <a:t> </a:t>
            </a:r>
            <a:r>
              <a:rPr lang="ar-DZ" sz="3600" b="1" dirty="0">
                <a:solidFill>
                  <a:schemeClr val="tx1"/>
                </a:solidFill>
              </a:rPr>
              <a:t>أثناء</a:t>
            </a:r>
            <a:endParaRPr lang="fr-FR" sz="3600" b="1" dirty="0">
              <a:solidFill>
                <a:schemeClr val="tx1"/>
              </a:solidFill>
            </a:endParaRPr>
          </a:p>
          <a:p>
            <a:pPr algn="ctr" rtl="1"/>
            <a:r>
              <a:rPr lang="ar-DZ" sz="3600" b="1" dirty="0">
                <a:solidFill>
                  <a:schemeClr val="tx1"/>
                </a:solidFill>
              </a:rPr>
              <a:t> التربص التجريبي للأساتذة</a:t>
            </a:r>
            <a:endParaRPr lang="fr-FR" sz="3600" b="1" dirty="0">
              <a:solidFill>
                <a:schemeClr val="tx1"/>
              </a:solidFill>
            </a:endParaRPr>
          </a:p>
          <a:p>
            <a:pPr algn="ctr" rtl="1"/>
            <a:r>
              <a:rPr lang="ar-DZ" sz="3600" b="1" dirty="0">
                <a:solidFill>
                  <a:schemeClr val="tx1"/>
                </a:solidFill>
              </a:rPr>
              <a:t>-الدورة الأولى-</a:t>
            </a:r>
            <a:endParaRPr lang="fr-FR" sz="3600" b="1" dirty="0">
              <a:solidFill>
                <a:schemeClr val="tx1"/>
              </a:solidFill>
            </a:endParaRPr>
          </a:p>
        </p:txBody>
      </p:sp>
      <p:sp>
        <p:nvSpPr>
          <p:cNvPr id="3" name="Rectangle : coins arrondis 2">
            <a:extLst>
              <a:ext uri="{FF2B5EF4-FFF2-40B4-BE49-F238E27FC236}">
                <a16:creationId xmlns="" xmlns:a16="http://schemas.microsoft.com/office/drawing/2014/main" id="{E901D3E9-7B94-41D2-B313-FCB9AF29355F}"/>
              </a:ext>
            </a:extLst>
          </p:cNvPr>
          <p:cNvSpPr/>
          <p:nvPr/>
        </p:nvSpPr>
        <p:spPr>
          <a:xfrm>
            <a:off x="2022764" y="4571999"/>
            <a:ext cx="5846618" cy="14547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4000" b="1" dirty="0" smtClean="0">
                <a:solidFill>
                  <a:srgbClr val="000000"/>
                </a:solidFill>
              </a:rPr>
              <a:t>مجال</a:t>
            </a:r>
            <a:r>
              <a:rPr lang="ar-DZ" sz="4000" b="1" dirty="0">
                <a:solidFill>
                  <a:srgbClr val="000000"/>
                </a:solidFill>
              </a:rPr>
              <a:t>: المعرفة</a:t>
            </a:r>
            <a:r>
              <a:rPr lang="ar-DZ" sz="4400" b="1" dirty="0">
                <a:solidFill>
                  <a:srgbClr val="000000"/>
                </a:solidFill>
                <a:latin typeface="Calibri" panose="020F0502020204030204" pitchFamily="34" charset="0"/>
              </a:rPr>
              <a:t> المهنية</a:t>
            </a:r>
            <a:endParaRPr lang="ar-DZ" sz="36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1"/>
            <a:r>
              <a:rPr lang="ar-DZ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تعليمية مادة </a:t>
            </a:r>
            <a:r>
              <a:rPr lang="ar-DZ" sz="28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اللغة العربية (متوسط)</a:t>
            </a:r>
            <a:endParaRPr lang="fr-FR" sz="2000" b="1" dirty="0">
              <a:solidFill>
                <a:prstClr val="black"/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53893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54794" y="0"/>
            <a:ext cx="1546334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Rectangle 25"/>
          <p:cNvSpPr/>
          <p:nvPr/>
        </p:nvSpPr>
        <p:spPr>
          <a:xfrm>
            <a:off x="1439762" y="72420"/>
            <a:ext cx="6000750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ar-SA" sz="3200" b="1" dirty="0"/>
              <a:t>ا</a:t>
            </a:r>
            <a:r>
              <a:rPr lang="ar-SA" sz="3200" b="1" dirty="0">
                <a:latin typeface="MS Mincho" pitchFamily="49" charset="-128"/>
                <a:ea typeface="MS Mincho" pitchFamily="49" charset="-128"/>
              </a:rPr>
              <a:t>لجمهورية الجزائرية الديمقراطية الشعبية</a:t>
            </a:r>
          </a:p>
          <a:p>
            <a:pPr algn="ctr" rtl="1"/>
            <a:r>
              <a:rPr lang="ar-SA" sz="3200" b="1" dirty="0" smtClean="0">
                <a:latin typeface="MS Mincho" pitchFamily="49" charset="-128"/>
                <a:ea typeface="MS Mincho" pitchFamily="49" charset="-128"/>
              </a:rPr>
              <a:t>وزارة </a:t>
            </a:r>
            <a:r>
              <a:rPr lang="ar-SA" sz="3200" b="1" dirty="0">
                <a:latin typeface="MS Mincho" pitchFamily="49" charset="-128"/>
                <a:ea typeface="MS Mincho" pitchFamily="49" charset="-128"/>
              </a:rPr>
              <a:t>التربية </a:t>
            </a:r>
            <a:r>
              <a:rPr lang="ar-SA" sz="3200" b="1" dirty="0" smtClean="0">
                <a:latin typeface="MS Mincho" pitchFamily="49" charset="-128"/>
                <a:ea typeface="MS Mincho" pitchFamily="49" charset="-128"/>
              </a:rPr>
              <a:t>الوطنية</a:t>
            </a:r>
            <a:endParaRPr lang="ar-DZ" sz="3200" b="1" dirty="0" smtClean="0">
              <a:latin typeface="MS Mincho" pitchFamily="49" charset="-128"/>
              <a:ea typeface="MS Mincho" pitchFamily="49" charset="-128"/>
            </a:endParaRPr>
          </a:p>
          <a:p>
            <a:pPr algn="ctr" rtl="1"/>
            <a:r>
              <a:rPr lang="ar-DZ" sz="3200" b="1" dirty="0" smtClean="0">
                <a:latin typeface="MS Mincho" pitchFamily="49" charset="-128"/>
                <a:ea typeface="MS Mincho" pitchFamily="49" charset="-128"/>
              </a:rPr>
              <a:t>المفتشية العامة للبيداغوجيا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1188151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5531" y="210641"/>
            <a:ext cx="815500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JO" sz="4000" b="1" dirty="0" smtClean="0"/>
              <a:t>مهمة </a:t>
            </a:r>
            <a:r>
              <a:rPr lang="ar-DZ" sz="4000" b="1" dirty="0" smtClean="0"/>
              <a:t>قبلية</a:t>
            </a:r>
            <a:endParaRPr lang="en-GB" sz="4000" b="1" dirty="0"/>
          </a:p>
          <a:p>
            <a:pPr algn="ctr"/>
            <a:endParaRPr lang="en-GB" sz="2800" b="1" dirty="0">
              <a:solidFill>
                <a:srgbClr val="8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9867" y="4640262"/>
            <a:ext cx="70442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JO" sz="3200" dirty="0" smtClean="0"/>
              <a:t>ما </a:t>
            </a:r>
            <a:r>
              <a:rPr lang="ar-JO" sz="3200" dirty="0"/>
              <a:t>الذي </a:t>
            </a:r>
            <a:r>
              <a:rPr lang="ar-DZ" sz="3200" dirty="0" smtClean="0"/>
              <a:t>ت</a:t>
            </a:r>
            <a:r>
              <a:rPr lang="ar-JO" sz="3200" dirty="0" smtClean="0"/>
              <a:t>عرفه </a:t>
            </a:r>
            <a:r>
              <a:rPr lang="ar-DZ" sz="3200" dirty="0" smtClean="0"/>
              <a:t>عن التعليميّة </a:t>
            </a:r>
            <a:r>
              <a:rPr lang="ar-DZ" sz="3200" dirty="0" err="1" smtClean="0"/>
              <a:t>و</a:t>
            </a:r>
            <a:r>
              <a:rPr lang="ar-DZ" sz="3200" dirty="0" smtClean="0"/>
              <a:t> المناهج الدّراسية ؟</a:t>
            </a:r>
            <a:r>
              <a:rPr lang="en-US" sz="3200" dirty="0" smtClean="0"/>
              <a:t> </a:t>
            </a:r>
            <a:endParaRPr lang="en-US" sz="3200" dirty="0"/>
          </a:p>
          <a:p>
            <a:pPr algn="ctr"/>
            <a:r>
              <a:rPr lang="en-US" sz="2800" dirty="0" smtClean="0">
                <a:solidFill>
                  <a:srgbClr val="800000"/>
                </a:solidFill>
              </a:rPr>
              <a:t> </a:t>
            </a:r>
            <a:endParaRPr lang="en-US" sz="2800" dirty="0">
              <a:solidFill>
                <a:srgbClr val="800000"/>
              </a:solidFill>
            </a:endParaRPr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603632" y="1298880"/>
            <a:ext cx="5638800" cy="2961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10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85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88" y="430747"/>
            <a:ext cx="8394730" cy="341632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7200" b="0" i="0" u="none" strike="noStrike" cap="none" normalizeH="0" baseline="0" dirty="0" smtClean="0">
                <a:ln>
                  <a:noFill/>
                </a:ln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  <a:hlinkClick r:id="rId3" action="ppaction://hlinkfile"/>
              </a:rPr>
              <a:t>النشاط</a:t>
            </a:r>
            <a:r>
              <a:rPr kumimoji="0" lang="ar-DZ" sz="5400" b="0" i="0" u="none" strike="noStrike" cap="none" normalizeH="0" baseline="0" dirty="0" smtClean="0">
                <a:ln>
                  <a:noFill/>
                </a:ln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  <a:hlinkClick r:id="rId3" action="ppaction://hlinkfile"/>
              </a:rPr>
              <a:t>01</a:t>
            </a:r>
            <a:endParaRPr kumimoji="0" lang="ar-DZ" sz="5400" b="0" i="0" u="none" strike="noStrike" cap="none" normalizeH="0" baseline="0" dirty="0" smtClean="0">
              <a:ln>
                <a:noFill/>
              </a:ln>
              <a:effectLst/>
              <a:latin typeface="Traditional Arabic" pitchFamily="18" charset="-78"/>
              <a:ea typeface="Times New Roman" pitchFamily="18" charset="0"/>
              <a:cs typeface="Traditional Arabic" pitchFamily="18" charset="-78"/>
            </a:endParaRP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9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just" rtl="1"/>
            <a:endParaRPr lang="fr-FR" sz="4800" dirty="0" smtClean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57188" y="430746"/>
            <a:ext cx="843121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endParaRPr lang="ar-DZ" sz="2400" b="1" dirty="0" smtClean="0">
              <a:hlinkClick r:id="rId4" action="ppaction://hlinkfile"/>
            </a:endParaRPr>
          </a:p>
          <a:p>
            <a:pPr algn="ctr" rtl="1"/>
            <a:endParaRPr lang="ar-DZ" sz="2400" b="1" dirty="0" smtClean="0">
              <a:hlinkClick r:id="rId3" action="ppaction://hlinkfile"/>
            </a:endParaRPr>
          </a:p>
          <a:p>
            <a:pPr algn="r" rtl="1"/>
            <a:endParaRPr lang="ar-DZ" sz="2400" b="1" dirty="0" smtClean="0">
              <a:hlinkClick r:id="rId3" action="ppaction://hlinkfile"/>
            </a:endParaRPr>
          </a:p>
          <a:p>
            <a:pPr algn="r" rtl="1">
              <a:buFont typeface="Arial" pitchFamily="34" charset="0"/>
              <a:buChar char="•"/>
            </a:pPr>
            <a:r>
              <a:rPr lang="ar-DZ" sz="3600" b="1" dirty="0" smtClean="0">
                <a:hlinkClick r:id="rId5" action="ppaction://hlinkfile"/>
              </a:rPr>
              <a:t>مصطلحات</a:t>
            </a:r>
            <a:r>
              <a:rPr lang="ar-DZ" sz="3600" b="1" dirty="0" smtClean="0">
                <a:hlinkClick r:id="rId6" action="ppaction://hlinkfile"/>
              </a:rPr>
              <a:t> </a:t>
            </a:r>
            <a:r>
              <a:rPr lang="ar-DZ" sz="3600" b="1" dirty="0" smtClean="0"/>
              <a:t>المنهاج</a:t>
            </a:r>
          </a:p>
          <a:p>
            <a:pPr algn="r" rtl="1"/>
            <a:r>
              <a:rPr lang="ar-DZ" sz="3600" b="1" dirty="0" smtClean="0"/>
              <a:t>المهمّة : أرفق كلّ عبارة في القصاصة بالمصطلح </a:t>
            </a:r>
            <a:r>
              <a:rPr lang="ar-DZ" sz="3600" b="1" dirty="0" smtClean="0">
                <a:hlinkClick r:id="rId6" action="ppaction://hlinkfile"/>
              </a:rPr>
              <a:t>المناسب </a:t>
            </a:r>
            <a:r>
              <a:rPr lang="ar-DZ" sz="3600" b="1" dirty="0" smtClean="0"/>
              <a:t>لها</a:t>
            </a:r>
            <a:endParaRPr lang="en-US" sz="3600" b="1" dirty="0" smtClean="0"/>
          </a:p>
          <a:p>
            <a:pPr algn="r" rtl="1"/>
            <a:endParaRPr 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16465" y="430746"/>
            <a:ext cx="7827435" cy="4247317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7200" b="0" i="0" u="none" strike="noStrike" cap="none" normalizeH="0" baseline="0" dirty="0" smtClean="0">
                <a:ln>
                  <a:noFill/>
                </a:ln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النشاط</a:t>
            </a:r>
            <a:r>
              <a:rPr kumimoji="0" lang="ar-DZ" sz="5400" b="0" i="0" u="none" strike="noStrike" cap="none" normalizeH="0" baseline="0" dirty="0" smtClean="0">
                <a:ln>
                  <a:noFill/>
                </a:ln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02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DZ" sz="5400" b="0" i="0" u="none" strike="noStrike" cap="none" normalizeH="0" baseline="0" dirty="0" smtClean="0">
              <a:ln>
                <a:noFill/>
              </a:ln>
              <a:effectLst/>
              <a:latin typeface="Traditional Arabic" pitchFamily="18" charset="-78"/>
              <a:ea typeface="Times New Roman" pitchFamily="18" charset="0"/>
              <a:cs typeface="Traditional Arabic" pitchFamily="18" charset="-78"/>
            </a:endParaRP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9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just" rtl="1"/>
            <a:endParaRPr lang="fr-FR" sz="4800" dirty="0" smtClean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16465" y="430747"/>
            <a:ext cx="827193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endParaRPr lang="ar-DZ" sz="2400" b="1" dirty="0" smtClean="0">
              <a:hlinkClick r:id="rId3" action="ppaction://hlinkfile"/>
            </a:endParaRPr>
          </a:p>
          <a:p>
            <a:pPr algn="r" rtl="1"/>
            <a:endParaRPr lang="ar-DZ" sz="2400" b="1" dirty="0" smtClean="0">
              <a:hlinkClick r:id="rId3" action="ppaction://hlinkfile"/>
            </a:endParaRPr>
          </a:p>
          <a:p>
            <a:pPr algn="r" rtl="1"/>
            <a:endParaRPr lang="ar-DZ" sz="2400" b="1" dirty="0" smtClean="0">
              <a:hlinkClick r:id="rId3" action="ppaction://hlinkfile"/>
            </a:endParaRPr>
          </a:p>
          <a:p>
            <a:pPr algn="r" rtl="1"/>
            <a:endParaRPr lang="ar-DZ" sz="2400" b="1" dirty="0" smtClean="0">
              <a:hlinkClick r:id="rId3" action="ppaction://hlinkfile"/>
            </a:endParaRPr>
          </a:p>
          <a:p>
            <a:pPr algn="r" rtl="1">
              <a:buFont typeface="Arial" pitchFamily="34" charset="0"/>
              <a:buChar char="•"/>
            </a:pPr>
            <a:endParaRPr lang="ar-DZ" sz="3600" b="1" dirty="0" smtClean="0"/>
          </a:p>
          <a:p>
            <a:pPr algn="r" rtl="1"/>
            <a:endParaRPr lang="en-US" sz="3600" b="1" dirty="0"/>
          </a:p>
        </p:txBody>
      </p:sp>
      <p:sp>
        <p:nvSpPr>
          <p:cNvPr id="4" name="Titre 1"/>
          <p:cNvSpPr txBox="1">
            <a:spLocks/>
          </p:cNvSpPr>
          <p:nvPr/>
        </p:nvSpPr>
        <p:spPr>
          <a:xfrm>
            <a:off x="516465" y="1544318"/>
            <a:ext cx="7825318" cy="3298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sz="3200" b="1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sz="3200" b="1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sz="3200" b="1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sz="3200" b="1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sz="3200" b="1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sz="3200" b="1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sz="3200" b="1" dirty="0" smtClean="0">
              <a:latin typeface="+mj-lt"/>
              <a:ea typeface="+mj-ea"/>
              <a:cs typeface="+mj-cs"/>
            </a:endParaRPr>
          </a:p>
          <a:p>
            <a:pPr algn="r" rtl="1">
              <a:spcBef>
                <a:spcPct val="0"/>
              </a:spcBef>
              <a:defRPr/>
            </a:pPr>
            <a:endParaRPr lang="ar-DZ" sz="3200" b="1" dirty="0" smtClean="0"/>
          </a:p>
          <a:p>
            <a:pPr algn="r" rtl="1">
              <a:spcBef>
                <a:spcPct val="0"/>
              </a:spcBef>
              <a:defRPr/>
            </a:pPr>
            <a:endParaRPr lang="ar-DZ" sz="3200" b="1" dirty="0" smtClean="0"/>
          </a:p>
          <a:p>
            <a:pPr algn="r" rtl="1">
              <a:spcBef>
                <a:spcPct val="0"/>
              </a:spcBef>
              <a:defRPr/>
            </a:pPr>
            <a:r>
              <a:rPr lang="ar-DZ" sz="3200" b="1" dirty="0" smtClean="0"/>
              <a:t>    لماذا اعتمدت المقاربة بالكفاءات  في مناهجنا ؟</a:t>
            </a: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sz="3200" b="1" dirty="0" smtClean="0"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sz="3200" b="1" dirty="0" smtClean="0">
                <a:latin typeface="+mj-lt"/>
                <a:ea typeface="+mj-ea"/>
                <a:cs typeface="+mj-cs"/>
              </a:rPr>
              <a:t>    استراتيجية  فكر، زاوج ، شارك (</a:t>
            </a:r>
            <a:r>
              <a:rPr lang="fr-FR" sz="3200" b="1" dirty="0" smtClean="0">
                <a:latin typeface="+mj-lt"/>
                <a:ea typeface="+mj-ea"/>
                <a:cs typeface="+mj-cs"/>
              </a:rPr>
              <a:t>T-P-S</a:t>
            </a:r>
            <a:r>
              <a:rPr lang="ar-DZ" sz="3200" b="1" dirty="0" smtClean="0">
                <a:latin typeface="+mj-lt"/>
                <a:ea typeface="+mj-ea"/>
                <a:cs typeface="+mj-cs"/>
              </a:rPr>
              <a:t>)</a:t>
            </a: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sz="3200" b="1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sz="3200" b="1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sz="3200" b="1" dirty="0" smtClean="0"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sz="3200" b="1" dirty="0" smtClean="0">
                <a:latin typeface="+mj-lt"/>
                <a:ea typeface="+mj-ea"/>
                <a:cs typeface="+mj-cs"/>
              </a:rPr>
              <a:t>                                    </a:t>
            </a: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DZ" sz="3200" b="1" dirty="0" smtClean="0">
                <a:latin typeface="+mj-lt"/>
                <a:ea typeface="+mj-ea"/>
                <a:cs typeface="+mj-cs"/>
              </a:rPr>
              <a:t>    </a:t>
            </a: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sz="3200" b="1" dirty="0" smtClean="0"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DZ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sz="3200" b="1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DZ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DZ" sz="3200" b="1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DZ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Résultat de recherche d'images pour &quot;thinking&quot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6465" y="4678063"/>
            <a:ext cx="2886286" cy="1846818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7129464" y="5006804"/>
            <a:ext cx="13579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DZ" sz="2800" b="1" dirty="0">
                <a:hlinkClick r:id="rId5" action="ppaction://hlinkfile"/>
              </a:rPr>
              <a:t>الرابط</a:t>
            </a:r>
            <a:endParaRPr lang="fr-FR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57325" y="161377"/>
            <a:ext cx="628597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JO" sz="2800" b="1" dirty="0" smtClean="0"/>
              <a:t>الأفكار </a:t>
            </a:r>
            <a:r>
              <a:rPr lang="ar-JO" sz="2800" b="1" dirty="0"/>
              <a:t>النهائية</a:t>
            </a:r>
            <a:endParaRPr lang="en-GB" sz="2800" b="1" dirty="0"/>
          </a:p>
          <a:p>
            <a:pPr algn="ctr"/>
            <a:endParaRPr lang="en-GB" sz="2800" b="1" dirty="0" smtClean="0"/>
          </a:p>
          <a:p>
            <a:pPr algn="ctr"/>
            <a:endParaRPr lang="en-GB" sz="2800" b="1" dirty="0"/>
          </a:p>
        </p:txBody>
      </p:sp>
      <p:pic>
        <p:nvPicPr>
          <p:cNvPr id="2754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4487" y="1163797"/>
            <a:ext cx="5451475" cy="4351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13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96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35122" y="393362"/>
            <a:ext cx="35183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JO" sz="4000" b="1" dirty="0" err="1" smtClean="0"/>
              <a:t>ال</a:t>
            </a:r>
            <a:r>
              <a:rPr lang="ar-DZ" sz="4000" b="1" dirty="0" smtClean="0"/>
              <a:t>حصة 02</a:t>
            </a:r>
            <a:endParaRPr lang="en-GB" sz="4000" b="1" dirty="0"/>
          </a:p>
          <a:p>
            <a:pPr algn="ctr"/>
            <a:endParaRPr lang="en-GB" sz="4000" b="1" dirty="0"/>
          </a:p>
        </p:txBody>
      </p:sp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5430" y="1716801"/>
            <a:ext cx="4688207" cy="2998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553200" y="6200774"/>
            <a:ext cx="2133600" cy="365125"/>
          </a:xfrm>
        </p:spPr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14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51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32971" y="933450"/>
            <a:ext cx="657013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3200" b="1" dirty="0" smtClean="0"/>
              <a:t>الهدف :</a:t>
            </a:r>
          </a:p>
          <a:p>
            <a:pPr algn="r" rtl="1"/>
            <a:endParaRPr lang="ar-DZ" sz="3200" b="1" dirty="0" smtClean="0"/>
          </a:p>
          <a:p>
            <a:pPr algn="r" rtl="1"/>
            <a:endParaRPr lang="ar-DZ" sz="3200" b="1" dirty="0" smtClean="0"/>
          </a:p>
          <a:p>
            <a:pPr algn="r" rtl="1"/>
            <a:r>
              <a:rPr lang="ar-DZ" sz="3200" b="1" dirty="0" smtClean="0"/>
              <a:t>يتعرّف على هيكلة</a:t>
            </a:r>
            <a:r>
              <a:rPr lang="ar-DZ" sz="3200" b="1" dirty="0" smtClean="0">
                <a:solidFill>
                  <a:srgbClr val="FF0000"/>
                </a:solidFill>
              </a:rPr>
              <a:t> </a:t>
            </a:r>
            <a:r>
              <a:rPr lang="ar-DZ" sz="3200" b="1" dirty="0" smtClean="0"/>
              <a:t>مقطعٍ تعلّميّ </a:t>
            </a:r>
            <a:endParaRPr lang="en-US" sz="3200" b="1" dirty="0"/>
          </a:p>
          <a:p>
            <a:pPr algn="r" rtl="1"/>
            <a:endParaRPr lang="en-US" sz="3200" b="1" dirty="0"/>
          </a:p>
          <a:p>
            <a:pPr algn="r" rtl="1"/>
            <a:endParaRPr lang="en-US" sz="3200" b="1" dirty="0" smtClean="0"/>
          </a:p>
          <a:p>
            <a:pPr algn="r" rtl="1"/>
            <a:endParaRPr lang="en-US" sz="3200" b="1" dirty="0" smtClean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15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86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7157" y="398651"/>
            <a:ext cx="7882467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JO" sz="3200" b="1" dirty="0" smtClean="0"/>
              <a:t>ما </a:t>
            </a:r>
            <a:r>
              <a:rPr lang="ar-JO" sz="3200" b="1" dirty="0"/>
              <a:t>الذي </a:t>
            </a:r>
            <a:r>
              <a:rPr lang="ar-DZ" sz="3200" b="1" dirty="0" smtClean="0"/>
              <a:t>سار</a:t>
            </a:r>
            <a:r>
              <a:rPr lang="ar-JO" sz="3200" b="1" dirty="0" smtClean="0"/>
              <a:t> بشكل جيد</a:t>
            </a:r>
            <a:r>
              <a:rPr lang="ar-DZ" sz="3200" b="1" dirty="0" smtClean="0"/>
              <a:t> في الحصة الأولى </a:t>
            </a:r>
            <a:r>
              <a:rPr lang="ar-JO" sz="3200" b="1" dirty="0" smtClean="0"/>
              <a:t>؟</a:t>
            </a:r>
            <a:endParaRPr lang="ar-DZ" sz="3200" b="1" dirty="0" smtClean="0"/>
          </a:p>
          <a:p>
            <a:pPr algn="r"/>
            <a:endParaRPr lang="ar-DZ" sz="3200" dirty="0" smtClean="0">
              <a:solidFill>
                <a:srgbClr val="800000"/>
              </a:solidFill>
            </a:endParaRPr>
          </a:p>
          <a:p>
            <a:pPr algn="r"/>
            <a:endParaRPr lang="ar-DZ" sz="3200" dirty="0" smtClean="0">
              <a:solidFill>
                <a:srgbClr val="800000"/>
              </a:solidFill>
            </a:endParaRPr>
          </a:p>
          <a:p>
            <a:pPr algn="r"/>
            <a:endParaRPr lang="en-US" sz="3200" dirty="0">
              <a:solidFill>
                <a:srgbClr val="800000"/>
              </a:solidFill>
            </a:endParaRPr>
          </a:p>
          <a:p>
            <a:endParaRPr lang="en-US" sz="3200" dirty="0" smtClean="0">
              <a:solidFill>
                <a:srgbClr val="800000"/>
              </a:solidFill>
            </a:endParaRPr>
          </a:p>
          <a:p>
            <a:pPr algn="ctr" rtl="1"/>
            <a:r>
              <a:rPr lang="ar-DZ" sz="3200" dirty="0" smtClean="0"/>
              <a:t>                         </a:t>
            </a:r>
            <a:r>
              <a:rPr lang="fr-FR" sz="3200" dirty="0" smtClean="0"/>
              <a:t> </a:t>
            </a:r>
            <a:r>
              <a:rPr lang="ar-JO" sz="3200" dirty="0" smtClean="0"/>
              <a:t>ما </a:t>
            </a:r>
            <a:r>
              <a:rPr lang="ar-DZ" sz="3200" dirty="0" smtClean="0"/>
              <a:t>هي الصّعوبات التي واجهتنا </a:t>
            </a:r>
            <a:r>
              <a:rPr lang="ar-JO" sz="3200" dirty="0" smtClean="0"/>
              <a:t>؟</a:t>
            </a:r>
            <a:r>
              <a:rPr lang="en-US" sz="3200" dirty="0" smtClean="0"/>
              <a:t>    </a:t>
            </a:r>
            <a:endParaRPr lang="en-US" sz="3200" dirty="0"/>
          </a:p>
          <a:p>
            <a:endParaRPr lang="en-US" sz="3200" dirty="0">
              <a:solidFill>
                <a:srgbClr val="800000"/>
              </a:solidFill>
            </a:endParaRPr>
          </a:p>
          <a:p>
            <a:r>
              <a:rPr lang="en-US" sz="3200" dirty="0" smtClean="0">
                <a:solidFill>
                  <a:srgbClr val="800000"/>
                </a:solidFill>
              </a:rPr>
              <a:t> </a:t>
            </a:r>
            <a:endParaRPr lang="en-US" sz="3200" dirty="0">
              <a:solidFill>
                <a:srgbClr val="800000"/>
              </a:solidFill>
            </a:endParaRPr>
          </a:p>
        </p:txBody>
      </p:sp>
      <p:pic>
        <p:nvPicPr>
          <p:cNvPr id="26727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36282" y="2414588"/>
            <a:ext cx="2185271" cy="1780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16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20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07628" y="262749"/>
            <a:ext cx="8394730" cy="341632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7200" b="0" i="0" u="sng" strike="noStrike" cap="none" normalizeH="0" baseline="0" dirty="0" smtClean="0">
                <a:ln>
                  <a:noFill/>
                </a:ln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  <a:hlinkClick r:id="rId3" action="ppaction://hlinkfile"/>
              </a:rPr>
              <a:t>النشاط</a:t>
            </a:r>
            <a:r>
              <a:rPr kumimoji="0" lang="ar-DZ" sz="5400" b="0" i="0" u="sng" strike="noStrike" cap="none" normalizeH="0" baseline="0" dirty="0" smtClean="0">
                <a:ln>
                  <a:noFill/>
                </a:ln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  <a:hlinkClick r:id="rId3" action="ppaction://hlinkfile"/>
              </a:rPr>
              <a:t>0</a:t>
            </a:r>
            <a:r>
              <a:rPr kumimoji="0" lang="ar-DZ" sz="5400" b="0" i="0" u="sng" strike="noStrike" cap="none" normalizeH="0" baseline="0" dirty="0" smtClean="0">
                <a:ln>
                  <a:noFill/>
                </a:ln>
                <a:solidFill>
                  <a:srgbClr val="2662AF"/>
                </a:solidFill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3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9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just" rtl="1"/>
            <a:endParaRPr lang="fr-FR" sz="4800" dirty="0" smtClean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7380" y="246081"/>
            <a:ext cx="848497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endParaRPr lang="ar-DZ" sz="2400" b="1" dirty="0" smtClean="0">
              <a:hlinkClick r:id="rId4" action="ppaction://hlinkfile"/>
            </a:endParaRPr>
          </a:p>
          <a:p>
            <a:pPr algn="r" rtl="1"/>
            <a:endParaRPr lang="ar-DZ" sz="2400" b="1" dirty="0" smtClean="0">
              <a:hlinkClick r:id="rId4" action="ppaction://hlinkfile"/>
            </a:endParaRPr>
          </a:p>
          <a:p>
            <a:pPr algn="r" rtl="1"/>
            <a:endParaRPr lang="ar-DZ" sz="2400" b="1" dirty="0" smtClean="0">
              <a:hlinkClick r:id="rId3" action="ppaction://hlinkfile"/>
            </a:endParaRPr>
          </a:p>
          <a:p>
            <a:pPr algn="r" rtl="1"/>
            <a:endParaRPr lang="ar-DZ" sz="2400" b="1" dirty="0" smtClean="0">
              <a:hlinkClick r:id="rId3" action="ppaction://hlinkfile"/>
            </a:endParaRPr>
          </a:p>
          <a:p>
            <a:pPr algn="r" rtl="1"/>
            <a:r>
              <a:rPr lang="ar-DZ" sz="3600" dirty="0" smtClean="0">
                <a:solidFill>
                  <a:srgbClr val="800000"/>
                </a:solidFill>
                <a:hlinkClick r:id="rId5" action="ppaction://hlinkfile"/>
              </a:rPr>
              <a:t>هيكلة </a:t>
            </a:r>
            <a:r>
              <a:rPr lang="ar-DZ" sz="3600" dirty="0" smtClean="0"/>
              <a:t>المقطع التّعلّميّ:</a:t>
            </a:r>
          </a:p>
          <a:p>
            <a:pPr algn="r" rtl="1"/>
            <a:endParaRPr lang="ar-DZ" sz="3600" dirty="0" smtClean="0">
              <a:solidFill>
                <a:srgbClr val="800000"/>
              </a:solidFill>
            </a:endParaRPr>
          </a:p>
          <a:p>
            <a:pPr algn="r" rtl="1"/>
            <a:r>
              <a:rPr lang="ar-DZ" sz="3600" dirty="0" smtClean="0">
                <a:solidFill>
                  <a:srgbClr val="800000"/>
                </a:solidFill>
              </a:rPr>
              <a:t>ضع في كل </a:t>
            </a:r>
            <a:r>
              <a:rPr lang="ar-DZ" sz="3600" dirty="0" smtClean="0"/>
              <a:t>علبة ما  يناسبها من مفهوم</a:t>
            </a:r>
            <a:endParaRPr lang="en-US" sz="3600" dirty="0" smtClean="0"/>
          </a:p>
          <a:p>
            <a:pPr algn="r" rtl="1"/>
            <a:endParaRPr lang="en-US" sz="3600" b="1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7381" y="4003675"/>
            <a:ext cx="8698019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271588" y="1193799"/>
            <a:ext cx="1012351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ar-DZ" sz="3200" dirty="0" smtClean="0">
              <a:solidFill>
                <a:srgbClr val="800000"/>
              </a:solidFill>
            </a:endParaRPr>
          </a:p>
          <a:p>
            <a:pPr algn="r"/>
            <a:endParaRPr lang="ar-DZ" sz="3200" dirty="0" smtClean="0">
              <a:solidFill>
                <a:srgbClr val="800000"/>
              </a:solidFill>
            </a:endParaRPr>
          </a:p>
          <a:p>
            <a:pPr algn="r"/>
            <a:endParaRPr lang="ar-DZ" sz="3200" dirty="0" smtClean="0">
              <a:solidFill>
                <a:srgbClr val="800000"/>
              </a:solidFill>
            </a:endParaRPr>
          </a:p>
          <a:p>
            <a:pPr algn="r"/>
            <a:endParaRPr lang="ar-DZ" sz="3200" dirty="0" smtClean="0">
              <a:solidFill>
                <a:srgbClr val="800000"/>
              </a:solidFill>
            </a:endParaRPr>
          </a:p>
          <a:p>
            <a:pPr algn="r"/>
            <a:endParaRPr lang="en-US" sz="3200" dirty="0">
              <a:solidFill>
                <a:srgbClr val="800000"/>
              </a:solidFill>
            </a:endParaRPr>
          </a:p>
          <a:p>
            <a:endParaRPr lang="en-US" sz="3200" dirty="0" smtClean="0">
              <a:solidFill>
                <a:srgbClr val="800000"/>
              </a:solidFill>
            </a:endParaRPr>
          </a:p>
          <a:p>
            <a:pPr algn="r"/>
            <a:r>
              <a:rPr lang="ar-DZ" sz="3200" dirty="0" smtClean="0">
                <a:solidFill>
                  <a:srgbClr val="800000"/>
                </a:solidFill>
              </a:rPr>
              <a:t>                         </a:t>
            </a:r>
            <a:endParaRPr lang="en-US" sz="3200" dirty="0">
              <a:solidFill>
                <a:srgbClr val="800000"/>
              </a:solidFill>
            </a:endParaRPr>
          </a:p>
          <a:p>
            <a:endParaRPr lang="en-US" sz="3200" dirty="0">
              <a:solidFill>
                <a:srgbClr val="800000"/>
              </a:solidFill>
            </a:endParaRPr>
          </a:p>
          <a:p>
            <a:r>
              <a:rPr lang="en-US" sz="3200" dirty="0" smtClean="0">
                <a:solidFill>
                  <a:srgbClr val="800000"/>
                </a:solidFill>
              </a:rPr>
              <a:t> </a:t>
            </a:r>
            <a:endParaRPr lang="en-US" sz="3200" dirty="0">
              <a:solidFill>
                <a:srgbClr val="800000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18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22294" y="224302"/>
            <a:ext cx="8529637" cy="6463308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7200" b="0" i="0" u="sng" strike="noStrike" cap="none" normalizeH="0" baseline="0" dirty="0" smtClean="0">
                <a:ln>
                  <a:noFill/>
                </a:ln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  <a:hlinkClick r:id="rId3" action="ppaction://hlinkfile"/>
              </a:rPr>
              <a:t>النشاط</a:t>
            </a:r>
            <a:r>
              <a:rPr kumimoji="0" lang="ar-DZ" sz="5400" b="0" i="0" u="sng" strike="noStrike" cap="none" normalizeH="0" baseline="0" dirty="0" smtClean="0">
                <a:ln>
                  <a:noFill/>
                </a:ln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  <a:hlinkClick r:id="rId3" action="ppaction://hlinkfile"/>
              </a:rPr>
              <a:t>04</a:t>
            </a:r>
            <a:endParaRPr kumimoji="0" lang="ar-DZ" sz="5400" b="0" i="0" u="sng" strike="noStrike" cap="none" normalizeH="0" baseline="0" dirty="0" smtClean="0">
              <a:ln>
                <a:noFill/>
              </a:ln>
              <a:effectLst/>
              <a:latin typeface="Traditional Arabic" pitchFamily="18" charset="-78"/>
              <a:ea typeface="Times New Roman" pitchFamily="18" charset="0"/>
              <a:cs typeface="Traditional Arabic" pitchFamily="18" charset="-78"/>
            </a:endParaRPr>
          </a:p>
          <a:p>
            <a:pPr algn="r" rtl="1"/>
            <a:endParaRPr lang="ar-DZ" sz="4000" b="1" dirty="0" smtClean="0"/>
          </a:p>
          <a:p>
            <a:pPr algn="r" rtl="1"/>
            <a:r>
              <a:rPr lang="ar-DZ" sz="2800" b="1" dirty="0" smtClean="0"/>
              <a:t>بناءُ وضعيات مختلفة</a:t>
            </a:r>
          </a:p>
          <a:p>
            <a:pPr algn="r" rtl="1"/>
            <a:r>
              <a:rPr lang="ar-DZ" sz="2800" dirty="0" smtClean="0"/>
              <a:t>اعتمادا على السندات المقدمة قم ببناء وضعيات وفق هيكلة المقطع </a:t>
            </a:r>
          </a:p>
          <a:p>
            <a:pPr algn="r"/>
            <a:endParaRPr lang="ar-DZ" sz="2800" dirty="0" smtClean="0"/>
          </a:p>
          <a:p>
            <a:pPr algn="r"/>
            <a:endParaRPr lang="ar-DZ" sz="2800" dirty="0" smtClean="0"/>
          </a:p>
          <a:p>
            <a:pPr algn="r"/>
            <a:r>
              <a:rPr lang="ar-DZ" sz="2800" dirty="0" smtClean="0"/>
              <a:t>استراتيجية معرض التجوال 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DZ" sz="5400" b="0" i="0" u="sng" strike="noStrike" cap="none" normalizeH="0" baseline="0" dirty="0" smtClean="0">
              <a:ln>
                <a:noFill/>
              </a:ln>
              <a:effectLst/>
              <a:latin typeface="Traditional Arabic" pitchFamily="18" charset="-78"/>
              <a:ea typeface="Times New Roman" pitchFamily="18" charset="0"/>
              <a:cs typeface="Traditional Arabic" pitchFamily="18" charset="-78"/>
            </a:endParaRP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ar-DZ" sz="5400" u="sng" dirty="0">
              <a:latin typeface="Traditional Arabic" pitchFamily="18" charset="-78"/>
              <a:ea typeface="Times New Roman" pitchFamily="18" charset="0"/>
              <a:cs typeface="Traditional Arabic" pitchFamily="18" charset="-78"/>
            </a:endParaRP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DZ" sz="5400" b="0" i="0" u="sng" strike="noStrike" cap="none" normalizeH="0" baseline="0" dirty="0" smtClean="0">
              <a:ln>
                <a:noFill/>
              </a:ln>
              <a:effectLst/>
              <a:latin typeface="Traditional Arabic" pitchFamily="18" charset="-78"/>
              <a:ea typeface="Times New Roman" pitchFamily="18" charset="0"/>
              <a:cs typeface="Traditional Arabic" pitchFamily="18" charset="-78"/>
            </a:endParaRPr>
          </a:p>
        </p:txBody>
      </p:sp>
      <p:pic>
        <p:nvPicPr>
          <p:cNvPr id="26829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82" y="4074760"/>
            <a:ext cx="2978118" cy="2390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7420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888" y="185739"/>
            <a:ext cx="8715375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3200" b="1" dirty="0" smtClean="0"/>
              <a:t>ملخّص الحصة </a:t>
            </a:r>
          </a:p>
          <a:p>
            <a:pPr algn="ctr"/>
            <a:endParaRPr lang="ar-DZ" sz="3200" dirty="0" smtClean="0"/>
          </a:p>
          <a:p>
            <a:pPr algn="ctr"/>
            <a:endParaRPr lang="ar-DZ" sz="3200" dirty="0" smtClean="0"/>
          </a:p>
          <a:p>
            <a:pPr algn="r"/>
            <a:endParaRPr lang="ar-DZ" sz="3200" dirty="0" smtClean="0">
              <a:solidFill>
                <a:srgbClr val="800000"/>
              </a:solidFill>
            </a:endParaRPr>
          </a:p>
          <a:p>
            <a:pPr algn="r"/>
            <a:endParaRPr lang="ar-DZ" sz="3200" dirty="0" smtClean="0">
              <a:solidFill>
                <a:srgbClr val="800000"/>
              </a:solidFill>
            </a:endParaRPr>
          </a:p>
          <a:p>
            <a:pPr algn="r"/>
            <a:endParaRPr lang="ar-DZ" sz="3200" dirty="0" smtClean="0">
              <a:solidFill>
                <a:srgbClr val="800000"/>
              </a:solidFill>
            </a:endParaRPr>
          </a:p>
          <a:p>
            <a:pPr algn="r"/>
            <a:endParaRPr lang="ar-DZ" sz="3200" dirty="0" smtClean="0">
              <a:solidFill>
                <a:srgbClr val="800000"/>
              </a:solidFill>
            </a:endParaRPr>
          </a:p>
          <a:p>
            <a:pPr algn="r"/>
            <a:endParaRPr lang="en-US" sz="3200" dirty="0">
              <a:solidFill>
                <a:srgbClr val="800000"/>
              </a:solidFill>
            </a:endParaRPr>
          </a:p>
          <a:p>
            <a:endParaRPr lang="en-US" sz="3200" dirty="0" smtClean="0">
              <a:solidFill>
                <a:srgbClr val="800000"/>
              </a:solidFill>
            </a:endParaRPr>
          </a:p>
          <a:p>
            <a:pPr algn="r"/>
            <a:r>
              <a:rPr lang="ar-DZ" sz="3200" dirty="0" smtClean="0">
                <a:solidFill>
                  <a:srgbClr val="800000"/>
                </a:solidFill>
              </a:rPr>
              <a:t>                         </a:t>
            </a:r>
            <a:endParaRPr lang="en-US" sz="3200" dirty="0">
              <a:solidFill>
                <a:srgbClr val="800000"/>
              </a:solidFill>
            </a:endParaRPr>
          </a:p>
          <a:p>
            <a:endParaRPr lang="en-US" sz="3200" dirty="0">
              <a:solidFill>
                <a:srgbClr val="800000"/>
              </a:solidFill>
            </a:endParaRPr>
          </a:p>
          <a:p>
            <a:r>
              <a:rPr lang="en-US" sz="3200" dirty="0" smtClean="0">
                <a:solidFill>
                  <a:srgbClr val="800000"/>
                </a:solidFill>
              </a:rPr>
              <a:t> </a:t>
            </a:r>
            <a:endParaRPr lang="en-US" sz="3200" dirty="0">
              <a:solidFill>
                <a:srgbClr val="800000"/>
              </a:solidFill>
            </a:endParaRPr>
          </a:p>
        </p:txBody>
      </p:sp>
      <p:pic>
        <p:nvPicPr>
          <p:cNvPr id="2693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43163" y="1525275"/>
            <a:ext cx="4110037" cy="4080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19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9" name="Flèche courbée vers la gauche 8"/>
          <p:cNvSpPr/>
          <p:nvPr/>
        </p:nvSpPr>
        <p:spPr>
          <a:xfrm rot="10800000" flipH="1">
            <a:off x="6141410" y="2419463"/>
            <a:ext cx="823579" cy="2568269"/>
          </a:xfrm>
          <a:prstGeom prst="curvedLeftArrow">
            <a:avLst>
              <a:gd name="adj1" fmla="val 25000"/>
              <a:gd name="adj2" fmla="val 50000"/>
              <a:gd name="adj3" fmla="val 5048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1" name="Flèche courbée vers la gauche 10"/>
          <p:cNvSpPr/>
          <p:nvPr/>
        </p:nvSpPr>
        <p:spPr>
          <a:xfrm rot="5400000" flipH="1">
            <a:off x="3915630" y="69286"/>
            <a:ext cx="704352" cy="2574036"/>
          </a:xfrm>
          <a:prstGeom prst="curvedLeftArrow">
            <a:avLst>
              <a:gd name="adj1" fmla="val 25000"/>
              <a:gd name="adj2" fmla="val 50000"/>
              <a:gd name="adj3" fmla="val 1706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2" name="Flèche courbée vers la gauche 11"/>
          <p:cNvSpPr/>
          <p:nvPr/>
        </p:nvSpPr>
        <p:spPr>
          <a:xfrm flipH="1">
            <a:off x="1547209" y="2166022"/>
            <a:ext cx="753449" cy="2799504"/>
          </a:xfrm>
          <a:prstGeom prst="curvedLeftArrow">
            <a:avLst>
              <a:gd name="adj1" fmla="val 25000"/>
              <a:gd name="adj2" fmla="val 50000"/>
              <a:gd name="adj3" fmla="val 42452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3" name="Flèche courbée vers la gauche 12"/>
          <p:cNvSpPr/>
          <p:nvPr/>
        </p:nvSpPr>
        <p:spPr>
          <a:xfrm rot="16200000" flipH="1">
            <a:off x="4031360" y="4303706"/>
            <a:ext cx="581108" cy="2799504"/>
          </a:xfrm>
          <a:prstGeom prst="curvedLeftArrow">
            <a:avLst>
              <a:gd name="adj1" fmla="val 25000"/>
              <a:gd name="adj2" fmla="val 50000"/>
              <a:gd name="adj3" fmla="val 42452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20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58688" y="648013"/>
            <a:ext cx="37678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4800" b="1" dirty="0" smtClean="0"/>
              <a:t>   </a:t>
            </a:r>
            <a:r>
              <a:rPr lang="ar-DZ" sz="4800" b="1" dirty="0" smtClean="0"/>
              <a:t>تعليميّة  </a:t>
            </a:r>
            <a:r>
              <a:rPr lang="ar-SA" sz="4800" b="1" dirty="0" smtClean="0"/>
              <a:t>   </a:t>
            </a:r>
            <a:endParaRPr lang="ar-DZ" sz="4800" b="1" dirty="0" smtClean="0"/>
          </a:p>
          <a:p>
            <a:pPr algn="ctr"/>
            <a:r>
              <a:rPr lang="ar-DZ" sz="4800" b="1" dirty="0" smtClean="0"/>
              <a:t>اللغة العربية</a:t>
            </a:r>
            <a:endParaRPr lang="en-US" sz="3200" b="1" dirty="0">
              <a:solidFill>
                <a:srgbClr val="800000"/>
              </a:solidFill>
            </a:endParaRPr>
          </a:p>
        </p:txBody>
      </p:sp>
      <p:sp>
        <p:nvSpPr>
          <p:cNvPr id="10" name="Espace réservé du numéro de diapositive 10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2</a:t>
            </a:r>
            <a:endParaRPr lang="en-US" sz="3200" b="1" dirty="0">
              <a:solidFill>
                <a:schemeClr val="tx1"/>
              </a:solidFill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332" y="3221305"/>
            <a:ext cx="4013252" cy="30099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790" y="342900"/>
            <a:ext cx="3837873" cy="28784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0432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44289" y="298425"/>
            <a:ext cx="424226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DZ" sz="4000" b="1" dirty="0" smtClean="0"/>
              <a:t>الحصة 03</a:t>
            </a:r>
            <a:endParaRPr lang="en-GB" sz="4000" b="1" dirty="0"/>
          </a:p>
          <a:p>
            <a:pPr algn="ctr"/>
            <a:endParaRPr lang="en-GB" sz="4400" b="1" dirty="0"/>
          </a:p>
        </p:txBody>
      </p:sp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14463" y="1469108"/>
            <a:ext cx="5569142" cy="3561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20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51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14387" y="378884"/>
            <a:ext cx="757237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sz="4800" b="1" dirty="0" smtClean="0"/>
              <a:t>الهدف </a:t>
            </a:r>
            <a:r>
              <a:rPr lang="ar-DZ" sz="3600" b="1" dirty="0" smtClean="0"/>
              <a:t>:</a:t>
            </a:r>
          </a:p>
          <a:p>
            <a:pPr algn="r" rtl="1"/>
            <a:endParaRPr lang="ar-DZ" sz="3200" b="1" dirty="0" smtClean="0"/>
          </a:p>
          <a:p>
            <a:pPr algn="r" rtl="1"/>
            <a:r>
              <a:rPr lang="ar-DZ" sz="3200" b="1" dirty="0" smtClean="0"/>
              <a:t>يتعرّف على عناصر العملية التعليميّة / التعلميّة </a:t>
            </a:r>
          </a:p>
          <a:p>
            <a:pPr algn="r" rtl="1"/>
            <a:r>
              <a:rPr lang="ar-DZ" sz="3200" b="1" dirty="0" smtClean="0"/>
              <a:t>لإنجاز مخطط  حصة .</a:t>
            </a:r>
            <a:endParaRPr lang="en-US" sz="3200" b="1" dirty="0"/>
          </a:p>
          <a:p>
            <a:pPr algn="r" rtl="1"/>
            <a:endParaRPr lang="en-US" sz="3200" b="1" dirty="0"/>
          </a:p>
          <a:p>
            <a:pPr algn="r" rtl="1"/>
            <a:endParaRPr lang="ar-DZ" sz="3200" b="1" dirty="0" smtClean="0"/>
          </a:p>
          <a:p>
            <a:pPr algn="r" rtl="1"/>
            <a:endParaRPr lang="ar-DZ" sz="3200" b="1" dirty="0"/>
          </a:p>
          <a:p>
            <a:pPr algn="r" rtl="1"/>
            <a:endParaRPr lang="ar-DZ" sz="3200" b="1" dirty="0" smtClean="0"/>
          </a:p>
          <a:p>
            <a:pPr algn="r" rtl="1"/>
            <a:endParaRPr lang="en-US" sz="3200" b="1" dirty="0" smtClean="0"/>
          </a:p>
          <a:p>
            <a:pPr algn="r" rtl="1"/>
            <a:endParaRPr lang="en-US" sz="3200" b="1" dirty="0" smtClean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21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86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22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92070" y="288945"/>
            <a:ext cx="8394730" cy="643253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7200" i="0" u="sng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النشاط</a:t>
            </a:r>
            <a:r>
              <a:rPr kumimoji="0" lang="ar-DZ" sz="5400" i="0" u="sng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05</a:t>
            </a:r>
          </a:p>
          <a:p>
            <a:pPr lvl="0" algn="r" defTabSz="914400" rtl="1" fontAlgn="base">
              <a:spcBef>
                <a:spcPct val="0"/>
              </a:spcBef>
              <a:spcAft>
                <a:spcPct val="0"/>
              </a:spcAft>
            </a:pPr>
            <a:r>
              <a:rPr lang="ar-DZ" sz="3200" b="1" dirty="0" smtClean="0">
                <a:latin typeface="Calibri" pitchFamily="34" charset="0"/>
              </a:rPr>
              <a:t>أسئلة ضرورية تساعدني في تخطيط حصّة تعليمية / </a:t>
            </a:r>
            <a:r>
              <a:rPr lang="ar-DZ" sz="3200" b="1" dirty="0" err="1" smtClean="0">
                <a:latin typeface="Calibri" pitchFamily="34" charset="0"/>
              </a:rPr>
              <a:t>تعلّميّة</a:t>
            </a:r>
            <a:r>
              <a:rPr lang="ar-DZ" sz="2800" dirty="0" smtClean="0">
                <a:latin typeface="Calibri" pitchFamily="34" charset="0"/>
              </a:rPr>
              <a:t/>
            </a:r>
            <a:br>
              <a:rPr lang="ar-DZ" sz="2800" dirty="0" smtClean="0">
                <a:latin typeface="Calibri" pitchFamily="34" charset="0"/>
              </a:rPr>
            </a:br>
            <a:endParaRPr lang="ar-DZ" sz="2800" dirty="0" smtClean="0">
              <a:latin typeface="Calibri" pitchFamily="34" charset="0"/>
            </a:endParaRPr>
          </a:p>
          <a:p>
            <a:pPr lvl="0" algn="r" defTabSz="914400" rtl="1" fontAlgn="base">
              <a:spcBef>
                <a:spcPct val="0"/>
              </a:spcBef>
              <a:spcAft>
                <a:spcPct val="0"/>
              </a:spcAft>
            </a:pPr>
            <a:r>
              <a:rPr lang="ar-DZ" sz="2800" dirty="0" smtClean="0">
                <a:latin typeface="Calibri" pitchFamily="34" charset="0"/>
              </a:rPr>
              <a:t/>
            </a:r>
            <a:br>
              <a:rPr lang="ar-DZ" sz="2800" dirty="0" smtClean="0">
                <a:latin typeface="Calibri" pitchFamily="34" charset="0"/>
              </a:rPr>
            </a:br>
            <a:r>
              <a:rPr lang="ar-DZ" sz="2800" dirty="0" smtClean="0">
                <a:latin typeface="Calibri" pitchFamily="34" charset="0"/>
              </a:rPr>
              <a:t> </a:t>
            </a:r>
            <a:r>
              <a:rPr lang="ar-DZ" sz="2400" b="1" dirty="0" smtClean="0"/>
              <a:t>و انت تخطّط لحصة تعليميّة / تعلميّة حدد أهم الأسئلة التي تتبادر الى ذهنك ؟</a:t>
            </a:r>
            <a:r>
              <a:rPr lang="ar-DZ" sz="2400" dirty="0" smtClean="0"/>
              <a:t/>
            </a:r>
            <a:br>
              <a:rPr lang="ar-DZ" sz="2400" dirty="0" smtClean="0"/>
            </a:br>
            <a:endParaRPr lang="ar-DZ" sz="2400" dirty="0" smtClean="0"/>
          </a:p>
          <a:p>
            <a:pPr lvl="0" algn="r" defTabSz="914400" rtl="1" fontAlgn="base">
              <a:spcBef>
                <a:spcPct val="0"/>
              </a:spcBef>
              <a:spcAft>
                <a:spcPct val="0"/>
              </a:spcAft>
            </a:pPr>
            <a:r>
              <a:rPr lang="ar-DZ" sz="2800" dirty="0" smtClean="0">
                <a:latin typeface="Calibri" pitchFamily="34" charset="0"/>
              </a:rPr>
              <a:t/>
            </a:r>
            <a:br>
              <a:rPr lang="ar-DZ" sz="2800" dirty="0" smtClean="0">
                <a:latin typeface="Calibri" pitchFamily="34" charset="0"/>
              </a:rPr>
            </a:br>
            <a:r>
              <a:rPr lang="ar-DZ" sz="2800" dirty="0" smtClean="0">
                <a:latin typeface="Calibri" pitchFamily="34" charset="0"/>
              </a:rPr>
              <a:t> </a:t>
            </a:r>
            <a:r>
              <a:rPr lang="ar-DZ" sz="2800" b="1" dirty="0" smtClean="0">
                <a:latin typeface="Calibri" pitchFamily="34" charset="0"/>
              </a:rPr>
              <a:t>استراتيجية (فكر – زاوج – شارك ) </a:t>
            </a:r>
            <a:r>
              <a:rPr lang="fr-FR" sz="2800" b="1" dirty="0" smtClean="0">
                <a:latin typeface="Calibri" pitchFamily="34" charset="0"/>
              </a:rPr>
              <a:t>TPS</a:t>
            </a:r>
            <a:endParaRPr kumimoji="0" lang="ar-DZ" sz="2400" b="1" i="0" u="sng" strike="noStrike" cap="none" normalizeH="0" baseline="0" dirty="0" smtClean="0">
              <a:ln>
                <a:noFill/>
              </a:ln>
              <a:effectLst/>
              <a:latin typeface="Traditional Arabic" pitchFamily="18" charset="-78"/>
              <a:ea typeface="Times New Roman" pitchFamily="18" charset="0"/>
              <a:cs typeface="Traditional Arabic" pitchFamily="18" charset="-78"/>
            </a:endParaRP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9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just" rtl="1"/>
            <a:endParaRPr lang="fr-FR" sz="4800" dirty="0" smtClean="0"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27034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" y="3385865"/>
            <a:ext cx="3228975" cy="2972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15236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5531" y="354012"/>
            <a:ext cx="815500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DZ" sz="4000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file"/>
              </a:rPr>
              <a:t>عناصر </a:t>
            </a:r>
            <a:r>
              <a:rPr lang="ar-DZ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العمليّة التعليمية التعلُّمية</a:t>
            </a:r>
            <a:endParaRPr lang="en-GB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GB" sz="2800" dirty="0">
              <a:solidFill>
                <a:srgbClr val="800000"/>
              </a:solidFill>
            </a:endParaRPr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4131" y="1492784"/>
            <a:ext cx="5515567" cy="4336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23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02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89584" y="238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ar-DZ" dirty="0" smtClean="0">
                <a:solidFill>
                  <a:srgbClr val="FF0000"/>
                </a:solidFill>
              </a:rPr>
              <a:t/>
            </a:r>
            <a:br>
              <a:rPr lang="ar-DZ" dirty="0" smtClean="0">
                <a:solidFill>
                  <a:srgbClr val="FF0000"/>
                </a:solidFill>
              </a:rPr>
            </a:br>
            <a:r>
              <a:rPr lang="ar-D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إلى أين نتّجه الآنَ </a:t>
            </a:r>
            <a:r>
              <a:rPr lang="ar-D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؟</a:t>
            </a:r>
            <a:r>
              <a:rPr lang="ar-DZ" dirty="0" smtClean="0">
                <a:solidFill>
                  <a:srgbClr val="FF0000"/>
                </a:solidFill>
              </a:rPr>
              <a:t/>
            </a:r>
            <a:br>
              <a:rPr lang="ar-DZ" dirty="0" smtClean="0">
                <a:solidFill>
                  <a:srgbClr val="FF0000"/>
                </a:solidFill>
              </a:rPr>
            </a:b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24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pic>
        <p:nvPicPr>
          <p:cNvPr id="8" name="Picture 5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24032"/>
            <a:ext cx="979169" cy="893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36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57488" y="1509245"/>
            <a:ext cx="4014787" cy="401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99342" y="334550"/>
            <a:ext cx="351836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DZ" sz="4000" b="1" dirty="0" smtClean="0"/>
              <a:t>الحصة 04</a:t>
            </a:r>
            <a:endParaRPr lang="en-GB" sz="4000" b="1" dirty="0"/>
          </a:p>
          <a:p>
            <a:pPr algn="ctr"/>
            <a:endParaRPr lang="en-GB" sz="4400" b="1" dirty="0"/>
          </a:p>
        </p:txBody>
      </p:sp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69477" y="2066621"/>
            <a:ext cx="5578093" cy="35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25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51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99570" y="785813"/>
            <a:ext cx="7730067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الهدف</a:t>
            </a:r>
            <a:r>
              <a:rPr lang="ar-DZ" sz="4400" b="1" dirty="0" smtClean="0"/>
              <a:t> </a:t>
            </a:r>
            <a:r>
              <a:rPr lang="ar-DZ" sz="3200" b="1" dirty="0" smtClean="0"/>
              <a:t>:</a:t>
            </a:r>
          </a:p>
          <a:p>
            <a:pPr algn="r" rtl="1"/>
            <a:endParaRPr lang="ar-DZ" sz="3200" b="1" dirty="0" smtClean="0"/>
          </a:p>
          <a:p>
            <a:pPr algn="r" rtl="1"/>
            <a:r>
              <a:rPr lang="ar-DZ" sz="3200" b="1" dirty="0" smtClean="0"/>
              <a:t>يخطط لحصّة تعلّيمية / تعلُّمية  من خلال مشاهدة صفيّة</a:t>
            </a:r>
            <a:endParaRPr lang="en-US" sz="3200" b="1" dirty="0"/>
          </a:p>
          <a:p>
            <a:pPr algn="r" rtl="1"/>
            <a:endParaRPr lang="en-US" sz="3200" b="1" dirty="0"/>
          </a:p>
          <a:p>
            <a:pPr algn="r" rtl="1"/>
            <a:endParaRPr lang="en-US" sz="3200" b="1" dirty="0" smtClean="0"/>
          </a:p>
          <a:p>
            <a:pPr algn="r" rtl="1"/>
            <a:endParaRPr lang="en-US" sz="3200" b="1" dirty="0" smtClean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26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86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27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304800" y="263674"/>
            <a:ext cx="8394730" cy="4662815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DZ" altLang="en-US" sz="5400" b="1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النشاط </a:t>
            </a:r>
            <a:r>
              <a:rPr lang="ar-DZ" altLang="en-US" sz="5400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06</a:t>
            </a:r>
          </a:p>
          <a:p>
            <a:pPr algn="r" rtl="1">
              <a:lnSpc>
                <a:spcPct val="150000"/>
              </a:lnSpc>
            </a:pPr>
            <a:r>
              <a:rPr lang="ar-DZ" altLang="en-US" sz="3600" dirty="0" smtClean="0">
                <a:ea typeface="MS PGothic" panose="020B0600070205080204" pitchFamily="34" charset="-128"/>
              </a:rPr>
              <a:t>استغلال </a:t>
            </a:r>
            <a:r>
              <a:rPr lang="ar-DZ" altLang="en-US" sz="3600" dirty="0" smtClean="0">
                <a:ea typeface="MS PGothic" panose="020B0600070205080204" pitchFamily="34" charset="-128"/>
                <a:hlinkClick r:id="rId3" action="ppaction://hlinkfile"/>
              </a:rPr>
              <a:t>الوثائق </a:t>
            </a:r>
            <a:r>
              <a:rPr lang="ar-DZ" altLang="en-US" sz="3600" dirty="0" smtClean="0">
                <a:ea typeface="MS PGothic" panose="020B0600070205080204" pitchFamily="34" charset="-128"/>
              </a:rPr>
              <a:t>« </a:t>
            </a:r>
            <a:r>
              <a:rPr lang="ar-DZ" altLang="en-US" sz="3600" b="1" dirty="0" smtClean="0">
                <a:ea typeface="MS PGothic" panose="020B0600070205080204" pitchFamily="34" charset="-128"/>
              </a:rPr>
              <a:t>الدفتر اليومي و دفتر النصوص </a:t>
            </a:r>
            <a:r>
              <a:rPr lang="ar-DZ" altLang="en-US" sz="2400" b="1" dirty="0" smtClean="0">
                <a:ea typeface="MS PGothic" panose="020B0600070205080204" pitchFamily="34" charset="-128"/>
              </a:rPr>
              <a:t>&gt;&gt;</a:t>
            </a:r>
            <a:r>
              <a:rPr lang="ar-DZ" altLang="en-US" sz="3600" dirty="0" smtClean="0">
                <a:ea typeface="MS PGothic" panose="020B0600070205080204" pitchFamily="34" charset="-128"/>
              </a:rPr>
              <a:t>  لملء نماذج أخرى في مادتي اللغة العربية و التربية الإسلامية.</a:t>
            </a:r>
            <a:endParaRPr lang="ar-DZ" sz="3600" dirty="0" smtClean="0">
              <a:latin typeface="Arial" pitchFamily="34" charset="0"/>
              <a:ea typeface="MS PGothic" panose="020B0600070205080204" pitchFamily="34" charset="-128"/>
              <a:cs typeface="Arial" pitchFamily="34" charset="0"/>
            </a:endParaRPr>
          </a:p>
          <a:p>
            <a:pPr algn="r" rtl="1">
              <a:lnSpc>
                <a:spcPct val="150000"/>
              </a:lnSpc>
            </a:pPr>
            <a:endParaRPr lang="ar-DZ" sz="3600" dirty="0" smtClean="0">
              <a:latin typeface="Arial" pitchFamily="34" charset="0"/>
              <a:ea typeface="MS PGothic" panose="020B0600070205080204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01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19150" y="918556"/>
            <a:ext cx="7748588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4000" b="1" dirty="0" smtClean="0"/>
              <a:t>الهدف </a:t>
            </a:r>
            <a:r>
              <a:rPr lang="ar-DZ" sz="3200" b="1" dirty="0" smtClean="0"/>
              <a:t>:</a:t>
            </a:r>
          </a:p>
          <a:p>
            <a:pPr algn="r" rtl="1"/>
            <a:endParaRPr lang="fr-FR" sz="3200" b="1" dirty="0" smtClean="0"/>
          </a:p>
          <a:p>
            <a:pPr algn="r" rtl="1"/>
            <a:endParaRPr lang="ar-DZ" sz="3200" b="1" dirty="0" smtClean="0"/>
          </a:p>
          <a:p>
            <a:pPr algn="r" rtl="1"/>
            <a:r>
              <a:rPr lang="ar-DZ" sz="3200" b="1" dirty="0" smtClean="0"/>
              <a:t>يضبط الأعمال المنجزة ويتمثلها .</a:t>
            </a:r>
            <a:endParaRPr lang="en-US" sz="3200" b="1" dirty="0"/>
          </a:p>
          <a:p>
            <a:pPr algn="r" rtl="1"/>
            <a:endParaRPr lang="en-US" sz="3200" b="1" dirty="0"/>
          </a:p>
          <a:p>
            <a:pPr algn="r" rtl="1"/>
            <a:endParaRPr lang="en-US" sz="3200" b="1" dirty="0" smtClean="0"/>
          </a:p>
          <a:p>
            <a:pPr algn="r" rtl="1"/>
            <a:endParaRPr lang="en-US" sz="3200" b="1" dirty="0" smtClean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28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86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29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92070" y="592038"/>
            <a:ext cx="8394730" cy="4078039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DZ" altLang="en-US" sz="5400" b="1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النشاط </a:t>
            </a:r>
            <a:r>
              <a:rPr lang="ar-DZ" altLang="en-US" sz="5400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07</a:t>
            </a:r>
          </a:p>
          <a:p>
            <a:pPr algn="ctr" rtl="1">
              <a:lnSpc>
                <a:spcPct val="150000"/>
              </a:lnSpc>
            </a:pPr>
            <a:r>
              <a:rPr lang="ar-DZ" sz="4000" b="1" dirty="0" smtClean="0"/>
              <a:t>تمثيل السيناريو المقترح للوضعيّة</a:t>
            </a:r>
            <a:endParaRPr lang="ar-DZ" sz="3200" b="1" dirty="0" smtClean="0"/>
          </a:p>
          <a:p>
            <a:pPr algn="r" rtl="1"/>
            <a:endParaRPr lang="ar-DZ" sz="3200" b="1" dirty="0" smtClean="0"/>
          </a:p>
          <a:p>
            <a:pPr algn="r" rtl="1"/>
            <a:r>
              <a:rPr lang="ar-DZ" sz="3200" b="1" dirty="0" smtClean="0"/>
              <a:t>           </a:t>
            </a:r>
            <a:r>
              <a:rPr lang="ar-DZ" sz="3200" b="1" dirty="0" err="1" smtClean="0"/>
              <a:t>إستراتيجيّة</a:t>
            </a:r>
            <a:r>
              <a:rPr lang="ar-DZ" sz="3200" b="1" dirty="0" smtClean="0"/>
              <a:t> لعب الأدوار</a:t>
            </a:r>
            <a:endParaRPr lang="ar-DZ" altLang="en-US" sz="4000" u="sng" dirty="0" smtClean="0">
              <a:latin typeface="Traditional Arabic" pitchFamily="18" charset="-78"/>
              <a:ea typeface="MS PGothic" panose="020B0600070205080204" pitchFamily="34" charset="-128"/>
              <a:cs typeface="Traditional Arabic" pitchFamily="18" charset="-78"/>
            </a:endParaRPr>
          </a:p>
          <a:p>
            <a:pPr algn="r" rtl="1">
              <a:lnSpc>
                <a:spcPct val="150000"/>
              </a:lnSpc>
            </a:pPr>
            <a:r>
              <a:rPr lang="ar-DZ" altLang="en-US" sz="3600" dirty="0" smtClean="0">
                <a:ea typeface="MS PGothic" panose="020B0600070205080204" pitchFamily="34" charset="-128"/>
              </a:rPr>
              <a:t> </a:t>
            </a:r>
            <a:endParaRPr kumimoji="0" lang="fr-FR" sz="9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548717"/>
            <a:ext cx="3149600" cy="2309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8326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algn="just" rtl="1"/>
            <a:endParaRPr lang="en-US" sz="3600" dirty="0" smtClean="0"/>
          </a:p>
          <a:p>
            <a:pPr marL="0" indent="0" algn="just" rtl="1">
              <a:buNone/>
            </a:pPr>
            <a:endParaRPr lang="ar-DZ" sz="2800" dirty="0" smtClean="0"/>
          </a:p>
          <a:p>
            <a:pPr marL="0" indent="0" algn="just" rtl="1">
              <a:buNone/>
            </a:pPr>
            <a:endParaRPr lang="ar-DZ" sz="2800" dirty="0" smtClean="0"/>
          </a:p>
          <a:p>
            <a:pPr marL="0" indent="0" algn="just" rtl="1">
              <a:buNone/>
            </a:pPr>
            <a:endParaRPr lang="ar-DZ" sz="2800" dirty="0" smtClean="0"/>
          </a:p>
          <a:p>
            <a:pPr marL="0" indent="0" algn="just" rtl="1">
              <a:buNone/>
            </a:pPr>
            <a:endParaRPr lang="ar-DZ" sz="2800" dirty="0" smtClean="0"/>
          </a:p>
          <a:p>
            <a:pPr marL="0" indent="0" algn="just" rtl="1">
              <a:buNone/>
            </a:pPr>
            <a:r>
              <a:rPr lang="ar-DZ" b="1" dirty="0" smtClean="0"/>
              <a:t>   </a:t>
            </a:r>
            <a:r>
              <a:rPr lang="ar-JO" b="1" dirty="0" smtClean="0"/>
              <a:t>إطلاق </a:t>
            </a:r>
            <a:r>
              <a:rPr lang="ar-JO" b="1" dirty="0"/>
              <a:t>العنان لقدرات </a:t>
            </a:r>
            <a:r>
              <a:rPr lang="ar-JO" b="1" dirty="0" smtClean="0"/>
              <a:t>ال</a:t>
            </a:r>
            <a:r>
              <a:rPr lang="ar-DZ" b="1" dirty="0" smtClean="0"/>
              <a:t>أفراد</a:t>
            </a:r>
            <a:r>
              <a:rPr lang="ar-JO" b="1" dirty="0" smtClean="0"/>
              <a:t> </a:t>
            </a:r>
            <a:r>
              <a:rPr lang="ar-JO" b="1" dirty="0"/>
              <a:t>لتحقيق أقصى قدر من الأداء</a:t>
            </a:r>
            <a:r>
              <a:rPr lang="ar-JO" b="1" dirty="0" smtClean="0"/>
              <a:t>،</a:t>
            </a:r>
            <a:endParaRPr lang="ar-DZ" b="1" dirty="0" smtClean="0"/>
          </a:p>
          <a:p>
            <a:pPr marL="0" indent="0" algn="just" rtl="1">
              <a:buNone/>
            </a:pPr>
            <a:r>
              <a:rPr lang="ar-JO" b="1" dirty="0" smtClean="0"/>
              <a:t> </a:t>
            </a:r>
            <a:r>
              <a:rPr lang="ar-JO" b="1" dirty="0"/>
              <a:t>أي مساعدتهم على التعلم بدلاً من </a:t>
            </a:r>
            <a:r>
              <a:rPr lang="x-none" b="1" dirty="0"/>
              <a:t>تعليمهم</a:t>
            </a:r>
            <a:r>
              <a:rPr lang="ar-JO" b="1" dirty="0" smtClean="0"/>
              <a:t>.</a:t>
            </a:r>
            <a:endParaRPr lang="en-US" b="1" dirty="0"/>
          </a:p>
          <a:p>
            <a:pPr marL="0" indent="0" algn="just" rtl="1">
              <a:buNone/>
            </a:pPr>
            <a:endParaRPr lang="en-US" sz="2400" dirty="0" smtClean="0"/>
          </a:p>
          <a:p>
            <a:pPr marL="0" indent="0" algn="just" rtl="1">
              <a:buNone/>
            </a:pPr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50812"/>
            <a:ext cx="6724650" cy="4185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3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055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30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520670" y="533400"/>
            <a:ext cx="8166130" cy="5078313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7200" b="0" i="0" u="sng" strike="noStrike" cap="none" normalizeH="0" baseline="0" dirty="0" smtClean="0">
                <a:ln>
                  <a:noFill/>
                </a:ln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النشاط</a:t>
            </a:r>
            <a:r>
              <a:rPr kumimoji="0" lang="ar-DZ" sz="5400" b="0" i="0" u="sng" strike="noStrike" cap="none" normalizeH="0" baseline="0" dirty="0" smtClean="0">
                <a:ln>
                  <a:noFill/>
                </a:ln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09</a:t>
            </a:r>
            <a:endParaRPr lang="ar-DZ" sz="4000" b="1" dirty="0" smtClean="0"/>
          </a:p>
          <a:p>
            <a:pPr algn="r" rtl="1"/>
            <a:r>
              <a:rPr lang="ar-DZ" sz="3600" dirty="0" smtClean="0"/>
              <a:t> اعتمادا على السيناريوهات المقدمة ، </a:t>
            </a:r>
          </a:p>
          <a:p>
            <a:pPr algn="r" rtl="1"/>
            <a:r>
              <a:rPr lang="ar-DZ" sz="3600" dirty="0" smtClean="0"/>
              <a:t>حاول </a:t>
            </a:r>
            <a:r>
              <a:rPr lang="ar-DZ" sz="3600" dirty="0" err="1" smtClean="0"/>
              <a:t>ان</a:t>
            </a:r>
            <a:r>
              <a:rPr lang="ar-DZ" sz="3600" dirty="0" smtClean="0"/>
              <a:t> تحصر نقاط القوة </a:t>
            </a:r>
            <a:r>
              <a:rPr lang="ar-DZ" sz="3600" dirty="0" err="1" smtClean="0"/>
              <a:t>و</a:t>
            </a:r>
            <a:r>
              <a:rPr lang="ar-DZ" sz="3600" dirty="0" smtClean="0"/>
              <a:t> نقاط الضعف في ورقة عمل بينك </a:t>
            </a:r>
            <a:r>
              <a:rPr lang="ar-DZ" sz="3600" dirty="0" err="1" smtClean="0"/>
              <a:t>و</a:t>
            </a:r>
            <a:r>
              <a:rPr lang="ar-DZ" sz="3600" dirty="0" smtClean="0"/>
              <a:t> بين زميلك .</a:t>
            </a:r>
          </a:p>
          <a:p>
            <a:pPr algn="r" rtl="1"/>
            <a:endParaRPr lang="ar-DZ" sz="3600" dirty="0" smtClean="0"/>
          </a:p>
          <a:p>
            <a:pPr lvl="0" algn="r" rtl="1"/>
            <a:r>
              <a:rPr lang="ar-DZ" sz="3600" dirty="0" err="1" smtClean="0"/>
              <a:t>الاستراتيجية</a:t>
            </a:r>
            <a:r>
              <a:rPr lang="ar-DZ" sz="3600" dirty="0" smtClean="0"/>
              <a:t> :</a:t>
            </a:r>
            <a:r>
              <a:rPr lang="ar-DZ" sz="3600" b="1" dirty="0" smtClean="0"/>
              <a:t>التغذية الرّاجعة الفعّالة </a:t>
            </a:r>
            <a:r>
              <a:rPr lang="fr-FR" sz="3600" b="1" dirty="0" smtClean="0"/>
              <a:t>S W N </a:t>
            </a:r>
            <a:r>
              <a:rPr lang="ar-DZ" sz="3600" b="1" dirty="0" smtClean="0"/>
              <a:t/>
            </a:r>
            <a:br>
              <a:rPr lang="ar-DZ" sz="3600" b="1" dirty="0" smtClean="0"/>
            </a:br>
            <a:endParaRPr lang="ar-DZ" sz="3600" u="sng" dirty="0" smtClean="0">
              <a:latin typeface="Traditional Arabic" pitchFamily="18" charset="-78"/>
              <a:ea typeface="Times New Roman" pitchFamily="18" charset="0"/>
              <a:cs typeface="Traditional Arabic" pitchFamily="18" charset="-78"/>
            </a:endParaRPr>
          </a:p>
          <a:p>
            <a:pPr algn="r" rtl="1"/>
            <a:endParaRPr lang="ar-DZ" sz="3600" dirty="0" smtClean="0"/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520670" y="285750"/>
            <a:ext cx="8166130" cy="5078313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7200" b="0" i="0" u="sng" strike="noStrike" cap="none" normalizeH="0" baseline="0" dirty="0" smtClean="0">
                <a:ln>
                  <a:noFill/>
                </a:ln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النشاط</a:t>
            </a:r>
            <a:r>
              <a:rPr kumimoji="0" lang="ar-DZ" sz="5400" b="0" i="0" u="sng" strike="noStrike" cap="none" normalizeH="0" baseline="0" dirty="0" smtClean="0">
                <a:ln>
                  <a:noFill/>
                </a:ln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08</a:t>
            </a:r>
            <a:endParaRPr lang="ar-DZ" sz="4000" b="1" dirty="0" smtClean="0"/>
          </a:p>
          <a:p>
            <a:pPr algn="r" rtl="1"/>
            <a:r>
              <a:rPr lang="ar-DZ" sz="3600" dirty="0" smtClean="0"/>
              <a:t> اعتمادا على السيناريوهات المقدمة . </a:t>
            </a:r>
          </a:p>
          <a:p>
            <a:pPr algn="r" rtl="1"/>
            <a:r>
              <a:rPr lang="ar-DZ" sz="3600" dirty="0" smtClean="0"/>
              <a:t>حاول أن تحصر نقاط القوة و نقاط الضعف في ورقة عمل بينك و بين زميلك .</a:t>
            </a:r>
          </a:p>
          <a:p>
            <a:pPr algn="r" rtl="1"/>
            <a:endParaRPr lang="ar-DZ" sz="3600" dirty="0" smtClean="0"/>
          </a:p>
          <a:p>
            <a:pPr lvl="0" algn="r" rtl="1"/>
            <a:r>
              <a:rPr lang="ar-DZ" sz="3600" dirty="0" smtClean="0"/>
              <a:t>الاستراتيجية :</a:t>
            </a:r>
            <a:r>
              <a:rPr lang="ar-DZ" sz="3600" b="1" dirty="0" smtClean="0"/>
              <a:t>التغذية الرّاجعة الفعّالة </a:t>
            </a:r>
            <a:r>
              <a:rPr lang="fr-FR" sz="3600" b="1" dirty="0" smtClean="0"/>
              <a:t>S W N </a:t>
            </a:r>
            <a:r>
              <a:rPr lang="ar-DZ" sz="3600" b="1" dirty="0" smtClean="0"/>
              <a:t/>
            </a:r>
            <a:br>
              <a:rPr lang="ar-DZ" sz="3600" b="1" dirty="0" smtClean="0"/>
            </a:br>
            <a:endParaRPr lang="ar-DZ" sz="3600" u="sng" dirty="0" smtClean="0">
              <a:latin typeface="Traditional Arabic" pitchFamily="18" charset="-78"/>
              <a:ea typeface="Times New Roman" pitchFamily="18" charset="0"/>
              <a:cs typeface="Traditional Arabic" pitchFamily="18" charset="-78"/>
            </a:endParaRPr>
          </a:p>
          <a:p>
            <a:pPr algn="r" rtl="1"/>
            <a:endParaRPr lang="ar-DZ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93719" y="248647"/>
            <a:ext cx="35183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DZ" sz="4000" b="1" dirty="0" smtClean="0"/>
              <a:t>الحصة 06</a:t>
            </a:r>
            <a:endParaRPr lang="en-GB" sz="4000" b="1" dirty="0"/>
          </a:p>
          <a:p>
            <a:pPr algn="ctr"/>
            <a:endParaRPr lang="en-GB" sz="4000" b="1" dirty="0"/>
          </a:p>
        </p:txBody>
      </p:sp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183" y="1304888"/>
            <a:ext cx="6114299" cy="39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31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51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7250" y="471487"/>
            <a:ext cx="752951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الهدف </a:t>
            </a:r>
            <a:r>
              <a:rPr lang="ar-D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algn="r" rtl="1"/>
            <a:endParaRPr lang="ar-DZ" sz="3200" b="1" dirty="0" smtClean="0"/>
          </a:p>
          <a:p>
            <a:pPr algn="r" rtl="1"/>
            <a:r>
              <a:rPr lang="ar-DZ" sz="3200" b="1" dirty="0" smtClean="0"/>
              <a:t>يستغل</a:t>
            </a:r>
            <a:r>
              <a:rPr lang="ar-DZ" sz="3200" b="1" dirty="0" smtClean="0">
                <a:solidFill>
                  <a:srgbClr val="FF0000"/>
                </a:solidFill>
              </a:rPr>
              <a:t> </a:t>
            </a:r>
            <a:r>
              <a:rPr lang="ar-DZ" sz="3200" b="1" dirty="0" smtClean="0"/>
              <a:t>التّغذية الراجعة الفعّالة في التّعلّم</a:t>
            </a:r>
            <a:endParaRPr lang="en-US" sz="3200" b="1" dirty="0"/>
          </a:p>
          <a:p>
            <a:pPr algn="r" rtl="1"/>
            <a:endParaRPr lang="en-US" sz="3200" b="1" dirty="0"/>
          </a:p>
          <a:p>
            <a:pPr algn="r" rtl="1"/>
            <a:endParaRPr lang="en-US" sz="3200" b="1" dirty="0" smtClean="0"/>
          </a:p>
          <a:p>
            <a:pPr algn="r" rtl="1"/>
            <a:endParaRPr lang="en-US" sz="3200" b="1" dirty="0" smtClean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32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86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140" y="165100"/>
            <a:ext cx="8229600" cy="1362075"/>
          </a:xfrm>
        </p:spPr>
        <p:txBody>
          <a:bodyPr>
            <a:noAutofit/>
          </a:bodyPr>
          <a:lstStyle/>
          <a:p>
            <a:pPr algn="ctr" rtl="1">
              <a:defRPr/>
            </a:pPr>
            <a:r>
              <a:rPr lang="ar-EG" altLang="en-US" sz="4000" dirty="0"/>
              <a:t/>
            </a:r>
            <a:br>
              <a:rPr lang="ar-EG" altLang="en-US" sz="4000" dirty="0"/>
            </a:br>
            <a:r>
              <a:rPr lang="ar-EG" altLang="en-US" sz="4000" b="1" dirty="0"/>
              <a:t>لماذا تُعتبر </a:t>
            </a:r>
            <a:r>
              <a:rPr lang="ar-EG" altLang="en-US" sz="4000" b="1" dirty="0" smtClean="0"/>
              <a:t>التغذية </a:t>
            </a:r>
            <a:r>
              <a:rPr lang="ar-EG" altLang="en-US" sz="4000" b="1" dirty="0"/>
              <a:t>الراجعة مُهمَّة؟</a:t>
            </a:r>
            <a:r>
              <a:rPr lang="en-US" altLang="en-US" sz="4000" b="1" dirty="0"/>
              <a:t> </a:t>
            </a:r>
            <a:r>
              <a:rPr lang="en-US" altLang="en-US" sz="4800" dirty="0"/>
              <a:t/>
            </a:r>
            <a:br>
              <a:rPr lang="en-US" altLang="en-US" sz="4800" dirty="0"/>
            </a:br>
            <a:endParaRPr lang="en-GB" sz="4800" u="sng" dirty="0"/>
          </a:p>
        </p:txBody>
      </p:sp>
      <p:sp>
        <p:nvSpPr>
          <p:cNvPr id="72706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504520"/>
            <a:ext cx="8504238" cy="45720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endParaRPr lang="en-US" altLang="en-US" sz="2000" dirty="0"/>
          </a:p>
          <a:p>
            <a:pPr>
              <a:lnSpc>
                <a:spcPct val="150000"/>
              </a:lnSpc>
            </a:pPr>
            <a:endParaRPr lang="en-US" sz="2000" b="1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GB" altLang="en-US" sz="2000" dirty="0"/>
          </a:p>
        </p:txBody>
      </p:sp>
      <p:sp>
        <p:nvSpPr>
          <p:cNvPr id="8" name="Rounded Rectangle 7"/>
          <p:cNvSpPr/>
          <p:nvPr/>
        </p:nvSpPr>
        <p:spPr>
          <a:xfrm>
            <a:off x="619566" y="1106830"/>
            <a:ext cx="7750174" cy="4227170"/>
          </a:xfrm>
          <a:prstGeom prst="round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 algn="r" rtl="1">
              <a:lnSpc>
                <a:spcPct val="150000"/>
              </a:lnSpc>
              <a:buFont typeface="Arial" pitchFamily="34" charset="0"/>
              <a:buChar char="•"/>
            </a:pPr>
            <a:endParaRPr lang="en-GB" altLang="en-US" sz="2000" dirty="0"/>
          </a:p>
        </p:txBody>
      </p:sp>
      <p:pic>
        <p:nvPicPr>
          <p:cNvPr id="2816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0410" y="1316142"/>
            <a:ext cx="5848485" cy="2607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33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28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352" y="588962"/>
            <a:ext cx="8229600" cy="1362075"/>
          </a:xfrm>
        </p:spPr>
        <p:txBody>
          <a:bodyPr>
            <a:normAutofit/>
          </a:bodyPr>
          <a:lstStyle/>
          <a:p>
            <a:pPr algn="ctr" rtl="1">
              <a:defRPr/>
            </a:pPr>
            <a:r>
              <a:rPr lang="ar-DZ" altLang="en-US" sz="3600" b="1" dirty="0" smtClean="0"/>
              <a:t>أتأمّل في معرفتي</a:t>
            </a:r>
            <a:r>
              <a:rPr lang="ar-EG" altLang="en-US" sz="3600" b="1" dirty="0"/>
              <a:t/>
            </a:r>
            <a:br>
              <a:rPr lang="ar-EG" altLang="en-US" sz="3600" b="1" dirty="0"/>
            </a:br>
            <a:r>
              <a:rPr lang="ar-DZ" altLang="en-US" b="1" dirty="0" smtClean="0"/>
              <a:t>مقياس التّحصيل (</a:t>
            </a:r>
            <a:r>
              <a:rPr lang="fr-FR" altLang="en-US" b="1" dirty="0" smtClean="0"/>
              <a:t>thermomètre</a:t>
            </a:r>
            <a:r>
              <a:rPr lang="ar-DZ" altLang="en-US" b="1" dirty="0" smtClean="0"/>
              <a:t>)</a:t>
            </a:r>
            <a:endParaRPr lang="en-GB" b="1" u="sng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34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2975" y="2077791"/>
            <a:ext cx="7169588" cy="2270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3428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35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92070" y="177045"/>
            <a:ext cx="8394730" cy="4539704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DZ" altLang="en-US" sz="5400" b="1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النشاط </a:t>
            </a:r>
            <a:r>
              <a:rPr lang="ar-DZ" altLang="en-US" sz="5400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09</a:t>
            </a:r>
          </a:p>
          <a:p>
            <a:pPr algn="r" rtl="1"/>
            <a:r>
              <a:rPr lang="ar-DZ" sz="3200" b="1" dirty="0" smtClean="0">
                <a:latin typeface="Calibri" pitchFamily="34" charset="0"/>
              </a:rPr>
              <a:t>تثبيت المفاهيم الواردة خلال الأسبوع</a:t>
            </a:r>
            <a:r>
              <a:rPr lang="ar-DZ" sz="2800" b="1" dirty="0" smtClean="0">
                <a:latin typeface="Calibri" pitchFamily="34" charset="0"/>
              </a:rPr>
              <a:t/>
            </a:r>
            <a:br>
              <a:rPr lang="ar-DZ" sz="2800" b="1" dirty="0" smtClean="0">
                <a:latin typeface="Calibri" pitchFamily="34" charset="0"/>
              </a:rPr>
            </a:br>
            <a:r>
              <a:rPr lang="ar-DZ" sz="2800" b="1" dirty="0" smtClean="0">
                <a:latin typeface="Calibri" pitchFamily="34" charset="0"/>
              </a:rPr>
              <a:t/>
            </a:r>
            <a:br>
              <a:rPr lang="ar-DZ" sz="2800" b="1" dirty="0" smtClean="0">
                <a:latin typeface="Calibri" pitchFamily="34" charset="0"/>
              </a:rPr>
            </a:br>
            <a:r>
              <a:rPr lang="ar-DZ" sz="2800" b="1" dirty="0" smtClean="0">
                <a:latin typeface="Calibri" pitchFamily="34" charset="0"/>
              </a:rPr>
              <a:t>اذكر بسرعة مفهوما واحدا من بين المفاهيم المكتسبة خلال الأسبوع</a:t>
            </a:r>
          </a:p>
          <a:p>
            <a:pPr algn="r" rtl="1"/>
            <a:endParaRPr lang="ar-DZ" sz="2800" b="1" dirty="0" smtClean="0">
              <a:latin typeface="Calibri" pitchFamily="34" charset="0"/>
            </a:endParaRPr>
          </a:p>
          <a:p>
            <a:pPr algn="r" rtl="1"/>
            <a:r>
              <a:rPr lang="ar-DZ" sz="2800" b="1" dirty="0" smtClean="0">
                <a:latin typeface="Calibri" pitchFamily="34" charset="0"/>
              </a:rPr>
              <a:t/>
            </a:r>
            <a:br>
              <a:rPr lang="ar-DZ" sz="2800" b="1" dirty="0" smtClean="0">
                <a:latin typeface="Calibri" pitchFamily="34" charset="0"/>
              </a:rPr>
            </a:br>
            <a:r>
              <a:rPr lang="ar-DZ" sz="2800" b="1" dirty="0" smtClean="0">
                <a:latin typeface="Calibri" pitchFamily="34" charset="0"/>
              </a:rPr>
              <a:t>إستراتيجية ( البطاطا السّاخنة )</a:t>
            </a:r>
            <a:endParaRPr lang="ar-DZ" sz="3200" b="1" dirty="0" smtClean="0"/>
          </a:p>
          <a:p>
            <a:pPr algn="ctr" rtl="1"/>
            <a:endParaRPr lang="ar-DZ" altLang="en-US" sz="3200" u="sng" dirty="0" smtClean="0">
              <a:latin typeface="Traditional Arabic" pitchFamily="18" charset="-78"/>
              <a:ea typeface="MS PGothic" panose="020B0600070205080204" pitchFamily="34" charset="-128"/>
              <a:cs typeface="Traditional Arabic" pitchFamily="18" charset="-78"/>
            </a:endParaRPr>
          </a:p>
        </p:txBody>
      </p:sp>
      <p:pic>
        <p:nvPicPr>
          <p:cNvPr id="2836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070" y="3822844"/>
            <a:ext cx="3397089" cy="25335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5236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42963" y="-2"/>
            <a:ext cx="7162800" cy="1457326"/>
          </a:xfrm>
        </p:spPr>
        <p:txBody>
          <a:bodyPr>
            <a:normAutofit fontScale="90000"/>
          </a:bodyPr>
          <a:lstStyle/>
          <a:p>
            <a:pPr rtl="1"/>
            <a:r>
              <a:rPr lang="ar-AE" sz="3200" dirty="0" smtClean="0">
                <a:latin typeface="Calibri" pitchFamily="34" charset="0"/>
              </a:rPr>
              <a:t/>
            </a:r>
            <a:br>
              <a:rPr lang="ar-AE" sz="3200" dirty="0" smtClean="0">
                <a:latin typeface="Calibri" pitchFamily="34" charset="0"/>
              </a:rPr>
            </a:br>
            <a:r>
              <a:rPr lang="ar-DZ" sz="3600" b="1" dirty="0" smtClean="0">
                <a:latin typeface="Calibri" pitchFamily="34" charset="0"/>
              </a:rPr>
              <a:t>تثبيت المفاهيم الواردة خلال الأسبوع</a:t>
            </a:r>
            <a:r>
              <a:rPr lang="ar-DZ" sz="3200" dirty="0" smtClean="0">
                <a:latin typeface="Calibri" pitchFamily="34" charset="0"/>
              </a:rPr>
              <a:t/>
            </a:r>
            <a:br>
              <a:rPr lang="ar-DZ" sz="3200" dirty="0" smtClean="0">
                <a:latin typeface="Calibri" pitchFamily="34" charset="0"/>
              </a:rPr>
            </a:br>
            <a:r>
              <a:rPr lang="ar-DZ" sz="2800" b="1" dirty="0" smtClean="0"/>
              <a:t>إستراتيجيّة الجدول الذّاتي أو جدول التّعلّم (</a:t>
            </a:r>
            <a:r>
              <a:rPr lang="en-US" sz="2800" b="1" dirty="0" smtClean="0"/>
              <a:t>KWL</a:t>
            </a:r>
            <a:r>
              <a:rPr lang="ar-DZ" sz="2800" b="1" dirty="0" smtClean="0"/>
              <a:t>)</a:t>
            </a:r>
            <a:endParaRPr lang="en-US" sz="3200" dirty="0">
              <a:latin typeface="Calibri" pitchFamily="34" charset="0"/>
            </a:endParaRP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846749"/>
              </p:ext>
            </p:extLst>
          </p:nvPr>
        </p:nvGraphicFramePr>
        <p:xfrm>
          <a:off x="1154113" y="1738312"/>
          <a:ext cx="6980237" cy="4337050"/>
        </p:xfrm>
        <a:graphic>
          <a:graphicData uri="http://schemas.openxmlformats.org/drawingml/2006/table">
            <a:tbl>
              <a:tblPr rtl="1"/>
              <a:tblGrid>
                <a:gridCol w="2326241"/>
                <a:gridCol w="2326998"/>
                <a:gridCol w="2326998"/>
              </a:tblGrid>
              <a:tr h="194907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>
                          <a:latin typeface="Calibri"/>
                          <a:ea typeface="Calibri"/>
                          <a:cs typeface="Sakkal Majalla"/>
                        </a:rPr>
                        <a:t>ما أعرفه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>
                          <a:latin typeface="Calibri"/>
                          <a:ea typeface="Calibri"/>
                          <a:cs typeface="Sakkal Majalla"/>
                        </a:rPr>
                        <a:t>ما أريدُ أن أعرفه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 smtClean="0">
                          <a:latin typeface="Calibri"/>
                          <a:ea typeface="Calibri"/>
                          <a:cs typeface="Sakkal Majalla"/>
                        </a:rPr>
                        <a:t>تعلّمت</a:t>
                      </a:r>
                      <a:endParaRPr lang="fr-FR" sz="1600" b="1" dirty="0" smtClean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798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DZ" sz="2400" b="1" dirty="0">
                        <a:latin typeface="Calibri"/>
                        <a:ea typeface="Calibri"/>
                        <a:cs typeface="Sakkal Majall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400" b="1" dirty="0">
                        <a:latin typeface="Sakkal Majalla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DZ" sz="2400" b="1" dirty="0">
                        <a:latin typeface="Calibri"/>
                        <a:ea typeface="Calibri"/>
                        <a:cs typeface="Sakkal Majall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36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36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21628" y="422792"/>
            <a:ext cx="35183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DZ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الحصة 07</a:t>
            </a:r>
            <a:endParaRPr lang="en-GB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GB" sz="4000" b="1" dirty="0">
              <a:solidFill>
                <a:srgbClr val="800000"/>
              </a:solidFill>
            </a:endParaRPr>
          </a:p>
        </p:txBody>
      </p:sp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3365" y="1403267"/>
            <a:ext cx="5334886" cy="3911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37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51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62012" y="156367"/>
            <a:ext cx="7162800" cy="1115220"/>
          </a:xfrm>
        </p:spPr>
        <p:txBody>
          <a:bodyPr>
            <a:normAutofit/>
          </a:bodyPr>
          <a:lstStyle/>
          <a:p>
            <a:pPr rtl="1"/>
            <a:r>
              <a:rPr lang="ar-DZ" sz="3200" dirty="0" smtClean="0">
                <a:latin typeface="Calibri" pitchFamily="34" charset="0"/>
              </a:rPr>
              <a:t/>
            </a:r>
            <a:br>
              <a:rPr lang="ar-DZ" sz="3200" dirty="0" smtClean="0">
                <a:latin typeface="Calibri" pitchFamily="34" charset="0"/>
              </a:rPr>
            </a:br>
            <a:r>
              <a:rPr lang="ar-DZ" sz="2800" b="1" dirty="0" smtClean="0"/>
              <a:t>إستراتيجيّة الجدول الذّاتي أو جدول التّعلّم (</a:t>
            </a:r>
            <a:r>
              <a:rPr lang="en-US" sz="2800" b="1" dirty="0" smtClean="0"/>
              <a:t>KWL</a:t>
            </a:r>
            <a:r>
              <a:rPr lang="ar-DZ" sz="2800" b="1" dirty="0" smtClean="0"/>
              <a:t>)</a:t>
            </a:r>
            <a:endParaRPr lang="en-US" sz="3200" dirty="0">
              <a:latin typeface="Calibri" pitchFamily="34" charset="0"/>
            </a:endParaRP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014214"/>
              </p:ext>
            </p:extLst>
          </p:nvPr>
        </p:nvGraphicFramePr>
        <p:xfrm>
          <a:off x="990601" y="1600200"/>
          <a:ext cx="6832599" cy="3929063"/>
        </p:xfrm>
        <a:graphic>
          <a:graphicData uri="http://schemas.openxmlformats.org/drawingml/2006/table">
            <a:tbl>
              <a:tblPr rtl="1"/>
              <a:tblGrid>
                <a:gridCol w="2277039"/>
                <a:gridCol w="2277780"/>
                <a:gridCol w="2277780"/>
              </a:tblGrid>
              <a:tr h="176572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>
                          <a:latin typeface="Calibri"/>
                          <a:ea typeface="Calibri"/>
                          <a:cs typeface="Sakkal Majalla"/>
                        </a:rPr>
                        <a:t>ما أعرفه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>
                          <a:latin typeface="Calibri"/>
                          <a:ea typeface="Calibri"/>
                          <a:cs typeface="Sakkal Majalla"/>
                        </a:rPr>
                        <a:t>ما أريدُ أن أعرفه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 smtClean="0">
                          <a:latin typeface="Calibri"/>
                          <a:ea typeface="Calibri"/>
                          <a:cs typeface="Sakkal Majalla"/>
                        </a:rPr>
                        <a:t>تعلّمت</a:t>
                      </a:r>
                      <a:endParaRPr lang="fr-FR" sz="1600" b="1" dirty="0" smtClean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343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DZ" sz="2400" b="1">
                        <a:latin typeface="Calibri"/>
                        <a:ea typeface="Calibri"/>
                        <a:cs typeface="Sakkal Majall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400" b="1">
                        <a:latin typeface="Sakkal Majalla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DZ" sz="2400" b="1" dirty="0">
                        <a:latin typeface="Calibri"/>
                        <a:ea typeface="Calibri"/>
                        <a:cs typeface="Sakkal Majall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38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36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57275" y="600075"/>
            <a:ext cx="7183967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الهدف :</a:t>
            </a:r>
          </a:p>
          <a:p>
            <a:pPr algn="r" rtl="1"/>
            <a:endParaRPr lang="fr-FR" sz="3200" b="1" dirty="0" smtClean="0"/>
          </a:p>
          <a:p>
            <a:pPr algn="r" rtl="1"/>
            <a:endParaRPr lang="ar-DZ" sz="3200" b="1" dirty="0" smtClean="0"/>
          </a:p>
          <a:p>
            <a:pPr algn="r" rtl="1"/>
            <a:r>
              <a:rPr lang="ar-DZ" sz="3200" b="1" dirty="0" smtClean="0"/>
              <a:t>يوظّف</a:t>
            </a:r>
            <a:r>
              <a:rPr lang="ar-DZ" sz="3200" b="1" dirty="0" smtClean="0">
                <a:solidFill>
                  <a:srgbClr val="FF0000"/>
                </a:solidFill>
              </a:rPr>
              <a:t> </a:t>
            </a:r>
            <a:r>
              <a:rPr lang="ar-DZ" sz="3200" b="1" dirty="0" smtClean="0"/>
              <a:t>التّقويم أثناء الممارسة البيداغوجيّة</a:t>
            </a:r>
            <a:endParaRPr lang="en-US" sz="3200" b="1" dirty="0"/>
          </a:p>
          <a:p>
            <a:pPr algn="r" rtl="1"/>
            <a:endParaRPr lang="en-US" sz="3200" b="1" dirty="0"/>
          </a:p>
          <a:p>
            <a:pPr algn="r" rtl="1"/>
            <a:endParaRPr lang="en-US" sz="3200" b="1" dirty="0" smtClean="0"/>
          </a:p>
          <a:p>
            <a:pPr algn="r" rtl="1"/>
            <a:endParaRPr lang="en-US" sz="3200" b="1" dirty="0" smtClean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39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86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04912" y="194770"/>
            <a:ext cx="7162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JO" sz="4000" b="1" dirty="0" err="1" smtClean="0"/>
              <a:t>الت</a:t>
            </a:r>
            <a:r>
              <a:rPr lang="ar-DZ" sz="4000" b="1" dirty="0" smtClean="0"/>
              <a:t>ــــ</a:t>
            </a:r>
            <a:r>
              <a:rPr lang="ar-JO" sz="4000" b="1" dirty="0" smtClean="0"/>
              <a:t>وقع</a:t>
            </a:r>
            <a:r>
              <a:rPr lang="ar-DZ" sz="4000" b="1" dirty="0" smtClean="0"/>
              <a:t>ــــــ</a:t>
            </a:r>
            <a:r>
              <a:rPr lang="ar-JO" sz="4000" b="1" dirty="0" err="1" smtClean="0"/>
              <a:t>ات</a:t>
            </a:r>
            <a:r>
              <a:rPr lang="en-GB" sz="4000" b="1" dirty="0" smtClean="0">
                <a:solidFill>
                  <a:srgbClr val="9E0000"/>
                </a:solidFill>
              </a:rPr>
              <a:t>	   </a:t>
            </a:r>
            <a:endParaRPr lang="en-US" sz="4000" b="1" dirty="0">
              <a:solidFill>
                <a:srgbClr val="9E0000"/>
              </a:solidFill>
            </a:endParaRPr>
          </a:p>
          <a:p>
            <a:pPr algn="r" rtl="1"/>
            <a:endParaRPr lang="en-US" sz="4000" b="1" dirty="0">
              <a:solidFill>
                <a:srgbClr val="9E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972" y="1257298"/>
            <a:ext cx="2618928" cy="1806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://t3.gstatic.com/images?q=tbn:ANd9GcQQy1xfVMLyEzm_ZFSoH8smvVuh_HGAYZXGrd2_8u6gy4cMvo_eN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4256" y="1341385"/>
            <a:ext cx="1524000" cy="1524000"/>
          </a:xfrm>
          <a:prstGeom prst="rect">
            <a:avLst/>
          </a:prstGeom>
          <a:noFill/>
        </p:spPr>
      </p:pic>
      <p:sp>
        <p:nvSpPr>
          <p:cNvPr id="7" name="&quot;No&quot; Symbol 6"/>
          <p:cNvSpPr/>
          <p:nvPr/>
        </p:nvSpPr>
        <p:spPr>
          <a:xfrm>
            <a:off x="3771899" y="1591842"/>
            <a:ext cx="1128713" cy="1095809"/>
          </a:xfrm>
          <a:prstGeom prst="noSmoking">
            <a:avLst>
              <a:gd name="adj" fmla="val 48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" name="Picture 7">
            <a:hlinkClick r:id="rId5"/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970" y="1341385"/>
            <a:ext cx="1524000" cy="141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D:\Hand-on-ear-listening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19" y="3632199"/>
            <a:ext cx="2197101" cy="2197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taking-notes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5870" y="3703650"/>
            <a:ext cx="2997588" cy="19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4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010802" y="3632199"/>
            <a:ext cx="2216042" cy="2139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3049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40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04799" y="30719"/>
            <a:ext cx="8710613" cy="6386364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DZ" altLang="en-US" sz="5400" b="1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النشاط </a:t>
            </a:r>
            <a:r>
              <a:rPr lang="ar-DZ" altLang="en-US" sz="5400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10</a:t>
            </a:r>
          </a:p>
          <a:p>
            <a:pPr algn="ctr" rtl="1"/>
            <a:endParaRPr lang="ar-DZ" altLang="en-US" sz="800" b="1" dirty="0" smtClean="0">
              <a:ea typeface="MS PGothic" panose="020B0600070205080204" pitchFamily="34" charset="-128"/>
            </a:endParaRPr>
          </a:p>
          <a:p>
            <a:pPr algn="ctr" rtl="1"/>
            <a:r>
              <a:rPr lang="ar-DZ" altLang="en-US" sz="4000" b="1" dirty="0" smtClean="0">
                <a:ea typeface="MS PGothic" panose="020B0600070205080204" pitchFamily="34" charset="-128"/>
              </a:rPr>
              <a:t>التّقويم</a:t>
            </a:r>
          </a:p>
          <a:p>
            <a:pPr algn="ctr" rtl="1"/>
            <a:endParaRPr lang="ar-DZ" altLang="en-US" sz="4000" dirty="0" smtClean="0">
              <a:ea typeface="MS PGothic" panose="020B0600070205080204" pitchFamily="34" charset="-128"/>
            </a:endParaRPr>
          </a:p>
          <a:p>
            <a:pPr algn="r" rtl="1">
              <a:lnSpc>
                <a:spcPct val="150000"/>
              </a:lnSpc>
            </a:pPr>
            <a:r>
              <a:rPr lang="ar-DZ" altLang="en-US" sz="4000" dirty="0" smtClean="0">
                <a:ea typeface="MS PGothic" panose="020B0600070205080204" pitchFamily="34" charset="-128"/>
              </a:rPr>
              <a:t>  باستغلال </a:t>
            </a:r>
            <a:r>
              <a:rPr lang="ar-DZ" altLang="en-US" sz="4000" dirty="0" smtClean="0">
                <a:ea typeface="MS PGothic" panose="020B0600070205080204" pitchFamily="34" charset="-128"/>
                <a:hlinkClick r:id="rId3" action="ppaction://hlinkfile"/>
              </a:rPr>
              <a:t>شبكة </a:t>
            </a:r>
            <a:r>
              <a:rPr lang="ar-DZ" altLang="en-US" sz="4000" dirty="0" smtClean="0">
                <a:ea typeface="MS PGothic" panose="020B0600070205080204" pitchFamily="34" charset="-128"/>
              </a:rPr>
              <a:t>مشاهدة الفيديو </a:t>
            </a:r>
          </a:p>
          <a:p>
            <a:pPr algn="r" rtl="1">
              <a:lnSpc>
                <a:spcPct val="150000"/>
              </a:lnSpc>
            </a:pPr>
            <a:r>
              <a:rPr lang="ar-DZ" altLang="en-US" sz="4000" dirty="0" smtClean="0">
                <a:ea typeface="MS PGothic" panose="020B0600070205080204" pitchFamily="34" charset="-128"/>
              </a:rPr>
              <a:t>  حدد النمط التقويمي الغالب .</a:t>
            </a:r>
          </a:p>
          <a:p>
            <a:pPr algn="r" rtl="1">
              <a:lnSpc>
                <a:spcPct val="150000"/>
              </a:lnSpc>
            </a:pPr>
            <a:r>
              <a:rPr lang="ar-DZ" altLang="en-US" sz="4000" dirty="0" smtClean="0">
                <a:ea typeface="MS PGothic" panose="020B0600070205080204" pitchFamily="34" charset="-128"/>
              </a:rPr>
              <a:t> </a:t>
            </a:r>
          </a:p>
          <a:p>
            <a:pPr algn="r" rtl="1">
              <a:lnSpc>
                <a:spcPct val="150000"/>
              </a:lnSpc>
            </a:pPr>
            <a:endParaRPr lang="ar-EG" altLang="en-US" sz="4000" dirty="0" smtClean="0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6701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95375" y="-400053"/>
            <a:ext cx="7038975" cy="1257301"/>
          </a:xfrm>
        </p:spPr>
        <p:txBody>
          <a:bodyPr>
            <a:noAutofit/>
          </a:bodyPr>
          <a:lstStyle/>
          <a:p>
            <a:pPr rtl="1"/>
            <a:r>
              <a:rPr lang="ar-EG" altLang="en-US" sz="3600" dirty="0">
                <a:ea typeface="MS PGothic" panose="020B0600070205080204" pitchFamily="34" charset="-128"/>
              </a:rPr>
              <a:t/>
            </a:r>
            <a:br>
              <a:rPr lang="ar-EG" altLang="en-US" sz="3600" dirty="0">
                <a:ea typeface="MS PGothic" panose="020B0600070205080204" pitchFamily="34" charset="-128"/>
              </a:rPr>
            </a:br>
            <a:r>
              <a:rPr lang="ar-DZ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S PGothic" panose="020B0600070205080204" pitchFamily="34" charset="-128"/>
              </a:rPr>
              <a:t>فكرة عامّة عن </a:t>
            </a:r>
            <a:r>
              <a:rPr lang="ar-DZ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S PGothic" panose="020B0600070205080204" pitchFamily="34" charset="-128"/>
              </a:rPr>
              <a:t>التّقويم</a:t>
            </a:r>
            <a:endParaRPr lang="en-GB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anose="020B0600070205080204" pitchFamily="34" charset="-128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857248"/>
            <a:ext cx="8534399" cy="4341811"/>
          </a:xfrm>
        </p:spPr>
        <p:txBody>
          <a:bodyPr>
            <a:noAutofit/>
          </a:bodyPr>
          <a:lstStyle/>
          <a:p>
            <a:pPr marL="0" indent="0" algn="just" eaLnBrk="1" hangingPunct="1">
              <a:buNone/>
            </a:pPr>
            <a:endParaRPr lang="en-GB" altLang="en-US" sz="800" b="1" dirty="0">
              <a:ea typeface="MS PGothic" panose="020B0600070205080204" pitchFamily="34" charset="-128"/>
            </a:endParaRPr>
          </a:p>
          <a:p>
            <a:pPr algn="just" rtl="1">
              <a:lnSpc>
                <a:spcPct val="150000"/>
              </a:lnSpc>
            </a:pPr>
            <a:r>
              <a:rPr lang="ar-DZ" sz="2800" b="1" dirty="0" smtClean="0"/>
              <a:t>مجموعة من الإجراءات </a:t>
            </a:r>
            <a:r>
              <a:rPr lang="ar-DZ" sz="2800" dirty="0" smtClean="0"/>
              <a:t>تسمحُ بالحصول على </a:t>
            </a:r>
            <a:r>
              <a:rPr lang="ar-DZ" sz="2800" b="1" dirty="0" smtClean="0"/>
              <a:t>مؤشّراتٍ</a:t>
            </a:r>
            <a:r>
              <a:rPr lang="ar-DZ" sz="2800" dirty="0" smtClean="0"/>
              <a:t> و</a:t>
            </a:r>
            <a:r>
              <a:rPr lang="ar-DZ" sz="2800" b="1" dirty="0" smtClean="0"/>
              <a:t>بيانات</a:t>
            </a:r>
            <a:r>
              <a:rPr lang="ar-DZ" sz="2800" dirty="0" smtClean="0"/>
              <a:t> و</a:t>
            </a:r>
            <a:r>
              <a:rPr lang="ar-DZ" sz="2800" b="1" dirty="0" smtClean="0"/>
              <a:t>معلوماتٍ</a:t>
            </a:r>
            <a:r>
              <a:rPr lang="ar-DZ" sz="2800" dirty="0" smtClean="0"/>
              <a:t> عن </a:t>
            </a:r>
            <a:r>
              <a:rPr lang="ar-DZ" sz="2800" dirty="0" err="1" smtClean="0"/>
              <a:t>سيرورة</a:t>
            </a:r>
            <a:r>
              <a:rPr lang="ar-DZ" sz="2800" dirty="0" smtClean="0"/>
              <a:t> الفعل التّربوي في عناصره المختلفة ( مضامين ، طرائقَ ، وسائل...)، والتّدخّل لتكييفها مع مقتضيات عملية التّدريس وهذا ما يسمّى بتقويمِ </a:t>
            </a:r>
            <a:r>
              <a:rPr lang="ar-DZ" sz="2800" dirty="0" err="1" smtClean="0"/>
              <a:t>السّيرورة</a:t>
            </a:r>
            <a:r>
              <a:rPr lang="ar-DZ" sz="2800" dirty="0" smtClean="0"/>
              <a:t>. وهو أيضًا اختبار نتائج التعلّمِ المحصّل عليها من طرف التّلميذِ </a:t>
            </a:r>
            <a:r>
              <a:rPr lang="ar-DZ" sz="2800" b="1" dirty="0" smtClean="0"/>
              <a:t>واتخاذ قرارات </a:t>
            </a:r>
            <a:r>
              <a:rPr lang="ar-DZ" sz="2800" dirty="0" smtClean="0"/>
              <a:t>صائبة للحُكمِ على هذه النتائج وهذا ما يسمّى </a:t>
            </a:r>
            <a:r>
              <a:rPr lang="ar-DZ" sz="2800" b="1" dirty="0" smtClean="0"/>
              <a:t>بتقويم النتائج</a:t>
            </a:r>
            <a:r>
              <a:rPr lang="ar-DZ" sz="2800" dirty="0" smtClean="0"/>
              <a:t>. وهو أنواع :</a:t>
            </a:r>
          </a:p>
          <a:p>
            <a:pPr algn="just" rtl="1">
              <a:lnSpc>
                <a:spcPct val="150000"/>
              </a:lnSpc>
            </a:pPr>
            <a:r>
              <a:rPr lang="ar-DZ" altLang="en-US" sz="2800" dirty="0" smtClean="0">
                <a:ea typeface="MS PGothic" panose="020B0600070205080204" pitchFamily="34" charset="-128"/>
              </a:rPr>
              <a:t>تقويم تشخيصي، تكويني ، تحصيلي </a:t>
            </a:r>
            <a:endParaRPr lang="en-GB" altLang="en-US" sz="3600" dirty="0">
              <a:ea typeface="MS PGothic" panose="020B0600070205080204" pitchFamily="34" charset="-128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41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5131251"/>
            <a:ext cx="1695450" cy="1225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6701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92070" y="49982"/>
            <a:ext cx="8394730" cy="6140142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DZ" altLang="en-US" sz="5400" b="1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النشاط </a:t>
            </a:r>
            <a:r>
              <a:rPr lang="ar-DZ" altLang="en-US" sz="5400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11</a:t>
            </a:r>
          </a:p>
          <a:p>
            <a:pPr algn="ctr" rtl="1">
              <a:lnSpc>
                <a:spcPct val="150000"/>
              </a:lnSpc>
            </a:pPr>
            <a:r>
              <a:rPr lang="ar-DZ" altLang="en-US" sz="4000" dirty="0" err="1" smtClean="0">
                <a:solidFill>
                  <a:srgbClr val="FF0000"/>
                </a:solidFill>
                <a:ea typeface="MS PGothic" panose="020B0600070205080204" pitchFamily="34" charset="-128"/>
                <a:hlinkClick r:id="rId3" action="ppaction://hlinkfile"/>
              </a:rPr>
              <a:t>لامارتينيار</a:t>
            </a:r>
            <a:endParaRPr lang="ar-DZ" altLang="en-US" sz="4000" dirty="0" smtClean="0">
              <a:ea typeface="MS PGothic" panose="020B0600070205080204" pitchFamily="34" charset="-128"/>
            </a:endParaRPr>
          </a:p>
          <a:p>
            <a:pPr algn="r" rtl="1">
              <a:lnSpc>
                <a:spcPct val="150000"/>
              </a:lnSpc>
            </a:pPr>
            <a:r>
              <a:rPr lang="ar-DZ" altLang="en-US" sz="4000" dirty="0" smtClean="0">
                <a:ea typeface="MS PGothic" panose="020B0600070205080204" pitchFamily="34" charset="-128"/>
              </a:rPr>
              <a:t>أوجد خصوصيات استعمال طريقة </a:t>
            </a:r>
            <a:r>
              <a:rPr lang="ar-DZ" altLang="en-US" sz="4000" dirty="0" err="1" smtClean="0">
                <a:ea typeface="MS PGothic" panose="020B0600070205080204" pitchFamily="34" charset="-128"/>
              </a:rPr>
              <a:t>لامرتنيار</a:t>
            </a:r>
            <a:r>
              <a:rPr lang="ar-DZ" altLang="en-US" sz="4000" dirty="0" smtClean="0">
                <a:ea typeface="MS PGothic" panose="020B0600070205080204" pitchFamily="34" charset="-128"/>
              </a:rPr>
              <a:t> بالإجابة على الأسئلة التالية : لماذا ، كيف ومتى ؟</a:t>
            </a:r>
            <a:endParaRPr lang="ar-EG" altLang="en-US" sz="4000" dirty="0" smtClean="0">
              <a:ea typeface="MS PGothic" panose="020B0600070205080204" pitchFamily="34" charset="-128"/>
            </a:endParaRPr>
          </a:p>
          <a:p>
            <a:pPr algn="r" rtl="1">
              <a:lnSpc>
                <a:spcPct val="150000"/>
              </a:lnSpc>
            </a:pPr>
            <a:r>
              <a:rPr lang="ar-EG" altLang="en-US" sz="4000" dirty="0" smtClean="0">
                <a:ea typeface="MS PGothic" panose="020B0600070205080204" pitchFamily="34" charset="-128"/>
              </a:rPr>
              <a:t> </a:t>
            </a:r>
            <a:r>
              <a:rPr lang="ar-DZ" altLang="en-US" sz="4000" b="1" dirty="0" smtClean="0">
                <a:ea typeface="MS PGothic" panose="020B0600070205080204" pitchFamily="34" charset="-128"/>
              </a:rPr>
              <a:t>استراتيجية خذ واحدة وهات واحدة</a:t>
            </a:r>
          </a:p>
          <a:p>
            <a:pPr algn="r" rtl="1">
              <a:lnSpc>
                <a:spcPct val="150000"/>
              </a:lnSpc>
            </a:pPr>
            <a:endParaRPr lang="en-GB" altLang="en-US" sz="4800" b="1" dirty="0" smtClean="0">
              <a:ea typeface="MS PGothic" panose="020B0600070205080204" pitchFamily="34" charset="-128"/>
            </a:endParaRPr>
          </a:p>
        </p:txBody>
      </p:sp>
      <p:pic>
        <p:nvPicPr>
          <p:cNvPr id="32973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070" y="4789949"/>
            <a:ext cx="3058211" cy="15664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42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01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04800" y="260350"/>
            <a:ext cx="8534400" cy="1009650"/>
          </a:xfrm>
        </p:spPr>
        <p:txBody>
          <a:bodyPr>
            <a:noAutofit/>
          </a:bodyPr>
          <a:lstStyle/>
          <a:p>
            <a:pPr rtl="1"/>
            <a:r>
              <a:rPr lang="ar-EG" altLang="en-US" sz="3600" b="1" dirty="0">
                <a:ea typeface="MS PGothic" panose="020B0600070205080204" pitchFamily="34" charset="-128"/>
              </a:rPr>
              <a:t/>
            </a:r>
            <a:br>
              <a:rPr lang="ar-EG" altLang="en-US" sz="3600" b="1" dirty="0">
                <a:ea typeface="MS PGothic" panose="020B0600070205080204" pitchFamily="34" charset="-128"/>
              </a:rPr>
            </a:br>
            <a:r>
              <a:rPr lang="ar-DZ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S PGothic" panose="020B0600070205080204" pitchFamily="34" charset="-128"/>
              </a:rPr>
              <a:t>لماذا لامارتينيار ؟</a:t>
            </a:r>
            <a:endParaRPr lang="en-GB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anose="020B0600070205080204" pitchFamily="34" charset="-128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sz="quarter" idx="1"/>
          </p:nvPr>
        </p:nvSpPr>
        <p:spPr>
          <a:xfrm>
            <a:off x="558800" y="1527175"/>
            <a:ext cx="8399463" cy="4572000"/>
          </a:xfrm>
        </p:spPr>
        <p:txBody>
          <a:bodyPr>
            <a:noAutofit/>
          </a:bodyPr>
          <a:lstStyle/>
          <a:p>
            <a:pPr algn="just" rtl="1" eaLnBrk="1" hangingPunct="1"/>
            <a:endParaRPr lang="en-GB" altLang="en-US" sz="3600" dirty="0">
              <a:ea typeface="MS PGothic" panose="020B0600070205080204" pitchFamily="34" charset="-128"/>
            </a:endParaRPr>
          </a:p>
          <a:p>
            <a:pPr algn="just" rtl="1"/>
            <a:endParaRPr lang="en-GB" altLang="en-US" sz="3600" dirty="0">
              <a:ea typeface="MS PGothic" panose="020B0600070205080204" pitchFamily="34" charset="-128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1200" y="3167124"/>
            <a:ext cx="2941637" cy="2617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711200" y="1527175"/>
            <a:ext cx="8247063" cy="457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r" defTabSz="4572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ar-D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خلق روح المنافسة.</a:t>
            </a:r>
          </a:p>
          <a:p>
            <a:pPr marL="342900" marR="0" lvl="0" indent="-342900" algn="r" defTabSz="4572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ar-D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المراقبة السريعة لأجوبة التّلاميذ ( التّقويم بكل أنواعه </a:t>
            </a:r>
          </a:p>
          <a:p>
            <a:pPr marL="342900" marR="0" lvl="0" indent="-342900" algn="r" defTabSz="4572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ar-D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في وقت وجيز ).</a:t>
            </a:r>
          </a:p>
          <a:p>
            <a:pPr marL="342900" marR="0" lvl="0" indent="-342900" algn="r" defTabSz="4572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ar-D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إتاحة الفرصة لجميع المتعلمين .</a:t>
            </a:r>
          </a:p>
          <a:p>
            <a:pPr marL="342900" marR="0" lvl="0" indent="-342900" algn="r" defTabSz="4572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ar-D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ar-D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ar-DZ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r" defTabSz="4572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GB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43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01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04800" y="467752"/>
            <a:ext cx="8534400" cy="758825"/>
          </a:xfrm>
        </p:spPr>
        <p:txBody>
          <a:bodyPr>
            <a:noAutofit/>
          </a:bodyPr>
          <a:lstStyle/>
          <a:p>
            <a:pPr rtl="1"/>
            <a:r>
              <a:rPr lang="ar-EG" altLang="en-US" sz="3200" b="1" dirty="0">
                <a:ea typeface="MS PGothic" panose="020B0600070205080204" pitchFamily="34" charset="-128"/>
              </a:rPr>
              <a:t/>
            </a:r>
            <a:br>
              <a:rPr lang="ar-EG" altLang="en-US" sz="3200" b="1" dirty="0">
                <a:ea typeface="MS PGothic" panose="020B0600070205080204" pitchFamily="34" charset="-128"/>
              </a:rPr>
            </a:br>
            <a:r>
              <a:rPr lang="ar-DZ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S PGothic" panose="020B0600070205080204" pitchFamily="34" charset="-128"/>
              </a:rPr>
              <a:t>كيف نستخدم لامارتينيار ؟</a:t>
            </a:r>
            <a:r>
              <a:rPr lang="ar-DZ" altLang="en-US" sz="3200" b="1" dirty="0" smtClean="0">
                <a:ea typeface="MS PGothic" panose="020B0600070205080204" pitchFamily="34" charset="-128"/>
              </a:rPr>
              <a:t/>
            </a:r>
            <a:br>
              <a:rPr lang="ar-DZ" altLang="en-US" sz="3200" b="1" dirty="0" smtClean="0">
                <a:ea typeface="MS PGothic" panose="020B0600070205080204" pitchFamily="34" charset="-128"/>
              </a:rPr>
            </a:br>
            <a:endParaRPr lang="en-GB" altLang="en-US" sz="3200" b="1" dirty="0">
              <a:ea typeface="MS PGothic" panose="020B0600070205080204" pitchFamily="34" charset="-128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sz="quarter" idx="1"/>
          </p:nvPr>
        </p:nvSpPr>
        <p:spPr>
          <a:xfrm>
            <a:off x="448468" y="1662112"/>
            <a:ext cx="8247063" cy="4024313"/>
          </a:xfrm>
        </p:spPr>
        <p:txBody>
          <a:bodyPr>
            <a:noAutofit/>
          </a:bodyPr>
          <a:lstStyle/>
          <a:p>
            <a:pPr algn="r" rtl="1"/>
            <a:r>
              <a:rPr lang="ar-DZ" dirty="0" smtClean="0"/>
              <a:t>التّحكّم الجيّد في مراحل تطبيق لامارتينيار:</a:t>
            </a:r>
          </a:p>
          <a:p>
            <a:pPr algn="r" rtl="1"/>
            <a:r>
              <a:rPr lang="ar-DZ" dirty="0" smtClean="0"/>
              <a:t>التّحقق من وجود اللّوحة </a:t>
            </a:r>
          </a:p>
          <a:p>
            <a:pPr algn="r" rtl="1"/>
            <a:r>
              <a:rPr lang="ar-DZ" dirty="0" smtClean="0"/>
              <a:t> التأكد من فهم المتعلّمين للتّعليمة ( السّؤال )</a:t>
            </a:r>
          </a:p>
          <a:p>
            <a:pPr algn="r" rtl="1"/>
            <a:r>
              <a:rPr lang="ar-DZ" dirty="0" smtClean="0"/>
              <a:t> التّقيّد بالوقت اللاّزم</a:t>
            </a:r>
          </a:p>
          <a:p>
            <a:pPr algn="r" rtl="1"/>
            <a:r>
              <a:rPr lang="ar-DZ" dirty="0" smtClean="0"/>
              <a:t>............. </a:t>
            </a:r>
          </a:p>
          <a:p>
            <a:pPr algn="r" rtl="1"/>
            <a:endParaRPr lang="ar-DZ" dirty="0" smtClean="0"/>
          </a:p>
          <a:p>
            <a:pPr rtl="1">
              <a:buNone/>
            </a:pPr>
            <a:r>
              <a:rPr lang="ar-DZ" dirty="0" smtClean="0"/>
              <a:t>					</a:t>
            </a:r>
            <a:br>
              <a:rPr lang="ar-DZ" dirty="0" smtClean="0"/>
            </a:br>
            <a:r>
              <a:rPr lang="ar-DZ" dirty="0" smtClean="0"/>
              <a:t/>
            </a:r>
            <a:br>
              <a:rPr lang="ar-DZ" dirty="0" smtClean="0"/>
            </a:br>
            <a:endParaRPr lang="ar-DZ" dirty="0" smtClean="0"/>
          </a:p>
          <a:p>
            <a:pPr algn="r" rtl="1"/>
            <a:endParaRPr lang="en-GB" altLang="en-US" sz="4000" dirty="0">
              <a:ea typeface="MS PGothic" panose="020B0600070205080204" pitchFamily="34" charset="-128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44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01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92070" y="207145"/>
            <a:ext cx="8394730" cy="5893921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DZ" altLang="en-US" sz="5400" b="1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النشاط </a:t>
            </a:r>
            <a:r>
              <a:rPr lang="ar-DZ" altLang="en-US" sz="5400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12</a:t>
            </a:r>
          </a:p>
          <a:p>
            <a:pPr algn="ctr" rtl="1">
              <a:lnSpc>
                <a:spcPct val="150000"/>
              </a:lnSpc>
            </a:pPr>
            <a:r>
              <a:rPr lang="ar-DZ" altLang="en-US" sz="3200" b="1" dirty="0" smtClean="0">
                <a:ea typeface="MS PGothic" panose="020B0600070205080204" pitchFamily="34" charset="-128"/>
              </a:rPr>
              <a:t>التّخطيط للتّقويم الفعّال</a:t>
            </a:r>
          </a:p>
          <a:p>
            <a:pPr algn="r" rtl="1"/>
            <a:r>
              <a:rPr lang="ar-DZ" altLang="en-US" sz="3200" b="1" dirty="0" smtClean="0">
                <a:ea typeface="MS PGothic" panose="020B0600070205080204" pitchFamily="34" charset="-128"/>
              </a:rPr>
              <a:t> </a:t>
            </a:r>
            <a:r>
              <a:rPr lang="ar-DZ" sz="3200" dirty="0" smtClean="0"/>
              <a:t>نشاط تحفيزي </a:t>
            </a:r>
          </a:p>
          <a:p>
            <a:pPr algn="r" rtl="1"/>
            <a:endParaRPr lang="ar-DZ" sz="3200" dirty="0" smtClean="0"/>
          </a:p>
          <a:p>
            <a:pPr algn="r" rtl="1"/>
            <a:r>
              <a:rPr lang="ar-DZ" sz="3200" dirty="0" smtClean="0"/>
              <a:t>من هو الفاشل ؟</a:t>
            </a:r>
          </a:p>
          <a:p>
            <a:pPr algn="r" rtl="1"/>
            <a:endParaRPr lang="ar-DZ" sz="3200" dirty="0" smtClean="0"/>
          </a:p>
          <a:p>
            <a:pPr algn="ctr" rtl="1">
              <a:lnSpc>
                <a:spcPct val="150000"/>
              </a:lnSpc>
            </a:pPr>
            <a:endParaRPr lang="ar-DZ" altLang="en-US" sz="3200" u="sng" dirty="0" smtClean="0">
              <a:latin typeface="Traditional Arabic" pitchFamily="18" charset="-78"/>
              <a:ea typeface="MS PGothic" panose="020B0600070205080204" pitchFamily="34" charset="-128"/>
              <a:cs typeface="Traditional Arabic" pitchFamily="18" charset="-78"/>
            </a:endParaRPr>
          </a:p>
          <a:p>
            <a:pPr algn="r" rtl="1">
              <a:lnSpc>
                <a:spcPct val="150000"/>
              </a:lnSpc>
            </a:pPr>
            <a:endParaRPr lang="en-GB" altLang="en-US" sz="4800" b="1" dirty="0" smtClean="0">
              <a:ea typeface="MS PGothic" panose="020B0600070205080204" pitchFamily="34" charset="-128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45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3502143"/>
            <a:ext cx="3243263" cy="2598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6701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38126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ar-JO" b="1" dirty="0" smtClean="0"/>
              <a:t>التأمل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50" y="1152777"/>
            <a:ext cx="8229600" cy="4525963"/>
          </a:xfrm>
        </p:spPr>
        <p:txBody>
          <a:bodyPr/>
          <a:lstStyle/>
          <a:p>
            <a:pPr algn="r" rtl="1"/>
            <a:r>
              <a:rPr lang="ar-JO" dirty="0" smtClean="0"/>
              <a:t>ما </a:t>
            </a:r>
            <a:r>
              <a:rPr lang="ar-JO" dirty="0"/>
              <a:t>الذي تعلمته اليوم؟</a:t>
            </a:r>
            <a:endParaRPr lang="en-GB" dirty="0"/>
          </a:p>
          <a:p>
            <a:pPr algn="r" rtl="1"/>
            <a:r>
              <a:rPr lang="ar-JO" dirty="0" smtClean="0"/>
              <a:t>ماذا</a:t>
            </a:r>
            <a:r>
              <a:rPr lang="ar-DZ" dirty="0" smtClean="0"/>
              <a:t> الذي تودّ معرفته</a:t>
            </a:r>
            <a:r>
              <a:rPr lang="ar-JO" dirty="0" smtClean="0"/>
              <a:t> </a:t>
            </a:r>
            <a:r>
              <a:rPr lang="ar-DZ" dirty="0" smtClean="0"/>
              <a:t>أكثر</a:t>
            </a:r>
            <a:r>
              <a:rPr lang="ar-JO" dirty="0" smtClean="0"/>
              <a:t>؟</a:t>
            </a:r>
            <a:endParaRPr lang="en-GB" dirty="0"/>
          </a:p>
          <a:p>
            <a:pPr algn="r" rtl="1"/>
            <a:r>
              <a:rPr lang="ar-JO" dirty="0" smtClean="0"/>
              <a:t>شارك </a:t>
            </a:r>
            <a:r>
              <a:rPr lang="ar-JO" dirty="0"/>
              <a:t>فكرتين </a:t>
            </a:r>
            <a:r>
              <a:rPr lang="ar-JO" dirty="0" smtClean="0"/>
              <a:t>قمت</a:t>
            </a:r>
            <a:r>
              <a:rPr lang="ar-DZ" dirty="0" smtClean="0"/>
              <a:t> </a:t>
            </a:r>
            <a:r>
              <a:rPr lang="ar-JO" dirty="0" smtClean="0"/>
              <a:t> </a:t>
            </a:r>
            <a:r>
              <a:rPr lang="ar-JO" dirty="0"/>
              <a:t>باستخدامهما أو تخطط </a:t>
            </a:r>
            <a:r>
              <a:rPr lang="ar-DZ" dirty="0" smtClean="0"/>
              <a:t>لهما</a:t>
            </a:r>
            <a:r>
              <a:rPr lang="ar-JO" dirty="0" smtClean="0"/>
              <a:t>؟</a:t>
            </a:r>
            <a:endParaRPr lang="en-GB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1" y="3537203"/>
            <a:ext cx="3736982" cy="214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46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44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136544" y="486988"/>
            <a:ext cx="351836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DZ" sz="4400" b="1" dirty="0" smtClean="0"/>
              <a:t>الحصة 08</a:t>
            </a:r>
            <a:endParaRPr lang="en-GB" sz="4400" b="1" dirty="0"/>
          </a:p>
          <a:p>
            <a:pPr algn="ctr"/>
            <a:endParaRPr lang="en-GB" sz="4400" b="1" dirty="0"/>
          </a:p>
        </p:txBody>
      </p:sp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2230" y="1647788"/>
            <a:ext cx="4751441" cy="303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47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51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020" y="528638"/>
            <a:ext cx="750146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4800" b="1" dirty="0" smtClean="0"/>
              <a:t>الهدف </a:t>
            </a:r>
            <a:r>
              <a:rPr lang="ar-DZ" sz="3200" b="1" dirty="0" smtClean="0"/>
              <a:t>:</a:t>
            </a:r>
          </a:p>
          <a:p>
            <a:pPr algn="r" rtl="1"/>
            <a:endParaRPr lang="fr-FR" sz="3200" b="1" dirty="0" smtClean="0"/>
          </a:p>
          <a:p>
            <a:pPr algn="r" rtl="1"/>
            <a:endParaRPr lang="ar-DZ" sz="3200" b="1" dirty="0" smtClean="0"/>
          </a:p>
          <a:p>
            <a:pPr algn="r" rtl="1"/>
            <a:r>
              <a:rPr lang="ar-DZ" sz="3200" b="1" dirty="0" smtClean="0"/>
              <a:t>يجدُ</a:t>
            </a:r>
            <a:r>
              <a:rPr lang="ar-DZ" sz="3200" b="1" dirty="0" smtClean="0">
                <a:solidFill>
                  <a:srgbClr val="FF0000"/>
                </a:solidFill>
              </a:rPr>
              <a:t> </a:t>
            </a:r>
            <a:r>
              <a:rPr lang="ar-DZ" sz="3200" b="1" dirty="0" smtClean="0"/>
              <a:t>العلاقة بين تنظيم الفضاء واستجابة المتعلّمين</a:t>
            </a:r>
            <a:endParaRPr lang="en-US" sz="3200" b="1" dirty="0"/>
          </a:p>
          <a:p>
            <a:pPr algn="r" rtl="1"/>
            <a:endParaRPr lang="en-US" sz="3200" b="1" dirty="0"/>
          </a:p>
          <a:p>
            <a:pPr algn="r" rtl="1"/>
            <a:endParaRPr lang="en-US" sz="3200" b="1" dirty="0" smtClean="0"/>
          </a:p>
          <a:p>
            <a:pPr algn="r" rtl="1"/>
            <a:endParaRPr lang="en-US" sz="3200" b="1" dirty="0" smtClean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48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86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83205" y="60117"/>
            <a:ext cx="8403595" cy="6324808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DZ" altLang="en-US" sz="5400" b="1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النشاط </a:t>
            </a:r>
            <a:r>
              <a:rPr lang="ar-DZ" altLang="en-US" sz="5400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14</a:t>
            </a:r>
          </a:p>
          <a:p>
            <a:pPr algn="ctr" rtl="1">
              <a:lnSpc>
                <a:spcPct val="150000"/>
              </a:lnSpc>
            </a:pPr>
            <a:r>
              <a:rPr lang="ar-DZ" altLang="en-US" sz="2800" dirty="0" smtClean="0">
                <a:solidFill>
                  <a:srgbClr val="FF0000"/>
                </a:solidFill>
                <a:ea typeface="MS PGothic" panose="020B0600070205080204" pitchFamily="34" charset="-128"/>
                <a:hlinkClick r:id="rId3" action="ppaction://hlinkfile"/>
              </a:rPr>
              <a:t>فضاء</a:t>
            </a:r>
            <a:r>
              <a:rPr lang="ar-DZ" altLang="en-US" sz="2800" dirty="0" smtClean="0">
                <a:solidFill>
                  <a:srgbClr val="FF0000"/>
                </a:solidFill>
                <a:ea typeface="MS PGothic" panose="020B0600070205080204" pitchFamily="34" charset="-128"/>
              </a:rPr>
              <a:t> </a:t>
            </a:r>
            <a:r>
              <a:rPr lang="ar-DZ" altLang="en-US" sz="2800" dirty="0" smtClean="0">
                <a:ea typeface="MS PGothic" panose="020B0600070205080204" pitchFamily="34" charset="-128"/>
              </a:rPr>
              <a:t>القسم واستجابة المتعلّمين </a:t>
            </a:r>
            <a:r>
              <a:rPr lang="ar-DZ" altLang="en-US" sz="2800" dirty="0" smtClean="0">
                <a:ea typeface="MS PGothic" panose="020B0600070205080204" pitchFamily="34" charset="-128"/>
                <a:hlinkClick r:id="rId4" action="ppaction://hlinkfile"/>
              </a:rPr>
              <a:t>التّصميم </a:t>
            </a:r>
            <a:r>
              <a:rPr lang="ar-DZ" altLang="en-US" sz="2800" dirty="0" smtClean="0">
                <a:ea typeface="MS PGothic" panose="020B0600070205080204" pitchFamily="34" charset="-128"/>
              </a:rPr>
              <a:t>والتّنظيم :</a:t>
            </a:r>
          </a:p>
          <a:p>
            <a:pPr algn="ctr" rtl="1">
              <a:lnSpc>
                <a:spcPct val="150000"/>
              </a:lnSpc>
            </a:pPr>
            <a:r>
              <a:rPr lang="ar-SA" sz="2800" b="1" dirty="0" smtClean="0"/>
              <a:t> لاحظ الصور ثمّ برر حسن تنظيم الفضاء كبيئة تحفيزية للتعلم </a:t>
            </a:r>
            <a:r>
              <a:rPr lang="ar-SA" sz="2800" b="1" dirty="0" err="1" smtClean="0"/>
              <a:t>وعلاقتة</a:t>
            </a:r>
            <a:r>
              <a:rPr lang="ar-SA" sz="2800" b="1" dirty="0" smtClean="0"/>
              <a:t> بالمتعلم </a:t>
            </a:r>
            <a:r>
              <a:rPr lang="ar-DZ" altLang="en-US" sz="2800" dirty="0" smtClean="0">
                <a:ea typeface="MS PGothic" panose="020B0600070205080204" pitchFamily="34" charset="-128"/>
              </a:rPr>
              <a:t/>
            </a:r>
            <a:br>
              <a:rPr lang="ar-DZ" altLang="en-US" sz="2800" dirty="0" smtClean="0">
                <a:ea typeface="MS PGothic" panose="020B0600070205080204" pitchFamily="34" charset="-128"/>
              </a:rPr>
            </a:br>
            <a:r>
              <a:rPr lang="ar-DZ" altLang="en-US" sz="2800" dirty="0" smtClean="0">
                <a:ea typeface="MS PGothic" panose="020B0600070205080204" pitchFamily="34" charset="-128"/>
              </a:rPr>
              <a:t>القيام بتحسينات على </a:t>
            </a:r>
            <a:r>
              <a:rPr lang="ar-DZ" altLang="en-US" sz="2800" dirty="0" smtClean="0">
                <a:ea typeface="MS PGothic" panose="020B0600070205080204" pitchFamily="34" charset="-128"/>
                <a:hlinkClick r:id="rId5" action="ppaction://hlinkfile"/>
              </a:rPr>
              <a:t>تصميم </a:t>
            </a:r>
            <a:r>
              <a:rPr lang="ar-DZ" altLang="en-US" sz="2800" dirty="0" smtClean="0">
                <a:ea typeface="MS PGothic" panose="020B0600070205080204" pitchFamily="34" charset="-128"/>
              </a:rPr>
              <a:t>فضاء القسم وحسن </a:t>
            </a:r>
            <a:r>
              <a:rPr lang="ar-DZ" altLang="en-US" sz="2800" dirty="0" smtClean="0">
                <a:ea typeface="MS PGothic" panose="020B0600070205080204" pitchFamily="34" charset="-128"/>
                <a:hlinkClick r:id="rId6" action="ppaction://hlinkfile"/>
              </a:rPr>
              <a:t>تنظيم </a:t>
            </a:r>
            <a:r>
              <a:rPr lang="ar-DZ" altLang="en-US" sz="2800" dirty="0" smtClean="0">
                <a:ea typeface="MS PGothic" panose="020B0600070205080204" pitchFamily="34" charset="-128"/>
              </a:rPr>
              <a:t>معدّاته، وزيادة </a:t>
            </a:r>
            <a:r>
              <a:rPr lang="ar-DZ" altLang="en-US" sz="2800" dirty="0" smtClean="0">
                <a:ea typeface="MS PGothic" panose="020B0600070205080204" pitchFamily="34" charset="-128"/>
                <a:hlinkClick r:id="rId7" action="ppaction://hlinkfile"/>
              </a:rPr>
              <a:t>مساحات </a:t>
            </a:r>
            <a:r>
              <a:rPr lang="ar-DZ" altLang="en-US" sz="2800" dirty="0" smtClean="0">
                <a:ea typeface="MS PGothic" panose="020B0600070205080204" pitchFamily="34" charset="-128"/>
              </a:rPr>
              <a:t>للأعمال الحرّة ، من شأنه زيادة مشاركة المتعلّمين في الأنشطة بنسبة 45 </a:t>
            </a:r>
            <a:r>
              <a:rPr lang="ar-DZ" altLang="en-US" sz="2800" dirty="0" smtClean="0">
                <a:latin typeface="KFGQPC Uthman Taha Naskh"/>
                <a:ea typeface="MS PGothic" panose="020B0600070205080204" pitchFamily="34" charset="-128"/>
                <a:cs typeface="KFGQPC Uthman Taha Naskh"/>
              </a:rPr>
              <a:t>%</a:t>
            </a:r>
            <a:endParaRPr lang="ar-DZ" altLang="en-US" sz="2800" u="sng" dirty="0" smtClean="0">
              <a:latin typeface="Traditional Arabic" pitchFamily="18" charset="-78"/>
              <a:ea typeface="MS PGothic" panose="020B0600070205080204" pitchFamily="34" charset="-128"/>
              <a:cs typeface="Traditional Arabic" pitchFamily="18" charset="-78"/>
            </a:endParaRPr>
          </a:p>
          <a:p>
            <a:pPr algn="r" rtl="1">
              <a:lnSpc>
                <a:spcPct val="150000"/>
              </a:lnSpc>
            </a:pPr>
            <a:endParaRPr lang="en-GB" altLang="en-US" sz="4800" b="1" dirty="0" smtClean="0">
              <a:ea typeface="MS PGothic" panose="020B0600070205080204" pitchFamily="34" charset="-128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49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16" y="4435475"/>
            <a:ext cx="2599267" cy="1949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6701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678302" y="1333501"/>
            <a:ext cx="5613400" cy="24384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buFont typeface="Arial" pitchFamily="34" charset="0"/>
              <a:buChar char="•"/>
            </a:pPr>
            <a:endParaRPr lang="ar-DZ" sz="2000" b="1" dirty="0" smtClean="0">
              <a:solidFill>
                <a:schemeClr val="tx1"/>
              </a:solidFill>
            </a:endParaRPr>
          </a:p>
          <a:p>
            <a:pPr algn="r" rtl="1">
              <a:buFont typeface="Arial" pitchFamily="34" charset="0"/>
              <a:buChar char="•"/>
            </a:pPr>
            <a:r>
              <a:rPr lang="ar-DZ" sz="2000" b="1" dirty="0" smtClean="0">
                <a:solidFill>
                  <a:schemeClr val="tx1"/>
                </a:solidFill>
              </a:rPr>
              <a:t>مصطلحات و مفاهيم </a:t>
            </a:r>
          </a:p>
          <a:p>
            <a:pPr algn="r" rtl="1">
              <a:buFont typeface="Arial" pitchFamily="34" charset="0"/>
              <a:buChar char="•"/>
            </a:pPr>
            <a:r>
              <a:rPr lang="ar-DZ" sz="2000" b="1" dirty="0" smtClean="0">
                <a:solidFill>
                  <a:schemeClr val="tx1"/>
                </a:solidFill>
              </a:rPr>
              <a:t>بناءُ وهيكلة المقطع </a:t>
            </a:r>
            <a:r>
              <a:rPr lang="ar-DZ" sz="2000" b="1" dirty="0" err="1" smtClean="0">
                <a:solidFill>
                  <a:schemeClr val="tx1"/>
                </a:solidFill>
              </a:rPr>
              <a:t>التّعلّمي</a:t>
            </a:r>
            <a:endParaRPr lang="ar-DZ" sz="2000" b="1" dirty="0" smtClean="0">
              <a:solidFill>
                <a:schemeClr val="tx1"/>
              </a:solidFill>
            </a:endParaRPr>
          </a:p>
          <a:p>
            <a:pPr algn="r" rtl="1">
              <a:buFont typeface="Arial" pitchFamily="34" charset="0"/>
              <a:buChar char="•"/>
            </a:pPr>
            <a:r>
              <a:rPr lang="ar-DZ" sz="2000" b="1" dirty="0" smtClean="0">
                <a:solidFill>
                  <a:schemeClr val="tx1"/>
                </a:solidFill>
              </a:rPr>
              <a:t>بناء وضعيّات </a:t>
            </a:r>
            <a:r>
              <a:rPr lang="ar-DZ" sz="2000" b="1" dirty="0" err="1" smtClean="0">
                <a:solidFill>
                  <a:schemeClr val="tx1"/>
                </a:solidFill>
              </a:rPr>
              <a:t>تعلّميّة</a:t>
            </a:r>
            <a:endParaRPr lang="ar-DZ" sz="2000" b="1" dirty="0" smtClean="0">
              <a:solidFill>
                <a:schemeClr val="tx1"/>
              </a:solidFill>
            </a:endParaRPr>
          </a:p>
          <a:p>
            <a:pPr algn="r" rtl="1">
              <a:buFont typeface="Arial" pitchFamily="34" charset="0"/>
              <a:buChar char="•"/>
            </a:pPr>
            <a:r>
              <a:rPr lang="ar-DZ" sz="2000" b="1" dirty="0" smtClean="0">
                <a:solidFill>
                  <a:schemeClr val="tx1"/>
                </a:solidFill>
              </a:rPr>
              <a:t>طرائق التّدريس، أنماطُ التّعلّم .</a:t>
            </a:r>
          </a:p>
          <a:p>
            <a:pPr algn="r" rtl="1">
              <a:buFont typeface="Arial" pitchFamily="34" charset="0"/>
              <a:buChar char="•"/>
            </a:pPr>
            <a:r>
              <a:rPr lang="ar-DZ" sz="2000" b="1" dirty="0" smtClean="0">
                <a:solidFill>
                  <a:schemeClr val="tx1"/>
                </a:solidFill>
              </a:rPr>
              <a:t>استغلال مشاهدة صفيّة لتخطيط حصّة </a:t>
            </a:r>
            <a:r>
              <a:rPr lang="ar-DZ" sz="2000" b="1" dirty="0" err="1" smtClean="0">
                <a:solidFill>
                  <a:schemeClr val="tx1"/>
                </a:solidFill>
              </a:rPr>
              <a:t>تعلّميّة</a:t>
            </a:r>
            <a:r>
              <a:rPr lang="ar-DZ" sz="2000" b="1" dirty="0" smtClean="0">
                <a:solidFill>
                  <a:schemeClr val="tx1"/>
                </a:solidFill>
              </a:rPr>
              <a:t> وإنجاز </a:t>
            </a:r>
          </a:p>
          <a:p>
            <a:pPr algn="r" rtl="1">
              <a:buFont typeface="Arial" pitchFamily="34" charset="0"/>
              <a:buChar char="•"/>
            </a:pPr>
            <a:r>
              <a:rPr lang="ar-DZ" sz="2000" b="1" dirty="0" smtClean="0">
                <a:solidFill>
                  <a:schemeClr val="tx1"/>
                </a:solidFill>
              </a:rPr>
              <a:t>حصة تعليمية / </a:t>
            </a:r>
            <a:r>
              <a:rPr lang="ar-DZ" sz="2000" b="1" dirty="0" err="1" smtClean="0">
                <a:solidFill>
                  <a:schemeClr val="tx1"/>
                </a:solidFill>
              </a:rPr>
              <a:t>تعلمية</a:t>
            </a:r>
            <a:r>
              <a:rPr lang="ar-DZ" sz="2000" b="1" dirty="0" smtClean="0">
                <a:solidFill>
                  <a:schemeClr val="tx1"/>
                </a:solidFill>
              </a:rPr>
              <a:t> .</a:t>
            </a:r>
          </a:p>
          <a:p>
            <a:pPr algn="r" rtl="1">
              <a:buFont typeface="Arial" pitchFamily="34" charset="0"/>
              <a:buChar char="•"/>
            </a:pPr>
            <a:r>
              <a:rPr lang="ar-DZ" sz="2000" b="1" dirty="0" smtClean="0">
                <a:solidFill>
                  <a:schemeClr val="tx1"/>
                </a:solidFill>
              </a:rPr>
              <a:t>التّغذية الرّاجعة الفعّالة</a:t>
            </a:r>
          </a:p>
          <a:p>
            <a:pPr algn="r" rtl="1">
              <a:buFont typeface="Arial" pitchFamily="34" charset="0"/>
              <a:buChar char="•"/>
            </a:pPr>
            <a:endParaRPr lang="fr-FR" sz="2000" b="1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78302" y="3924300"/>
            <a:ext cx="5613400" cy="21336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buFont typeface="Arial" pitchFamily="34" charset="0"/>
              <a:buChar char="•"/>
            </a:pPr>
            <a:endParaRPr lang="ar-DZ" sz="2000" dirty="0" smtClean="0">
              <a:solidFill>
                <a:schemeClr val="tx1"/>
              </a:solidFill>
            </a:endParaRPr>
          </a:p>
          <a:p>
            <a:pPr algn="r" rtl="1">
              <a:buFont typeface="Arial" pitchFamily="34" charset="0"/>
              <a:buChar char="•"/>
            </a:pPr>
            <a:endParaRPr lang="ar-DZ" sz="2000" dirty="0" smtClean="0">
              <a:solidFill>
                <a:schemeClr val="tx1"/>
              </a:solidFill>
            </a:endParaRPr>
          </a:p>
          <a:p>
            <a:pPr algn="r" rtl="1">
              <a:buFont typeface="Arial" pitchFamily="34" charset="0"/>
              <a:buChar char="•"/>
            </a:pPr>
            <a:r>
              <a:rPr lang="ar-DZ" sz="2000" b="1" dirty="0" smtClean="0">
                <a:solidFill>
                  <a:schemeClr val="tx1"/>
                </a:solidFill>
              </a:rPr>
              <a:t>التّقويم </a:t>
            </a:r>
          </a:p>
          <a:p>
            <a:pPr algn="r" rtl="1">
              <a:buFont typeface="Arial" pitchFamily="34" charset="0"/>
              <a:buChar char="•"/>
            </a:pPr>
            <a:r>
              <a:rPr lang="ar-DZ" sz="2000" b="1" dirty="0" smtClean="0">
                <a:solidFill>
                  <a:schemeClr val="tx1"/>
                </a:solidFill>
              </a:rPr>
              <a:t>تنظيم فضاء القسم </a:t>
            </a:r>
          </a:p>
          <a:p>
            <a:pPr algn="r" rtl="1">
              <a:buFont typeface="Arial" pitchFamily="34" charset="0"/>
              <a:buChar char="•"/>
            </a:pPr>
            <a:r>
              <a:rPr lang="ar-DZ" sz="2000" b="1" dirty="0" smtClean="0">
                <a:solidFill>
                  <a:schemeClr val="tx1"/>
                </a:solidFill>
              </a:rPr>
              <a:t>المشروع </a:t>
            </a:r>
            <a:r>
              <a:rPr lang="ar-DZ" sz="2000" b="1" dirty="0" err="1" smtClean="0">
                <a:solidFill>
                  <a:schemeClr val="tx1"/>
                </a:solidFill>
              </a:rPr>
              <a:t>البيداغوجي</a:t>
            </a:r>
            <a:endParaRPr lang="ar-DZ" sz="2000" b="1" dirty="0" smtClean="0">
              <a:solidFill>
                <a:schemeClr val="tx1"/>
              </a:solidFill>
            </a:endParaRPr>
          </a:p>
          <a:p>
            <a:pPr algn="r" rtl="1">
              <a:buFont typeface="Arial" pitchFamily="34" charset="0"/>
              <a:buChar char="•"/>
            </a:pPr>
            <a:r>
              <a:rPr lang="ar-DZ" sz="2000" b="1" dirty="0" smtClean="0">
                <a:solidFill>
                  <a:schemeClr val="tx1"/>
                </a:solidFill>
              </a:rPr>
              <a:t>الدّعائم والوسائط </a:t>
            </a:r>
            <a:r>
              <a:rPr lang="ar-DZ" sz="2000" b="1" dirty="0" err="1" smtClean="0">
                <a:solidFill>
                  <a:schemeClr val="tx1"/>
                </a:solidFill>
              </a:rPr>
              <a:t>البيداغوجيّة</a:t>
            </a:r>
            <a:endParaRPr lang="ar-DZ" sz="2000" b="1" dirty="0" smtClean="0">
              <a:solidFill>
                <a:schemeClr val="tx1"/>
              </a:solidFill>
            </a:endParaRPr>
          </a:p>
          <a:p>
            <a:pPr algn="r" rtl="1">
              <a:buFont typeface="Arial" pitchFamily="34" charset="0"/>
              <a:buChar char="•"/>
            </a:pPr>
            <a:r>
              <a:rPr lang="ar-DZ" sz="2000" b="1" dirty="0" smtClean="0">
                <a:solidFill>
                  <a:schemeClr val="tx1"/>
                </a:solidFill>
              </a:rPr>
              <a:t>التّعليم والتّعلّم</a:t>
            </a:r>
          </a:p>
          <a:p>
            <a:pPr algn="r" rtl="1">
              <a:buFont typeface="Arial" pitchFamily="34" charset="0"/>
              <a:buChar char="•"/>
            </a:pPr>
            <a:r>
              <a:rPr lang="ar-DZ" sz="2000" b="1" dirty="0" smtClean="0">
                <a:solidFill>
                  <a:schemeClr val="tx1"/>
                </a:solidFill>
              </a:rPr>
              <a:t>التّغذية الرّاجعة</a:t>
            </a:r>
          </a:p>
          <a:p>
            <a:pPr algn="r" rtl="1">
              <a:buFont typeface="Arial" pitchFamily="34" charset="0"/>
              <a:buChar char="•"/>
            </a:pPr>
            <a:endParaRPr lang="ar-DZ" sz="2000" dirty="0" smtClean="0">
              <a:solidFill>
                <a:schemeClr val="tx1"/>
              </a:solidFill>
            </a:endParaRPr>
          </a:p>
          <a:p>
            <a:pPr algn="r" rtl="1">
              <a:buFont typeface="Arial" pitchFamily="34" charset="0"/>
              <a:buChar char="•"/>
            </a:pPr>
            <a:endParaRPr lang="ar-DZ" sz="2000" dirty="0" smtClean="0">
              <a:solidFill>
                <a:schemeClr val="tx1"/>
              </a:solidFill>
            </a:endParaRPr>
          </a:p>
          <a:p>
            <a:pPr algn="r" rtl="1">
              <a:buFont typeface="Arial" pitchFamily="34" charset="0"/>
              <a:buChar char="•"/>
            </a:pPr>
            <a:endParaRPr lang="fr-FR" sz="2000" dirty="0">
              <a:solidFill>
                <a:schemeClr val="tx1"/>
              </a:solidFill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5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14" name="TextBox 7"/>
          <p:cNvSpPr txBox="1"/>
          <p:nvPr/>
        </p:nvSpPr>
        <p:spPr>
          <a:xfrm>
            <a:off x="2559425" y="138903"/>
            <a:ext cx="46482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sz="3200" b="1" dirty="0" smtClean="0"/>
              <a:t>محتويات التكوين : </a:t>
            </a:r>
          </a:p>
          <a:p>
            <a:pPr algn="ctr" rtl="1"/>
            <a:r>
              <a:rPr lang="ar-DZ" sz="3200" b="1" dirty="0" smtClean="0"/>
              <a:t>التعليميّة</a:t>
            </a:r>
            <a:endParaRPr lang="en-US" sz="3200" b="1" dirty="0"/>
          </a:p>
        </p:txBody>
      </p:sp>
      <p:sp>
        <p:nvSpPr>
          <p:cNvPr id="2" name="Ellipse 1"/>
          <p:cNvSpPr/>
          <p:nvPr/>
        </p:nvSpPr>
        <p:spPr>
          <a:xfrm>
            <a:off x="6796789" y="1697135"/>
            <a:ext cx="1789996" cy="174615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DZ" sz="2800" b="1" dirty="0" smtClean="0"/>
              <a:t>الأسبوع</a:t>
            </a:r>
          </a:p>
          <a:p>
            <a:pPr algn="ctr"/>
            <a:r>
              <a:rPr lang="ar-DZ" sz="2800" b="1" dirty="0" smtClean="0"/>
              <a:t>الأول</a:t>
            </a:r>
            <a:endParaRPr lang="fr-FR" sz="2800" b="1" dirty="0"/>
          </a:p>
        </p:txBody>
      </p:sp>
      <p:sp>
        <p:nvSpPr>
          <p:cNvPr id="10" name="Ellipse 9"/>
          <p:cNvSpPr/>
          <p:nvPr/>
        </p:nvSpPr>
        <p:spPr>
          <a:xfrm>
            <a:off x="6796789" y="3924300"/>
            <a:ext cx="1789996" cy="174615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DZ" sz="2800" b="1" dirty="0"/>
              <a:t>الأسبوع</a:t>
            </a:r>
          </a:p>
          <a:p>
            <a:pPr algn="ctr"/>
            <a:r>
              <a:rPr lang="ar-DZ" sz="2800" b="1" dirty="0" smtClean="0"/>
              <a:t>الثاني</a:t>
            </a:r>
            <a:endParaRPr lang="fr-FR" sz="2800" b="1" dirty="0"/>
          </a:p>
        </p:txBody>
      </p:sp>
    </p:spTree>
    <p:extLst>
      <p:ext uri="{BB962C8B-B14F-4D97-AF65-F5344CB8AC3E}">
        <p14:creationId xmlns:p14="http://schemas.microsoft.com/office/powerpoint/2010/main" val="22765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50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التعليميّة  - المناهجُ الدّراسيّة  </a:t>
            </a:r>
            <a:endParaRPr lang="en-US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92070" y="396667"/>
            <a:ext cx="8394730" cy="6324808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DZ" altLang="en-US" sz="5400" b="1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النشاط </a:t>
            </a:r>
            <a:r>
              <a:rPr lang="ar-DZ" altLang="en-US" sz="5400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15</a:t>
            </a:r>
          </a:p>
          <a:p>
            <a:pPr algn="ctr" rtl="1">
              <a:lnSpc>
                <a:spcPct val="150000"/>
              </a:lnSpc>
            </a:pPr>
            <a:r>
              <a:rPr lang="ar-DZ" altLang="en-US" sz="2800" dirty="0" smtClean="0">
                <a:ea typeface="MS PGothic" panose="020B0600070205080204" pitchFamily="34" charset="-128"/>
              </a:rPr>
              <a:t>التدريب على  تصميم فضاء التعلّم </a:t>
            </a:r>
            <a:br>
              <a:rPr lang="ar-DZ" altLang="en-US" sz="2800" dirty="0" smtClean="0">
                <a:ea typeface="MS PGothic" panose="020B0600070205080204" pitchFamily="34" charset="-128"/>
              </a:rPr>
            </a:br>
            <a:r>
              <a:rPr lang="ar-DZ" altLang="en-US" sz="2800" dirty="0" smtClean="0">
                <a:ea typeface="MS PGothic" panose="020B0600070205080204" pitchFamily="34" charset="-128"/>
              </a:rPr>
              <a:t>- العمل الفردي، العمل الجماعي ،العروض والمناقشات الجماعية</a:t>
            </a:r>
            <a:br>
              <a:rPr lang="ar-DZ" altLang="en-US" sz="2800" dirty="0" smtClean="0">
                <a:ea typeface="MS PGothic" panose="020B0600070205080204" pitchFamily="34" charset="-128"/>
              </a:rPr>
            </a:br>
            <a:r>
              <a:rPr lang="ar-DZ" altLang="en-US" sz="2800" dirty="0" smtClean="0">
                <a:ea typeface="MS PGothic" panose="020B0600070205080204" pitchFamily="34" charset="-128"/>
              </a:rPr>
              <a:t>- الألوان وعلاقتها بالتّعلّم</a:t>
            </a:r>
            <a:br>
              <a:rPr lang="ar-DZ" altLang="en-US" sz="2800" dirty="0" smtClean="0">
                <a:ea typeface="MS PGothic" panose="020B0600070205080204" pitchFamily="34" charset="-128"/>
              </a:rPr>
            </a:br>
            <a:r>
              <a:rPr lang="ar-DZ" altLang="en-US" sz="2800" dirty="0" smtClean="0">
                <a:ea typeface="MS PGothic" panose="020B0600070205080204" pitchFamily="34" charset="-128"/>
              </a:rPr>
              <a:t>- استغلال المساحات </a:t>
            </a:r>
            <a:br>
              <a:rPr lang="ar-DZ" altLang="en-US" sz="2800" dirty="0" smtClean="0">
                <a:ea typeface="MS PGothic" panose="020B0600070205080204" pitchFamily="34" charset="-128"/>
              </a:rPr>
            </a:br>
            <a:r>
              <a:rPr lang="ar-DZ" altLang="en-US" sz="2800" dirty="0" smtClean="0">
                <a:ea typeface="MS PGothic" panose="020B0600070205080204" pitchFamily="34" charset="-128"/>
              </a:rPr>
              <a:t/>
            </a:r>
            <a:br>
              <a:rPr lang="ar-DZ" altLang="en-US" sz="2800" dirty="0" smtClean="0">
                <a:ea typeface="MS PGothic" panose="020B0600070205080204" pitchFamily="34" charset="-128"/>
              </a:rPr>
            </a:br>
            <a:endParaRPr lang="ar-DZ" altLang="en-US" sz="2800" u="sng" dirty="0" smtClean="0">
              <a:latin typeface="Traditional Arabic" pitchFamily="18" charset="-78"/>
              <a:ea typeface="MS PGothic" panose="020B0600070205080204" pitchFamily="34" charset="-128"/>
              <a:cs typeface="Traditional Arabic" pitchFamily="18" charset="-78"/>
            </a:endParaRPr>
          </a:p>
          <a:p>
            <a:pPr algn="r" rtl="1">
              <a:lnSpc>
                <a:spcPct val="150000"/>
              </a:lnSpc>
            </a:pPr>
            <a:endParaRPr lang="en-GB" altLang="en-US" sz="4800" b="1" dirty="0" smtClean="0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6701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0076" y="1246710"/>
            <a:ext cx="765757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ar-DZ" sz="5400" b="1" dirty="0" smtClean="0"/>
          </a:p>
          <a:p>
            <a:pPr algn="ctr"/>
            <a:r>
              <a:rPr lang="ar-DZ" sz="5400" b="1" dirty="0" smtClean="0"/>
              <a:t>أتأمّل في ممارساتي </a:t>
            </a:r>
            <a:endParaRPr lang="en-GB" sz="5400" b="1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51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06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44449"/>
            <a:ext cx="7772400" cy="1470025"/>
          </a:xfrm>
        </p:spPr>
        <p:txBody>
          <a:bodyPr>
            <a:normAutofit/>
          </a:bodyPr>
          <a:lstStyle/>
          <a:p>
            <a:pPr rtl="1"/>
            <a:r>
              <a:rPr lang="ar-DZ" sz="4000" b="1" dirty="0" smtClean="0"/>
              <a:t> التحضير للحصة 09</a:t>
            </a:r>
            <a:endParaRPr lang="fr-FR" sz="4000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1412" y="2220911"/>
            <a:ext cx="3680152" cy="3065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52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29989" y="269671"/>
            <a:ext cx="35183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DZ" sz="4000" b="1" dirty="0" smtClean="0"/>
              <a:t>الحصة 09</a:t>
            </a:r>
            <a:endParaRPr lang="en-GB" sz="4000" b="1" dirty="0"/>
          </a:p>
          <a:p>
            <a:pPr algn="ctr"/>
            <a:endParaRPr lang="en-GB" sz="4000" b="1" dirty="0"/>
          </a:p>
        </p:txBody>
      </p:sp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6251" y="1383856"/>
            <a:ext cx="5476949" cy="3502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53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51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00088" y="516284"/>
            <a:ext cx="7584017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3200" b="1" dirty="0" smtClean="0"/>
              <a:t>الهدف :</a:t>
            </a:r>
          </a:p>
          <a:p>
            <a:pPr algn="r" rtl="1"/>
            <a:endParaRPr lang="fr-FR" sz="3200" b="1" dirty="0" smtClean="0"/>
          </a:p>
          <a:p>
            <a:pPr algn="r" rtl="1"/>
            <a:endParaRPr lang="ar-DZ" sz="3200" b="1" dirty="0" smtClean="0"/>
          </a:p>
          <a:p>
            <a:pPr algn="r" rtl="1"/>
            <a:r>
              <a:rPr lang="ar-DZ" sz="3200" dirty="0" smtClean="0"/>
              <a:t>يتعرّف</a:t>
            </a:r>
            <a:r>
              <a:rPr lang="ar-DZ" sz="3200" dirty="0" smtClean="0">
                <a:solidFill>
                  <a:srgbClr val="FF0000"/>
                </a:solidFill>
              </a:rPr>
              <a:t> </a:t>
            </a:r>
            <a:r>
              <a:rPr lang="ar-DZ" sz="3200" dirty="0" smtClean="0"/>
              <a:t>على أهميّة المشروع البيداغوجيّ في تدريب المتعلم على التعلم الذاتي .</a:t>
            </a:r>
            <a:endParaRPr lang="en-US" sz="3200" dirty="0"/>
          </a:p>
          <a:p>
            <a:pPr algn="r" rtl="1"/>
            <a:endParaRPr lang="en-US" sz="3200" b="1" dirty="0"/>
          </a:p>
          <a:p>
            <a:pPr algn="r" rtl="1"/>
            <a:endParaRPr lang="en-US" sz="3200" b="1" dirty="0" smtClean="0"/>
          </a:p>
          <a:p>
            <a:pPr algn="r" rtl="1"/>
            <a:endParaRPr lang="en-US" sz="3200" b="1" dirty="0" smtClean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54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86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55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77807" y="287733"/>
            <a:ext cx="8394730" cy="4570482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DZ" altLang="en-US" sz="5400" b="1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النشاط </a:t>
            </a:r>
            <a:r>
              <a:rPr lang="ar-DZ" altLang="en-US" sz="5400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16</a:t>
            </a:r>
            <a:r>
              <a:rPr lang="ar-DZ" altLang="en-US" sz="2800" dirty="0" smtClean="0">
                <a:ea typeface="MS PGothic" panose="020B0600070205080204" pitchFamily="34" charset="-128"/>
              </a:rPr>
              <a:t/>
            </a:r>
            <a:br>
              <a:rPr lang="ar-DZ" altLang="en-US" sz="2800" dirty="0" smtClean="0">
                <a:ea typeface="MS PGothic" panose="020B0600070205080204" pitchFamily="34" charset="-128"/>
              </a:rPr>
            </a:br>
            <a:r>
              <a:rPr lang="ar-DZ" altLang="en-US" sz="2800" dirty="0" smtClean="0">
                <a:ea typeface="MS PGothic" panose="020B0600070205080204" pitchFamily="34" charset="-128"/>
              </a:rPr>
              <a:t> ما</a:t>
            </a:r>
            <a:r>
              <a:rPr lang="fr-FR" altLang="en-US" sz="2800" dirty="0" smtClean="0">
                <a:ea typeface="MS PGothic" panose="020B0600070205080204" pitchFamily="34" charset="-128"/>
              </a:rPr>
              <a:t> </a:t>
            </a:r>
            <a:r>
              <a:rPr lang="ar-DZ" altLang="en-US" sz="2800" dirty="0" smtClean="0">
                <a:ea typeface="MS PGothic" panose="020B0600070205080204" pitchFamily="34" charset="-128"/>
              </a:rPr>
              <a:t>هو المشروع البيداغوجيّ ؟</a:t>
            </a:r>
            <a:endParaRPr lang="fr-FR" altLang="en-US" sz="2800" dirty="0" smtClean="0">
              <a:ea typeface="MS PGothic" panose="020B0600070205080204" pitchFamily="34" charset="-128"/>
            </a:endParaRPr>
          </a:p>
          <a:p>
            <a:pPr algn="ctr" rtl="1">
              <a:lnSpc>
                <a:spcPct val="150000"/>
              </a:lnSpc>
            </a:pPr>
            <a:endParaRPr lang="ar-DZ" altLang="en-US" sz="2800" dirty="0" smtClean="0">
              <a:ea typeface="MS PGothic" panose="020B0600070205080204" pitchFamily="34" charset="-128"/>
            </a:endParaRPr>
          </a:p>
          <a:p>
            <a:pPr algn="just" rtl="1">
              <a:lnSpc>
                <a:spcPct val="150000"/>
              </a:lnSpc>
            </a:pPr>
            <a:r>
              <a:rPr lang="fr-FR" altLang="en-US" sz="2800" b="1" dirty="0" smtClean="0">
                <a:ea typeface="MS PGothic" panose="020B0600070205080204" pitchFamily="34" charset="-128"/>
              </a:rPr>
              <a:t>  </a:t>
            </a:r>
            <a:r>
              <a:rPr lang="ar-DZ" altLang="en-US" sz="2800" b="1" dirty="0" err="1" smtClean="0">
                <a:ea typeface="MS PGothic" panose="020B0600070205080204" pitchFamily="34" charset="-128"/>
              </a:rPr>
              <a:t>إستراتيجيّة</a:t>
            </a:r>
            <a:r>
              <a:rPr lang="ar-DZ" altLang="en-US" sz="2800" b="1" dirty="0" smtClean="0">
                <a:ea typeface="MS PGothic" panose="020B0600070205080204" pitchFamily="34" charset="-128"/>
              </a:rPr>
              <a:t> العصف الذّهني : </a:t>
            </a:r>
          </a:p>
          <a:p>
            <a:pPr algn="just" rtl="1">
              <a:lnSpc>
                <a:spcPct val="150000"/>
              </a:lnSpc>
              <a:buNone/>
            </a:pPr>
            <a:r>
              <a:rPr lang="ar-DZ" altLang="en-US" sz="2800" dirty="0" smtClean="0">
                <a:ea typeface="MS PGothic" panose="020B0600070205080204" pitchFamily="34" charset="-128"/>
              </a:rPr>
              <a:t> </a:t>
            </a:r>
          </a:p>
          <a:p>
            <a:pPr algn="just" rtl="1">
              <a:lnSpc>
                <a:spcPct val="150000"/>
              </a:lnSpc>
              <a:buNone/>
            </a:pPr>
            <a:r>
              <a:rPr lang="ar-DZ" altLang="en-US" sz="2800" dirty="0" smtClean="0">
                <a:ea typeface="MS PGothic" panose="020B0600070205080204" pitchFamily="34" charset="-128"/>
              </a:rPr>
              <a:t>                 </a:t>
            </a:r>
            <a:endParaRPr lang="en-GB" altLang="en-US" sz="3600" dirty="0" smtClean="0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6701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56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77808" y="929535"/>
            <a:ext cx="8394730" cy="3370153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DZ" altLang="en-US" sz="5400" b="1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النشاط </a:t>
            </a:r>
            <a:r>
              <a:rPr lang="ar-DZ" altLang="en-US" sz="5400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17</a:t>
            </a:r>
          </a:p>
          <a:p>
            <a:pPr algn="ctr" rtl="1">
              <a:lnSpc>
                <a:spcPct val="150000"/>
              </a:lnSpc>
            </a:pPr>
            <a:r>
              <a:rPr lang="ar-DZ" altLang="en-US" sz="3200" b="1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اعتمادا على مخطط التعلمات السنوي أو </a:t>
            </a:r>
            <a:r>
              <a:rPr lang="ar-DZ" altLang="en-US" sz="3200" b="1" u="sng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التدرجات ابن </a:t>
            </a:r>
            <a:r>
              <a:rPr lang="ar-DZ" altLang="en-US" sz="3200" b="1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مشروعا بيداغوجيا</a:t>
            </a:r>
            <a:endParaRPr lang="ar-DZ" altLang="en-US" sz="5400" b="1" u="sng" dirty="0" smtClean="0">
              <a:latin typeface="Traditional Arabic" pitchFamily="18" charset="-78"/>
              <a:ea typeface="MS PGothic" panose="020B0600070205080204" pitchFamily="34" charset="-128"/>
              <a:cs typeface="Traditional Arabic" pitchFamily="18" charset="-78"/>
            </a:endParaRPr>
          </a:p>
          <a:p>
            <a:pPr algn="ctr" rtl="1">
              <a:lnSpc>
                <a:spcPct val="150000"/>
              </a:lnSpc>
            </a:pPr>
            <a:r>
              <a:rPr lang="ar-DZ" altLang="en-US" sz="2400" b="1" dirty="0" smtClean="0">
                <a:ea typeface="MS PGothic" panose="020B0600070205080204" pitchFamily="34" charset="-128"/>
              </a:rPr>
              <a:t>استغلال مخطط </a:t>
            </a:r>
            <a:r>
              <a:rPr lang="ar-DZ" altLang="en-US" sz="2400" b="1" dirty="0" smtClean="0">
                <a:solidFill>
                  <a:srgbClr val="FF0000"/>
                </a:solidFill>
                <a:ea typeface="MS PGothic" panose="020B0600070205080204" pitchFamily="34" charset="-128"/>
              </a:rPr>
              <a:t> </a:t>
            </a:r>
            <a:r>
              <a:rPr lang="ar-DZ" altLang="en-US" sz="2400" b="1" dirty="0" smtClean="0">
                <a:ea typeface="MS PGothic" panose="020B0600070205080204" pitchFamily="34" charset="-128"/>
              </a:rPr>
              <a:t>التّعلمات أو التدرجات</a:t>
            </a:r>
          </a:p>
          <a:p>
            <a:pPr algn="r" rtl="1">
              <a:lnSpc>
                <a:spcPct val="150000"/>
              </a:lnSpc>
            </a:pPr>
            <a:r>
              <a:rPr lang="ar-DZ" altLang="en-US" sz="3200" b="1" dirty="0" smtClean="0">
                <a:ea typeface="MS PGothic" panose="020B0600070205080204" pitchFamily="34" charset="-128"/>
                <a:hlinkClick r:id="rId3" action="ppaction://hlinkfile"/>
              </a:rPr>
              <a:t>الرابط</a:t>
            </a:r>
            <a:endParaRPr lang="ar-DZ" altLang="en-US" sz="2400" b="1" dirty="0" smtClean="0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6701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52400" y="-2647"/>
            <a:ext cx="8534400" cy="758825"/>
          </a:xfrm>
        </p:spPr>
        <p:txBody>
          <a:bodyPr>
            <a:noAutofit/>
          </a:bodyPr>
          <a:lstStyle/>
          <a:p>
            <a:pPr rtl="1"/>
            <a:r>
              <a:rPr lang="ar-EG" altLang="en-US" sz="3600" b="1" dirty="0">
                <a:ea typeface="MS PGothic" panose="020B0600070205080204" pitchFamily="34" charset="-128"/>
              </a:rPr>
              <a:t/>
            </a:r>
            <a:br>
              <a:rPr lang="ar-EG" altLang="en-US" sz="3600" b="1" dirty="0">
                <a:ea typeface="MS PGothic" panose="020B0600070205080204" pitchFamily="34" charset="-128"/>
              </a:rPr>
            </a:br>
            <a:r>
              <a:rPr lang="ar-DZ" altLang="en-US" sz="3600" b="1" dirty="0" smtClean="0">
                <a:ea typeface="MS PGothic" panose="020B0600070205080204" pitchFamily="34" charset="-128"/>
              </a:rPr>
              <a:t>كيف أبني مشروعًا ناجحًا  ؟ّ</a:t>
            </a:r>
            <a:endParaRPr lang="en-GB" altLang="en-US" sz="3600" b="1" dirty="0">
              <a:ea typeface="MS PGothic" panose="020B0600070205080204" pitchFamily="34" charset="-128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736598"/>
            <a:ext cx="8501063" cy="4572000"/>
          </a:xfrm>
        </p:spPr>
        <p:txBody>
          <a:bodyPr>
            <a:noAutofit/>
          </a:bodyPr>
          <a:lstStyle/>
          <a:p>
            <a:pPr algn="just" eaLnBrk="1" hangingPunct="1"/>
            <a:endParaRPr lang="en-GB" altLang="en-US" sz="3600" dirty="0">
              <a:ea typeface="MS PGothic" panose="020B0600070205080204" pitchFamily="34" charset="-128"/>
            </a:endParaRPr>
          </a:p>
          <a:p>
            <a:pPr algn="just" rtl="1">
              <a:lnSpc>
                <a:spcPct val="150000"/>
              </a:lnSpc>
            </a:pPr>
            <a:r>
              <a:rPr lang="ar-DZ" altLang="en-US" sz="2800" b="1" dirty="0" smtClean="0">
                <a:ea typeface="MS PGothic" panose="020B0600070205080204" pitchFamily="34" charset="-128"/>
              </a:rPr>
              <a:t>لعبة </a:t>
            </a:r>
            <a:r>
              <a:rPr lang="ar-DZ" altLang="en-US" sz="2800" b="1" dirty="0" err="1" smtClean="0">
                <a:ea typeface="MS PGothic" panose="020B0600070205080204" pitchFamily="34" charset="-128"/>
              </a:rPr>
              <a:t>مارشمالو</a:t>
            </a:r>
            <a:r>
              <a:rPr lang="ar-DZ" altLang="en-US" sz="2800" b="1" dirty="0" smtClean="0">
                <a:ea typeface="MS PGothic" panose="020B0600070205080204" pitchFamily="34" charset="-128"/>
              </a:rPr>
              <a:t>: </a:t>
            </a:r>
          </a:p>
        </p:txBody>
      </p:sp>
      <p:pic>
        <p:nvPicPr>
          <p:cNvPr id="138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4826" y="2368549"/>
            <a:ext cx="3596434" cy="2589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824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05597" y="2482849"/>
            <a:ext cx="4400292" cy="24749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57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01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5899"/>
            <a:ext cx="7772400" cy="1470025"/>
          </a:xfrm>
        </p:spPr>
        <p:txBody>
          <a:bodyPr>
            <a:normAutofit/>
          </a:bodyPr>
          <a:lstStyle/>
          <a:p>
            <a:pPr rtl="1"/>
            <a:r>
              <a:rPr lang="ar-DZ" dirty="0" smtClean="0"/>
              <a:t>التحضير للحصة العاشرة</a:t>
            </a:r>
            <a:endParaRPr lang="fr-F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9062" y="2040730"/>
            <a:ext cx="4755037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58</a:t>
            </a:fld>
            <a:endParaRPr lang="en-US" sz="32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22282" y="152988"/>
            <a:ext cx="351836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sz="4400" b="1" dirty="0" err="1" smtClean="0"/>
              <a:t>ال</a:t>
            </a:r>
            <a:r>
              <a:rPr lang="ar-DZ" sz="4400" b="1" dirty="0" smtClean="0"/>
              <a:t>حصة 10</a:t>
            </a:r>
            <a:endParaRPr lang="en-GB" sz="4400" b="1" dirty="0"/>
          </a:p>
          <a:p>
            <a:pPr algn="ctr"/>
            <a:endParaRPr lang="en-GB" sz="4400" b="1" dirty="0"/>
          </a:p>
        </p:txBody>
      </p:sp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8588" y="1599538"/>
            <a:ext cx="4140818" cy="2648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59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51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98912" y="5376333"/>
            <a:ext cx="76830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Donnez un poisson à un homme et vous le nourrissez pour un jour. Enseigner à un homme comment pêcher et il sera capable de se nourrir pour toute une </a:t>
            </a:r>
            <a:r>
              <a:rPr lang="en-US" dirty="0" smtClean="0">
                <a:solidFill>
                  <a:schemeClr val="bg1"/>
                </a:solidFill>
              </a:rPr>
              <a:t>vie.</a:t>
            </a:r>
          </a:p>
          <a:p>
            <a:pPr algn="r"/>
            <a:r>
              <a:rPr lang="ar-JO" dirty="0">
                <a:solidFill>
                  <a:schemeClr val="bg1"/>
                </a:solidFill>
              </a:rPr>
              <a:t>إن أعطيت الرجل سمكة فقد أطعمته ليوم واحد، وإن علمته كيف يصطاد فقد أطعمته مدى الحياة.</a:t>
            </a: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8" name="Image 1" descr="fleur-fl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5612" y="1504564"/>
            <a:ext cx="7168738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790700" y="192275"/>
            <a:ext cx="71247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en-GB" sz="3600" dirty="0" smtClean="0">
                <a:hlinkClick r:id="rId4" action="ppaction://hlinkfile"/>
              </a:rPr>
              <a:t>   </a:t>
            </a:r>
            <a:r>
              <a:rPr lang="ar-DZ" sz="6000" b="1" dirty="0" smtClean="0">
                <a:latin typeface="Arabic Typesetting" pitchFamily="66" charset="-78"/>
                <a:cs typeface="Arabic Typesetting" pitchFamily="66" charset="-78"/>
                <a:hlinkClick r:id="rId5" action="ppaction://hlinkfile"/>
              </a:rPr>
              <a:t>نشاط كسر الجليد </a:t>
            </a:r>
            <a:endParaRPr lang="en-GB" sz="6000" b="1" dirty="0">
              <a:latin typeface="Arabic Typesetting" pitchFamily="66" charset="-78"/>
              <a:cs typeface="Arabic Typesetting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93262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5333" y="928688"/>
            <a:ext cx="7501467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4000" b="1" dirty="0" smtClean="0"/>
              <a:t>الهدف </a:t>
            </a:r>
            <a:r>
              <a:rPr lang="ar-DZ" sz="3200" b="1" dirty="0" smtClean="0"/>
              <a:t>:</a:t>
            </a:r>
          </a:p>
          <a:p>
            <a:pPr algn="r" rtl="1"/>
            <a:endParaRPr lang="ar-DZ" sz="3200" b="1" dirty="0" smtClean="0"/>
          </a:p>
          <a:p>
            <a:pPr algn="r" rtl="1"/>
            <a:r>
              <a:rPr lang="ar-DZ" sz="3600" dirty="0" smtClean="0"/>
              <a:t>      يتعرف</a:t>
            </a:r>
            <a:r>
              <a:rPr lang="ar-DZ" sz="3600" dirty="0" smtClean="0">
                <a:solidFill>
                  <a:srgbClr val="FF0000"/>
                </a:solidFill>
              </a:rPr>
              <a:t> </a:t>
            </a:r>
            <a:r>
              <a:rPr lang="ar-DZ" sz="3600" dirty="0" smtClean="0"/>
              <a:t>على الوسائل البيداغوجيّة و أهميتها </a:t>
            </a:r>
            <a:endParaRPr lang="en-US" sz="3600" dirty="0"/>
          </a:p>
          <a:p>
            <a:pPr algn="r" rtl="1"/>
            <a:endParaRPr lang="en-US" sz="3200" b="1" dirty="0"/>
          </a:p>
          <a:p>
            <a:pPr algn="r" rtl="1"/>
            <a:endParaRPr lang="en-US" sz="3200" b="1" dirty="0" smtClean="0"/>
          </a:p>
          <a:p>
            <a:pPr algn="r" rtl="1"/>
            <a:endParaRPr lang="en-US" sz="3200" b="1" dirty="0" smtClean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60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86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0033" y="3844378"/>
            <a:ext cx="7904803" cy="2342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61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74635" y="172599"/>
            <a:ext cx="8394730" cy="3370153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DZ" altLang="en-US" sz="5400" b="1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النشاط </a:t>
            </a:r>
            <a:r>
              <a:rPr lang="ar-DZ" altLang="en-US" sz="5400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18</a:t>
            </a:r>
          </a:p>
          <a:p>
            <a:pPr algn="ctr" rtl="1">
              <a:lnSpc>
                <a:spcPct val="150000"/>
              </a:lnSpc>
            </a:pPr>
            <a:r>
              <a:rPr lang="ar-DZ" sz="3200" dirty="0" smtClean="0"/>
              <a:t>فكرة عامّة عن </a:t>
            </a:r>
            <a:r>
              <a:rPr lang="ar-DZ" sz="3200" dirty="0" smtClean="0">
                <a:solidFill>
                  <a:srgbClr val="FF0000"/>
                </a:solidFill>
                <a:hlinkClick r:id="rId4" action="ppaction://hlinkfile"/>
              </a:rPr>
              <a:t>الوسائل </a:t>
            </a:r>
            <a:r>
              <a:rPr lang="ar-DZ" sz="3200" dirty="0" err="1" smtClean="0"/>
              <a:t>البيداغوجيّة</a:t>
            </a:r>
            <a:endParaRPr lang="ar-DZ" sz="3200" dirty="0" smtClean="0"/>
          </a:p>
          <a:p>
            <a:pPr algn="ctr" rtl="1">
              <a:lnSpc>
                <a:spcPct val="150000"/>
              </a:lnSpc>
            </a:pPr>
            <a:r>
              <a:rPr lang="ar-DZ" sz="2800" dirty="0" smtClean="0"/>
              <a:t>أوجد مختلف الوسائل </a:t>
            </a:r>
            <a:r>
              <a:rPr lang="ar-DZ" sz="2800" dirty="0" err="1" smtClean="0"/>
              <a:t>البيداغوجية</a:t>
            </a:r>
            <a:r>
              <a:rPr lang="ar-DZ" sz="2800" dirty="0" smtClean="0"/>
              <a:t> التي يمكن الاستعانة </a:t>
            </a:r>
            <a:r>
              <a:rPr lang="ar-DZ" sz="2800" dirty="0" err="1" smtClean="0"/>
              <a:t>بها</a:t>
            </a:r>
            <a:r>
              <a:rPr lang="ar-DZ" sz="2800" dirty="0" smtClean="0"/>
              <a:t> في العملية التعليمية </a:t>
            </a:r>
            <a:r>
              <a:rPr lang="ar-DZ" sz="2800" dirty="0" err="1" smtClean="0"/>
              <a:t>التعلمية</a:t>
            </a:r>
            <a:r>
              <a:rPr lang="ar-DZ" sz="2800" dirty="0" smtClean="0"/>
              <a:t> ،  مع تحديد سبب وكيفية استعمالها   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51386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62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525432" y="160467"/>
            <a:ext cx="7989918" cy="327782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DZ" altLang="en-US" sz="5400" b="1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النشاط </a:t>
            </a:r>
            <a:r>
              <a:rPr lang="ar-DZ" altLang="en-US" sz="5400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19</a:t>
            </a:r>
          </a:p>
          <a:p>
            <a:pPr algn="ctr" rtl="1">
              <a:lnSpc>
                <a:spcPct val="150000"/>
              </a:lnSpc>
            </a:pPr>
            <a:r>
              <a:rPr lang="ar-DZ" sz="4000" b="1" dirty="0" smtClean="0"/>
              <a:t>انجاز وسيلة بيداغوجية</a:t>
            </a:r>
          </a:p>
          <a:p>
            <a:pPr algn="ctr" rtl="1">
              <a:lnSpc>
                <a:spcPct val="150000"/>
              </a:lnSpc>
            </a:pPr>
            <a:endParaRPr lang="ar-DZ" altLang="en-US" sz="4400" u="sng" dirty="0" smtClean="0">
              <a:latin typeface="Traditional Arabic" pitchFamily="18" charset="-78"/>
              <a:ea typeface="MS PGothic" panose="020B0600070205080204" pitchFamily="34" charset="-128"/>
              <a:cs typeface="Traditional Arabic" pitchFamily="18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7363" y="3728262"/>
            <a:ext cx="5692859" cy="208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31899" y="931027"/>
            <a:ext cx="6218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sz="3200" b="1" dirty="0" smtClean="0"/>
              <a:t>من أشياء مسترجعة نصنع دعائم </a:t>
            </a:r>
            <a:r>
              <a:rPr lang="ar-DZ" sz="3200" b="1" dirty="0" err="1" smtClean="0"/>
              <a:t>بيداغوجيّة</a:t>
            </a:r>
            <a:endParaRPr lang="en-US" sz="3200" b="1" dirty="0" smtClean="0"/>
          </a:p>
        </p:txBody>
      </p:sp>
      <p:pic>
        <p:nvPicPr>
          <p:cNvPr id="8" name="Image 7" descr="LostFile_JPG_105203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200" y="1515803"/>
            <a:ext cx="3194397" cy="23957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 8" descr="20141110_14155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597" y="4311650"/>
            <a:ext cx="3014133" cy="226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131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8200" y="4154227"/>
            <a:ext cx="2895600" cy="2200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1319" name="Picture 7" descr="Résultat de recherche d'images pour &quot;‫صنع شريط الأرقام‬‎&quot;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6575" y="1861308"/>
            <a:ext cx="3335155" cy="22929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63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التعليميّة  - المناهجُ الدّراسيّة 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86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092730" y="277745"/>
            <a:ext cx="351836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DZ" sz="4400" b="1" dirty="0" smtClean="0"/>
              <a:t>الحصة 11</a:t>
            </a:r>
            <a:endParaRPr lang="en-GB" sz="4400" b="1" dirty="0"/>
          </a:p>
        </p:txBody>
      </p:sp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75959" y="1456422"/>
            <a:ext cx="5023605" cy="3212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64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51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45609" y="1014411"/>
            <a:ext cx="748400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3200" b="1" dirty="0" smtClean="0"/>
              <a:t>الهدف :</a:t>
            </a:r>
          </a:p>
          <a:p>
            <a:pPr algn="r" rtl="1"/>
            <a:endParaRPr lang="ar-DZ" sz="3200" b="1" dirty="0" smtClean="0"/>
          </a:p>
          <a:p>
            <a:pPr algn="r" rtl="1"/>
            <a:r>
              <a:rPr lang="ar-DZ" sz="3200" dirty="0" smtClean="0"/>
              <a:t>يتعرّف على أهميّة العمل التّعاوني ويمارِسهُ</a:t>
            </a:r>
            <a:endParaRPr lang="en-US" sz="3200" dirty="0"/>
          </a:p>
          <a:p>
            <a:pPr algn="r" rtl="1"/>
            <a:endParaRPr lang="en-US" sz="3200" b="1" dirty="0"/>
          </a:p>
          <a:p>
            <a:pPr algn="r" rtl="1"/>
            <a:endParaRPr lang="en-US" sz="3200" b="1" dirty="0" smtClean="0"/>
          </a:p>
          <a:p>
            <a:pPr algn="r" rtl="1"/>
            <a:endParaRPr lang="en-US" sz="3200" b="1" dirty="0" smtClean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65</a:t>
            </a:fld>
            <a:endParaRPr lang="en-US" sz="32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86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66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التعليميّة  - المناهجُ الدّراسيّة  </a:t>
            </a:r>
            <a:endParaRPr lang="en-US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92070" y="693509"/>
            <a:ext cx="8394730" cy="2908489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DZ" altLang="en-US" sz="5400" b="1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النشاط </a:t>
            </a:r>
            <a:r>
              <a:rPr lang="ar-DZ" altLang="en-US" sz="5400" u="sng" dirty="0" smtClean="0">
                <a:latin typeface="Traditional Arabic" pitchFamily="18" charset="-78"/>
                <a:ea typeface="MS PGothic" panose="020B0600070205080204" pitchFamily="34" charset="-128"/>
                <a:cs typeface="Traditional Arabic" pitchFamily="18" charset="-78"/>
              </a:rPr>
              <a:t>20</a:t>
            </a:r>
          </a:p>
          <a:p>
            <a:pPr algn="ctr" rtl="1">
              <a:lnSpc>
                <a:spcPct val="150000"/>
              </a:lnSpc>
            </a:pPr>
            <a:r>
              <a:rPr lang="ar-JO" sz="4400" b="1" dirty="0" smtClean="0"/>
              <a:t>هل يعد ح</a:t>
            </a:r>
            <a:r>
              <a:rPr lang="ar-DZ" sz="4400" b="1" dirty="0" smtClean="0"/>
              <a:t>ل</a:t>
            </a:r>
            <a:r>
              <a:rPr lang="ar-JO" sz="4400" b="1" dirty="0" smtClean="0"/>
              <a:t> المشكلة عمل</a:t>
            </a:r>
            <a:r>
              <a:rPr lang="ar-DZ" sz="4400" b="1" dirty="0" smtClean="0"/>
              <a:t>اً</a:t>
            </a:r>
            <a:r>
              <a:rPr lang="ar-JO" sz="4400" b="1" dirty="0" smtClean="0"/>
              <a:t> فردي</a:t>
            </a:r>
            <a:r>
              <a:rPr lang="ar-DZ" sz="4400" b="1" dirty="0" smtClean="0"/>
              <a:t>اً</a:t>
            </a:r>
            <a:r>
              <a:rPr lang="ar-JO" sz="4400" b="1" dirty="0" smtClean="0"/>
              <a:t>؟</a:t>
            </a:r>
            <a:endParaRPr lang="ar-DZ" sz="4400" b="1" dirty="0" smtClean="0"/>
          </a:p>
          <a:p>
            <a:pPr algn="r" rtl="1">
              <a:lnSpc>
                <a:spcPct val="150000"/>
              </a:lnSpc>
            </a:pPr>
            <a:r>
              <a:rPr lang="ar-DZ" sz="2400" dirty="0" smtClean="0">
                <a:latin typeface="Arial Unicode MS" charset="0"/>
              </a:rPr>
              <a:t>شكّل مربّعا واحدًا كبيرا باستخدام  5 مربعات منفصلة </a:t>
            </a:r>
            <a:r>
              <a:rPr lang="ar-DZ" sz="2400" dirty="0" smtClean="0"/>
              <a:t>إستراتيجيّة العمل التعاوني</a:t>
            </a:r>
            <a:endParaRPr lang="ar-DZ" altLang="en-US" sz="2400" u="sng" dirty="0" smtClean="0">
              <a:latin typeface="Traditional Arabic" pitchFamily="18" charset="-78"/>
              <a:ea typeface="MS PGothic" panose="020B0600070205080204" pitchFamily="34" charset="-128"/>
              <a:cs typeface="Traditional Arabic" pitchFamily="18" charset="-78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55" y="4016375"/>
            <a:ext cx="6375400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232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36580" y="898477"/>
            <a:ext cx="815500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DZ" sz="4400" dirty="0" smtClean="0"/>
              <a:t>الحلّ</a:t>
            </a:r>
            <a:endParaRPr lang="en-GB" sz="3200" dirty="0"/>
          </a:p>
        </p:txBody>
      </p:sp>
      <p:sp>
        <p:nvSpPr>
          <p:cNvPr id="5" name="Rectangle 4"/>
          <p:cNvSpPr/>
          <p:nvPr/>
        </p:nvSpPr>
        <p:spPr>
          <a:xfrm>
            <a:off x="2382838" y="2120900"/>
            <a:ext cx="4662487" cy="4208463"/>
          </a:xfrm>
          <a:prstGeom prst="rect">
            <a:avLst/>
          </a:prstGeom>
          <a:solidFill>
            <a:srgbClr val="C5547D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H="1" flipV="1">
            <a:off x="2382838" y="4224338"/>
            <a:ext cx="4662487" cy="2068512"/>
          </a:xfrm>
          <a:prstGeom prst="line">
            <a:avLst/>
          </a:prstGeom>
          <a:ln>
            <a:solidFill>
              <a:srgbClr val="40315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2382838" y="2120900"/>
            <a:ext cx="2332037" cy="4208463"/>
          </a:xfrm>
          <a:prstGeom prst="line">
            <a:avLst/>
          </a:prstGeom>
          <a:ln>
            <a:solidFill>
              <a:srgbClr val="40315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382838" y="2084388"/>
            <a:ext cx="4662487" cy="2139950"/>
          </a:xfrm>
          <a:prstGeom prst="line">
            <a:avLst/>
          </a:prstGeom>
          <a:ln>
            <a:solidFill>
              <a:srgbClr val="40315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4714875" y="2120900"/>
            <a:ext cx="2330450" cy="4208463"/>
          </a:xfrm>
          <a:prstGeom prst="line">
            <a:avLst/>
          </a:prstGeom>
          <a:ln>
            <a:solidFill>
              <a:srgbClr val="40315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3338513" y="3429000"/>
            <a:ext cx="1958975" cy="1179513"/>
          </a:xfrm>
          <a:prstGeom prst="line">
            <a:avLst/>
          </a:prstGeom>
          <a:ln>
            <a:solidFill>
              <a:srgbClr val="40315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67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973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68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pic>
        <p:nvPicPr>
          <p:cNvPr id="3074" name="Picture 2" descr="C:\Users\acer\Desktop\Nouveau dossier (3)\ph media\received_1989426141344022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38274" y="3588544"/>
            <a:ext cx="6267450" cy="2279650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357187" y="372665"/>
            <a:ext cx="8429625" cy="297180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DZ" sz="3600" b="1" dirty="0" smtClean="0"/>
              <a:t>الهيكلة</a:t>
            </a:r>
            <a:endParaRPr lang="ar-DZ" b="1" dirty="0" smtClean="0"/>
          </a:p>
          <a:p>
            <a:pPr algn="ctr"/>
            <a:endParaRPr lang="ar-DZ" dirty="0"/>
          </a:p>
          <a:p>
            <a:pPr algn="ctr"/>
            <a:r>
              <a:rPr lang="ar-DZ" sz="3200" dirty="0" smtClean="0"/>
              <a:t>التعلم التعاوني تفاعل مشترك بين عدد من المتعلمين تختلف</a:t>
            </a:r>
          </a:p>
          <a:p>
            <a:pPr algn="ctr"/>
            <a:r>
              <a:rPr lang="ar-DZ" sz="3200" dirty="0"/>
              <a:t> </a:t>
            </a:r>
            <a:r>
              <a:rPr lang="ar-DZ" sz="3200" dirty="0" smtClean="0"/>
              <a:t>بينهم الفروق الفردية ، يعملون في ورشة عمل ضمن أهداف و مهارات تعاونية للوصول لهدف محدد </a:t>
            </a:r>
          </a:p>
          <a:p>
            <a:pPr algn="ctr"/>
            <a:r>
              <a:rPr lang="ar-DZ" dirty="0" smtClean="0"/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59794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47688" y="358774"/>
            <a:ext cx="7772400" cy="1470025"/>
          </a:xfrm>
        </p:spPr>
        <p:txBody>
          <a:bodyPr>
            <a:normAutofit/>
          </a:bodyPr>
          <a:lstStyle/>
          <a:p>
            <a:pPr rtl="1"/>
            <a:r>
              <a:rPr lang="ar-DZ" sz="4000" b="1" dirty="0" smtClean="0"/>
              <a:t> تحضير للحصة  الثّانية عشر</a:t>
            </a:r>
            <a:endParaRPr lang="fr-FR" sz="4000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1828799"/>
            <a:ext cx="4669274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69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812819" y="231577"/>
            <a:ext cx="3518361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JO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</a:t>
            </a:r>
            <a:r>
              <a:rPr lang="ar-DZ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حصة 01</a:t>
            </a:r>
            <a:endParaRPr lang="en-GB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GB" sz="3600" b="1" dirty="0"/>
          </a:p>
        </p:txBody>
      </p:sp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0621" y="1107699"/>
            <a:ext cx="5528975" cy="3535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7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51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87176" y="402841"/>
            <a:ext cx="35183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DZ" sz="4800" b="1" dirty="0" smtClean="0"/>
              <a:t>الحصة 12</a:t>
            </a:r>
            <a:endParaRPr lang="en-GB" sz="4800" b="1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70</a:t>
            </a:fld>
            <a:endParaRPr lang="en-US" sz="3200" b="1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5099" y="1233838"/>
            <a:ext cx="3500438" cy="3986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3851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42975" y="457200"/>
            <a:ext cx="6983942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3600" b="1" dirty="0" smtClean="0"/>
              <a:t>الهدف </a:t>
            </a:r>
            <a:r>
              <a:rPr lang="ar-DZ" sz="3200" b="1" dirty="0" smtClean="0"/>
              <a:t>:</a:t>
            </a:r>
          </a:p>
          <a:p>
            <a:pPr algn="r" rtl="1"/>
            <a:endParaRPr lang="fr-FR" sz="3200" b="1" dirty="0" smtClean="0"/>
          </a:p>
          <a:p>
            <a:pPr algn="r" rtl="1"/>
            <a:endParaRPr lang="ar-DZ" sz="3200" b="1" dirty="0" smtClean="0"/>
          </a:p>
          <a:p>
            <a:pPr algn="r" rtl="1"/>
            <a:r>
              <a:rPr lang="ar-DZ" sz="3200" dirty="0" smtClean="0"/>
              <a:t>حوصلة أعمال الأسبوع وتقويم الدّورة</a:t>
            </a:r>
            <a:endParaRPr lang="en-US" sz="3200" dirty="0"/>
          </a:p>
          <a:p>
            <a:pPr algn="r" rtl="1"/>
            <a:endParaRPr lang="en-US" sz="3200" b="1" dirty="0"/>
          </a:p>
          <a:p>
            <a:pPr algn="r" rtl="1"/>
            <a:endParaRPr lang="en-US" sz="3200" b="1" dirty="0" smtClean="0"/>
          </a:p>
          <a:p>
            <a:pPr algn="r" rtl="1"/>
            <a:endParaRPr lang="en-US" sz="3200" b="1" dirty="0" smtClean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71</a:t>
            </a:fld>
            <a:endParaRPr lang="en-US" sz="32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86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71551" y="100013"/>
            <a:ext cx="7162800" cy="1401762"/>
          </a:xfrm>
        </p:spPr>
        <p:txBody>
          <a:bodyPr>
            <a:normAutofit fontScale="90000"/>
          </a:bodyPr>
          <a:lstStyle/>
          <a:p>
            <a:pPr rtl="1"/>
            <a:r>
              <a:rPr lang="ar-AE" sz="3200" dirty="0" smtClean="0">
                <a:latin typeface="Calibri" pitchFamily="34" charset="0"/>
              </a:rPr>
              <a:t/>
            </a:r>
            <a:br>
              <a:rPr lang="ar-AE" sz="3200" dirty="0" smtClean="0">
                <a:latin typeface="Calibri" pitchFamily="34" charset="0"/>
              </a:rPr>
            </a:br>
            <a:r>
              <a:rPr lang="ar-DZ" sz="4000" b="1" dirty="0" smtClean="0">
                <a:latin typeface="Calibri" pitchFamily="34" charset="0"/>
              </a:rPr>
              <a:t>تثبيت المفاهيم الواردة خلال الأسبوع</a:t>
            </a:r>
            <a:r>
              <a:rPr lang="ar-DZ" sz="3600" b="1" dirty="0" smtClean="0">
                <a:latin typeface="Calibri" pitchFamily="34" charset="0"/>
              </a:rPr>
              <a:t/>
            </a:r>
            <a:br>
              <a:rPr lang="ar-DZ" sz="3600" b="1" dirty="0" smtClean="0">
                <a:latin typeface="Calibri" pitchFamily="34" charset="0"/>
              </a:rPr>
            </a:br>
            <a:r>
              <a:rPr lang="ar-DZ" sz="3100" b="1" dirty="0" smtClean="0"/>
              <a:t>إ</a:t>
            </a:r>
            <a:r>
              <a:rPr lang="ar-DZ" sz="2800" b="1" dirty="0" smtClean="0"/>
              <a:t>ستراتيجيّة الجدول الذّاتي أو جدول التّعلّم (</a:t>
            </a:r>
            <a:r>
              <a:rPr lang="en-US" sz="2800" b="1" dirty="0" smtClean="0"/>
              <a:t>KWL</a:t>
            </a:r>
            <a:r>
              <a:rPr lang="ar-DZ" sz="2800" b="1" dirty="0" smtClean="0"/>
              <a:t>)</a:t>
            </a:r>
            <a:endParaRPr lang="en-US" sz="3200" dirty="0">
              <a:latin typeface="Calibri" pitchFamily="34" charset="0"/>
            </a:endParaRP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751729"/>
              </p:ext>
            </p:extLst>
          </p:nvPr>
        </p:nvGraphicFramePr>
        <p:xfrm>
          <a:off x="571499" y="1747838"/>
          <a:ext cx="7562852" cy="3910012"/>
        </p:xfrm>
        <a:graphic>
          <a:graphicData uri="http://schemas.openxmlformats.org/drawingml/2006/table">
            <a:tbl>
              <a:tblPr rtl="1"/>
              <a:tblGrid>
                <a:gridCol w="2520404"/>
                <a:gridCol w="2521224"/>
                <a:gridCol w="2521224"/>
              </a:tblGrid>
              <a:tr h="175715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>
                          <a:latin typeface="Calibri"/>
                          <a:ea typeface="Calibri"/>
                          <a:cs typeface="Sakkal Majalla"/>
                        </a:rPr>
                        <a:t>ما أعرفه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>
                          <a:latin typeface="Calibri"/>
                          <a:ea typeface="Calibri"/>
                          <a:cs typeface="Sakkal Majalla"/>
                        </a:rPr>
                        <a:t>ما أريدُ أن أعرفه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 smtClean="0">
                          <a:latin typeface="Calibri"/>
                          <a:ea typeface="Calibri"/>
                          <a:cs typeface="Sakkal Majalla"/>
                        </a:rPr>
                        <a:t>تعلّمت</a:t>
                      </a:r>
                      <a:endParaRPr lang="fr-FR" sz="1600" b="1" dirty="0" smtClean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2853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DZ" sz="2400" b="1" dirty="0">
                        <a:latin typeface="Calibri"/>
                        <a:ea typeface="Calibri"/>
                        <a:cs typeface="Sakkal Majall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400" b="1" dirty="0">
                        <a:latin typeface="Sakkal Majalla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DZ" sz="2400" b="1" dirty="0">
                        <a:latin typeface="Calibri"/>
                        <a:ea typeface="Calibri"/>
                        <a:cs typeface="Sakkal Majall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72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36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2950" y="362744"/>
            <a:ext cx="7772400" cy="4266406"/>
          </a:xfrm>
        </p:spPr>
        <p:txBody>
          <a:bodyPr>
            <a:normAutofit/>
          </a:bodyPr>
          <a:lstStyle/>
          <a:p>
            <a:pPr marL="0" indent="0" algn="r">
              <a:lnSpc>
                <a:spcPct val="150000"/>
              </a:lnSpc>
              <a:buNone/>
            </a:pPr>
            <a:r>
              <a:rPr lang="ar-EG" sz="4000" b="1" dirty="0"/>
              <a:t>فكِّر وشارِك</a:t>
            </a:r>
            <a:r>
              <a:rPr lang="ar-EG" sz="3600" dirty="0" smtClean="0"/>
              <a:t>:</a:t>
            </a:r>
            <a:endParaRPr lang="fr-FR" sz="3600" dirty="0" smtClean="0"/>
          </a:p>
          <a:p>
            <a:pPr marL="0" indent="0" algn="r">
              <a:lnSpc>
                <a:spcPct val="150000"/>
              </a:lnSpc>
              <a:buNone/>
            </a:pPr>
            <a:endParaRPr lang="ar-EG" sz="800" dirty="0"/>
          </a:p>
          <a:p>
            <a:pPr algn="r" rtl="1">
              <a:lnSpc>
                <a:spcPct val="150000"/>
              </a:lnSpc>
              <a:buFontTx/>
              <a:buChar char="-"/>
            </a:pPr>
            <a:r>
              <a:rPr lang="ar-EG" dirty="0"/>
              <a:t>شيء واحد جعلك تفكِّر بطريقٍة مُختلفة.</a:t>
            </a:r>
          </a:p>
          <a:p>
            <a:pPr algn="r" rtl="1">
              <a:lnSpc>
                <a:spcPct val="150000"/>
              </a:lnSpc>
              <a:buFontTx/>
              <a:buChar char="-"/>
            </a:pPr>
            <a:r>
              <a:rPr lang="ar-EG" dirty="0"/>
              <a:t>شيء واحد ستجرِّبه.</a:t>
            </a:r>
          </a:p>
          <a:p>
            <a:pPr algn="r" rtl="1">
              <a:lnSpc>
                <a:spcPct val="150000"/>
              </a:lnSpc>
              <a:buFontTx/>
              <a:buChar char="-"/>
            </a:pPr>
            <a:r>
              <a:rPr lang="ar-EG" dirty="0"/>
              <a:t>شيء واحد ستتعلَّم المزيد عنه.</a:t>
            </a:r>
          </a:p>
          <a:p>
            <a:pPr>
              <a:lnSpc>
                <a:spcPct val="150000"/>
              </a:lnSpc>
              <a:buFontTx/>
              <a:buChar char="-"/>
            </a:pPr>
            <a:endParaRPr lang="en-US" sz="24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en-US" sz="2400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73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4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0706"/>
            <a:ext cx="7886700" cy="4209392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ar-DZ" sz="800" dirty="0" smtClean="0"/>
          </a:p>
          <a:p>
            <a:pPr marL="0" indent="0" algn="ctr" rtl="1">
              <a:lnSpc>
                <a:spcPct val="150000"/>
              </a:lnSpc>
              <a:buNone/>
            </a:pPr>
            <a:r>
              <a:rPr lang="ar-DZ" b="1" dirty="0" smtClean="0"/>
              <a:t>نشـــاط نهايـــة الــــــدّورة</a:t>
            </a:r>
            <a:endParaRPr lang="fr-FR" b="1" dirty="0" smtClean="0"/>
          </a:p>
          <a:p>
            <a:pPr marL="0" indent="0" algn="ctr" rtl="1">
              <a:lnSpc>
                <a:spcPct val="150000"/>
              </a:lnSpc>
              <a:buNone/>
            </a:pPr>
            <a:endParaRPr lang="ar-EG" b="1" dirty="0"/>
          </a:p>
          <a:p>
            <a:pPr algn="r" rtl="1">
              <a:lnSpc>
                <a:spcPct val="150000"/>
              </a:lnSpc>
              <a:buFontTx/>
              <a:buChar char="-"/>
            </a:pPr>
            <a:r>
              <a:rPr lang="ar-DZ" sz="2800" dirty="0" smtClean="0"/>
              <a:t>اختيار أفضل نشاط ( منولوج، شعر، نشيد، أغنيّة تربويّة ،...)</a:t>
            </a:r>
            <a:endParaRPr lang="ar-EG" sz="2800" dirty="0"/>
          </a:p>
          <a:p>
            <a:pPr>
              <a:lnSpc>
                <a:spcPct val="150000"/>
              </a:lnSpc>
              <a:buFontTx/>
              <a:buChar char="-"/>
            </a:pPr>
            <a:endParaRPr lang="en-US" sz="24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en-US" sz="2400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74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4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32933" y="504825"/>
            <a:ext cx="6570134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الهدف</a:t>
            </a:r>
            <a:r>
              <a:rPr lang="ar-DZ" sz="4800" b="1" dirty="0" smtClean="0"/>
              <a:t> </a:t>
            </a:r>
            <a:r>
              <a:rPr lang="ar-DZ" sz="3200" b="1" dirty="0" smtClean="0"/>
              <a:t>:</a:t>
            </a:r>
          </a:p>
          <a:p>
            <a:pPr algn="r" rtl="1"/>
            <a:endParaRPr lang="ar-DZ" sz="3200" b="1" dirty="0" smtClean="0"/>
          </a:p>
          <a:p>
            <a:pPr algn="r" rtl="1"/>
            <a:r>
              <a:rPr lang="ar-DZ" sz="3200" b="1" dirty="0" smtClean="0"/>
              <a:t>   يتعرّف على بعض المفاهيم القاعدية للمنهاج </a:t>
            </a:r>
          </a:p>
          <a:p>
            <a:pPr algn="r" rtl="1"/>
            <a:r>
              <a:rPr lang="ar-DZ" sz="3200" b="1" dirty="0" smtClean="0"/>
              <a:t>و يميز بينها ( ملمح التّخرج، الكفاءة الشاملة ، الكفاءة الختاميّة ، الكفاءات العرضية، الهدف التّعلّمي ، الميدان ، المقطع)</a:t>
            </a:r>
            <a:endParaRPr lang="en-US" sz="3200" b="1" dirty="0"/>
          </a:p>
          <a:p>
            <a:pPr algn="r" rtl="1"/>
            <a:endParaRPr lang="en-US" sz="3200" b="1" dirty="0"/>
          </a:p>
          <a:p>
            <a:pPr algn="r" rtl="1"/>
            <a:endParaRPr lang="en-US" sz="3200" b="1" dirty="0" smtClean="0"/>
          </a:p>
          <a:p>
            <a:pPr algn="r" rtl="1"/>
            <a:endParaRPr lang="en-US" sz="3200" b="1" dirty="0" smtClean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8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86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62014" y="21431"/>
            <a:ext cx="7162800" cy="1612106"/>
          </a:xfrm>
        </p:spPr>
        <p:txBody>
          <a:bodyPr>
            <a:normAutofit fontScale="90000"/>
          </a:bodyPr>
          <a:lstStyle/>
          <a:p>
            <a:pPr rtl="1"/>
            <a:r>
              <a:rPr lang="ar-DZ" sz="3200" dirty="0" smtClean="0">
                <a:latin typeface="Calibri" pitchFamily="34" charset="0"/>
              </a:rPr>
              <a:t/>
            </a:r>
            <a:br>
              <a:rPr lang="ar-DZ" sz="3200" dirty="0" smtClean="0">
                <a:latin typeface="Calibri" pitchFamily="34" charset="0"/>
              </a:rPr>
            </a:br>
            <a:r>
              <a:rPr lang="ar-DZ" sz="3600" b="1" dirty="0" smtClean="0"/>
              <a:t>إستراتيجيّة الجدول الذّاتي أو جدول التّعلّم (</a:t>
            </a:r>
            <a:r>
              <a:rPr lang="en-US" sz="3600" b="1" dirty="0" smtClean="0"/>
              <a:t>KWL</a:t>
            </a:r>
            <a:r>
              <a:rPr lang="ar-DZ" sz="2800" b="1" dirty="0" smtClean="0"/>
              <a:t>)</a:t>
            </a:r>
            <a:endParaRPr lang="en-US" sz="3200" dirty="0">
              <a:latin typeface="Calibri" pitchFamily="34" charset="0"/>
            </a:endParaRP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559250"/>
              </p:ext>
            </p:extLst>
          </p:nvPr>
        </p:nvGraphicFramePr>
        <p:xfrm>
          <a:off x="514351" y="1881188"/>
          <a:ext cx="8172449" cy="3338512"/>
        </p:xfrm>
        <a:graphic>
          <a:graphicData uri="http://schemas.openxmlformats.org/drawingml/2006/table">
            <a:tbl>
              <a:tblPr rtl="1"/>
              <a:tblGrid>
                <a:gridCol w="2723559"/>
                <a:gridCol w="2724445"/>
                <a:gridCol w="2724445"/>
              </a:tblGrid>
              <a:tr h="1500327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>
                          <a:latin typeface="Calibri"/>
                          <a:ea typeface="Calibri"/>
                          <a:cs typeface="Sakkal Majalla"/>
                        </a:rPr>
                        <a:t>ما أعرفه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>
                          <a:latin typeface="Calibri"/>
                          <a:ea typeface="Calibri"/>
                          <a:cs typeface="Sakkal Majalla"/>
                        </a:rPr>
                        <a:t>ما أريدُ أن أعرفه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 smtClean="0">
                          <a:latin typeface="Calibri"/>
                          <a:ea typeface="Calibri"/>
                          <a:cs typeface="Sakkal Majalla"/>
                        </a:rPr>
                        <a:t>تعلّمت</a:t>
                      </a:r>
                      <a:endParaRPr lang="fr-FR" sz="1600" b="1" dirty="0" smtClean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818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DZ" sz="2400" b="1">
                        <a:latin typeface="Calibri"/>
                        <a:ea typeface="Calibri"/>
                        <a:cs typeface="Sakkal Majall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400" b="1" dirty="0">
                        <a:latin typeface="Sakkal Majalla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DZ" sz="2400" b="1" dirty="0">
                        <a:latin typeface="Calibri"/>
                        <a:ea typeface="Calibri"/>
                        <a:cs typeface="Sakkal Majall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F1437-60A7-9C41-B5FF-E87EFF505A22}" type="slidenum">
              <a:rPr lang="en-US" sz="3200" b="1" smtClean="0">
                <a:solidFill>
                  <a:schemeClr val="tx1"/>
                </a:solidFill>
              </a:rPr>
              <a:pPr/>
              <a:t>9</a:t>
            </a:fld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36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8066</TotalTime>
  <Words>3498</Words>
  <Application>Microsoft Office PowerPoint</Application>
  <PresentationFormat>Affichage à l'écran (4:3)</PresentationFormat>
  <Paragraphs>684</Paragraphs>
  <Slides>74</Slides>
  <Notes>74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74</vt:i4>
      </vt:variant>
    </vt:vector>
  </HeadingPairs>
  <TitlesOfParts>
    <vt:vector size="75" baseType="lpstr"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 إستراتيجيّة الجدول الذّاتي أو جدول التّعلّم (KWL)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 إلى أين نتّجه الآنَ ؟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 لماذا تُعتبر التغذية الراجعة مُهمَّة؟  </vt:lpstr>
      <vt:lpstr>أتأمّل في معرفتي مقياس التّحصيل (thermomètre)</vt:lpstr>
      <vt:lpstr>Présentation PowerPoint</vt:lpstr>
      <vt:lpstr> تثبيت المفاهيم الواردة خلال الأسبوع إستراتيجيّة الجدول الذّاتي أو جدول التّعلّم (KWL)</vt:lpstr>
      <vt:lpstr>Présentation PowerPoint</vt:lpstr>
      <vt:lpstr> إستراتيجيّة الجدول الذّاتي أو جدول التّعلّم (KWL)</vt:lpstr>
      <vt:lpstr>Présentation PowerPoint</vt:lpstr>
      <vt:lpstr>Présentation PowerPoint</vt:lpstr>
      <vt:lpstr> فكرة عامّة عن التّقويم</vt:lpstr>
      <vt:lpstr>Présentation PowerPoint</vt:lpstr>
      <vt:lpstr> لماذا لامارتينيار ؟</vt:lpstr>
      <vt:lpstr> كيف نستخدم لامارتينيار ؟ </vt:lpstr>
      <vt:lpstr>Présentation PowerPoint</vt:lpstr>
      <vt:lpstr>التأمل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 التحضير للحصة 09</vt:lpstr>
      <vt:lpstr>Présentation PowerPoint</vt:lpstr>
      <vt:lpstr>Présentation PowerPoint</vt:lpstr>
      <vt:lpstr>Présentation PowerPoint</vt:lpstr>
      <vt:lpstr>Présentation PowerPoint</vt:lpstr>
      <vt:lpstr> كيف أبني مشروعًا ناجحًا  ؟ّ</vt:lpstr>
      <vt:lpstr>التحضير للحصة العاشرة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 تحضير للحصة  الثّانية عشر</vt:lpstr>
      <vt:lpstr>Présentation PowerPoint</vt:lpstr>
      <vt:lpstr>Présentation PowerPoint</vt:lpstr>
      <vt:lpstr> تثبيت المفاهيم الواردة خلال الأسبوع إستراتيجيّة الجدول الذّاتي أو جدول التّعلّم (KWL)</vt:lpstr>
      <vt:lpstr>Présentation PowerPoint</vt:lpstr>
      <vt:lpstr>Présentation PowerPoint</vt:lpstr>
    </vt:vector>
  </TitlesOfParts>
  <Company>ruskin education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Ruskin Education</dc:title>
  <dc:creator>Paul Edward Wagstaff</dc:creator>
  <cp:lastModifiedBy>brm</cp:lastModifiedBy>
  <cp:revision>631</cp:revision>
  <dcterms:created xsi:type="dcterms:W3CDTF">2016-10-23T16:40:47Z</dcterms:created>
  <dcterms:modified xsi:type="dcterms:W3CDTF">2018-07-08T10:43:09Z</dcterms:modified>
</cp:coreProperties>
</file>