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  <p:sldId id="279" r:id="rId4"/>
    <p:sldId id="299" r:id="rId5"/>
    <p:sldId id="300" r:id="rId6"/>
    <p:sldId id="296" r:id="rId7"/>
    <p:sldId id="297" r:id="rId8"/>
    <p:sldId id="313" r:id="rId9"/>
    <p:sldId id="298" r:id="rId10"/>
    <p:sldId id="273" r:id="rId11"/>
    <p:sldId id="257" r:id="rId12"/>
    <p:sldId id="276" r:id="rId13"/>
    <p:sldId id="277" r:id="rId14"/>
    <p:sldId id="278" r:id="rId15"/>
    <p:sldId id="309" r:id="rId16"/>
    <p:sldId id="258" r:id="rId17"/>
    <p:sldId id="259" r:id="rId18"/>
    <p:sldId id="308" r:id="rId19"/>
    <p:sldId id="260" r:id="rId20"/>
    <p:sldId id="261" r:id="rId21"/>
    <p:sldId id="262" r:id="rId22"/>
    <p:sldId id="263" r:id="rId23"/>
    <p:sldId id="264" r:id="rId24"/>
    <p:sldId id="265" r:id="rId25"/>
    <p:sldId id="275" r:id="rId26"/>
    <p:sldId id="301" r:id="rId27"/>
    <p:sldId id="302" r:id="rId28"/>
    <p:sldId id="303" r:id="rId29"/>
    <p:sldId id="281" r:id="rId30"/>
    <p:sldId id="305" r:id="rId31"/>
    <p:sldId id="306" r:id="rId32"/>
    <p:sldId id="307" r:id="rId33"/>
    <p:sldId id="310" r:id="rId34"/>
    <p:sldId id="282" r:id="rId35"/>
    <p:sldId id="283" r:id="rId36"/>
    <p:sldId id="284" r:id="rId37"/>
    <p:sldId id="285" r:id="rId38"/>
    <p:sldId id="286" r:id="rId39"/>
    <p:sldId id="287" r:id="rId40"/>
    <p:sldId id="288" r:id="rId41"/>
    <p:sldId id="289" r:id="rId42"/>
    <p:sldId id="290" r:id="rId43"/>
    <p:sldId id="291" r:id="rId44"/>
    <p:sldId id="292" r:id="rId45"/>
    <p:sldId id="272" r:id="rId46"/>
    <p:sldId id="274" r:id="rId47"/>
    <p:sldId id="311" r:id="rId48"/>
    <p:sldId id="304" r:id="rId49"/>
    <p:sldId id="266" r:id="rId50"/>
    <p:sldId id="312" r:id="rId51"/>
    <p:sldId id="267" r:id="rId52"/>
    <p:sldId id="293" r:id="rId53"/>
    <p:sldId id="294" r:id="rId54"/>
    <p:sldId id="295" r:id="rId55"/>
    <p:sldId id="268" r:id="rId56"/>
    <p:sldId id="269" r:id="rId57"/>
    <p:sldId id="270" r:id="rId58"/>
    <p:sldId id="271" r:id="rId5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63" Type="http://schemas.openxmlformats.org/officeDocument/2006/relationships/tableStyles" Target="tableStyle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61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B6E08-35C8-456C-9D35-B974AC707446}" type="datetimeFigureOut">
              <a:rPr lang="en-US" smtClean="0"/>
              <a:pPr/>
              <a:t>6/27/2010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A35EB7-8B23-4447-ABB7-835E62364EB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B6E08-35C8-456C-9D35-B974AC707446}" type="datetimeFigureOut">
              <a:rPr lang="en-US" smtClean="0"/>
              <a:pPr/>
              <a:t>6/27/2010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A35EB7-8B23-4447-ABB7-835E62364EB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B6E08-35C8-456C-9D35-B974AC707446}" type="datetimeFigureOut">
              <a:rPr lang="en-US" smtClean="0"/>
              <a:pPr/>
              <a:t>6/27/2010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A35EB7-8B23-4447-ABB7-835E62364EB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1026"/>
          <p:cNvSpPr>
            <a:spLocks noChangeArrowheads="1"/>
          </p:cNvSpPr>
          <p:nvPr/>
        </p:nvSpPr>
        <p:spPr bwMode="auto">
          <a:xfrm>
            <a:off x="0" y="6110288"/>
            <a:ext cx="9144000" cy="762000"/>
          </a:xfrm>
          <a:prstGeom prst="rect">
            <a:avLst/>
          </a:prstGeom>
          <a:solidFill>
            <a:srgbClr val="B7DAB8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rtl="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 kern="1200">
              <a:solidFill>
                <a:srgbClr val="000000"/>
              </a:solidFill>
              <a:latin typeface="Arial" charset="0"/>
              <a:ea typeface="+mn-ea"/>
              <a:cs typeface="+mn-cs"/>
            </a:endParaRPr>
          </a:p>
        </p:txBody>
      </p:sp>
      <p:sp>
        <p:nvSpPr>
          <p:cNvPr id="103427" name="Rectangle 1027"/>
          <p:cNvSpPr>
            <a:spLocks noGrp="1" noChangeArrowheads="1"/>
          </p:cNvSpPr>
          <p:nvPr>
            <p:ph type="subTitle" idx="1"/>
          </p:nvPr>
        </p:nvSpPr>
        <p:spPr>
          <a:xfrm>
            <a:off x="238125" y="1531938"/>
            <a:ext cx="8677275" cy="1752600"/>
          </a:xfrm>
        </p:spPr>
        <p:txBody>
          <a:bodyPr/>
          <a:lstStyle>
            <a:lvl1pPr marL="0" indent="0">
              <a:buFontTx/>
              <a:buNone/>
              <a:defRPr sz="5500">
                <a:solidFill>
                  <a:srgbClr val="990066"/>
                </a:solidFill>
                <a:latin typeface="Times New Roman" pitchFamily="18" charset="0"/>
              </a:defRPr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3428" name="Rectangle 1028"/>
          <p:cNvSpPr>
            <a:spLocks noChangeArrowheads="1"/>
          </p:cNvSpPr>
          <p:nvPr/>
        </p:nvSpPr>
        <p:spPr bwMode="auto">
          <a:xfrm>
            <a:off x="0" y="0"/>
            <a:ext cx="9144000" cy="1524000"/>
          </a:xfrm>
          <a:prstGeom prst="rect">
            <a:avLst/>
          </a:prstGeom>
          <a:solidFill>
            <a:srgbClr val="008D9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rtl="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 kern="1200">
              <a:solidFill>
                <a:srgbClr val="000000"/>
              </a:solidFill>
              <a:latin typeface="Arial" charset="0"/>
              <a:ea typeface="+mn-ea"/>
              <a:cs typeface="+mn-cs"/>
            </a:endParaRPr>
          </a:p>
        </p:txBody>
      </p:sp>
      <p:sp>
        <p:nvSpPr>
          <p:cNvPr id="103429" name="Text Box 1029"/>
          <p:cNvSpPr txBox="1">
            <a:spLocks noChangeArrowheads="1"/>
          </p:cNvSpPr>
          <p:nvPr/>
        </p:nvSpPr>
        <p:spPr bwMode="auto">
          <a:xfrm>
            <a:off x="276225" y="6537325"/>
            <a:ext cx="417195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 rt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000" kern="1200">
                <a:solidFill>
                  <a:srgbClr val="000000"/>
                </a:solidFill>
                <a:latin typeface="Times New Roman" pitchFamily="18" charset="0"/>
                <a:ea typeface="+mn-ea"/>
                <a:cs typeface="+mn-cs"/>
              </a:rPr>
              <a:t>Copyright © 2005 Pearson Education, Inc. publishing as Benjamin Cummings</a:t>
            </a:r>
          </a:p>
        </p:txBody>
      </p:sp>
      <p:sp>
        <p:nvSpPr>
          <p:cNvPr id="103430" name="Text Box 1030"/>
          <p:cNvSpPr txBox="1">
            <a:spLocks noChangeArrowheads="1"/>
          </p:cNvSpPr>
          <p:nvPr/>
        </p:nvSpPr>
        <p:spPr bwMode="auto">
          <a:xfrm>
            <a:off x="260350" y="4648200"/>
            <a:ext cx="8686800" cy="69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rtl="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kern="1200">
                <a:solidFill>
                  <a:srgbClr val="006699"/>
                </a:solidFill>
                <a:latin typeface="Arial" charset="0"/>
                <a:ea typeface="+mn-ea"/>
                <a:cs typeface="+mn-cs"/>
              </a:rPr>
              <a:t>PowerPoint Lectures for </a:t>
            </a:r>
            <a:r>
              <a:rPr lang="en-US" b="1" kern="1200">
                <a:solidFill>
                  <a:srgbClr val="006699"/>
                </a:solidFill>
                <a:latin typeface="Arial" charset="0"/>
                <a:ea typeface="+mn-ea"/>
                <a:cs typeface="+mn-cs"/>
              </a:rPr>
              <a:t/>
            </a:r>
            <a:br>
              <a:rPr lang="en-US" b="1" kern="1200">
                <a:solidFill>
                  <a:srgbClr val="006699"/>
                </a:solidFill>
                <a:latin typeface="Arial" charset="0"/>
                <a:ea typeface="+mn-ea"/>
                <a:cs typeface="+mn-cs"/>
              </a:rPr>
            </a:br>
            <a:r>
              <a:rPr lang="en-US" b="1" i="1" kern="1200">
                <a:solidFill>
                  <a:srgbClr val="006699"/>
                </a:solidFill>
                <a:latin typeface="Arial" charset="0"/>
                <a:ea typeface="+mn-ea"/>
                <a:cs typeface="+mn-cs"/>
              </a:rPr>
              <a:t>Biology, Seventh Edition</a:t>
            </a:r>
            <a:endParaRPr lang="en-US" b="1" kern="1200">
              <a:solidFill>
                <a:srgbClr val="006699"/>
              </a:solidFill>
              <a:latin typeface="Arial" charset="0"/>
              <a:ea typeface="+mn-ea"/>
              <a:cs typeface="+mn-cs"/>
            </a:endParaRPr>
          </a:p>
        </p:txBody>
      </p:sp>
      <p:sp>
        <p:nvSpPr>
          <p:cNvPr id="103431" name="Text Box 1031"/>
          <p:cNvSpPr txBox="1">
            <a:spLocks noChangeArrowheads="1"/>
          </p:cNvSpPr>
          <p:nvPr/>
        </p:nvSpPr>
        <p:spPr bwMode="auto">
          <a:xfrm>
            <a:off x="685800" y="5273675"/>
            <a:ext cx="276066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 rt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600" b="1" i="1" kern="1200">
                <a:solidFill>
                  <a:srgbClr val="990066"/>
                </a:solidFill>
                <a:latin typeface="Times New Roman" pitchFamily="18" charset="0"/>
                <a:ea typeface="+mn-ea"/>
                <a:cs typeface="+mn-cs"/>
              </a:rPr>
              <a:t>Neil Campbell and Jane Reece</a:t>
            </a:r>
          </a:p>
        </p:txBody>
      </p:sp>
      <p:sp>
        <p:nvSpPr>
          <p:cNvPr id="103432" name="Text Box 1032"/>
          <p:cNvSpPr txBox="1">
            <a:spLocks noChangeArrowheads="1"/>
          </p:cNvSpPr>
          <p:nvPr/>
        </p:nvSpPr>
        <p:spPr bwMode="auto">
          <a:xfrm>
            <a:off x="236538" y="6096000"/>
            <a:ext cx="27813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 rt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b="1" kern="1200">
                <a:solidFill>
                  <a:srgbClr val="990066"/>
                </a:solidFill>
                <a:latin typeface="Times New Roman" pitchFamily="18" charset="0"/>
                <a:ea typeface="+mn-ea"/>
                <a:cs typeface="+mn-cs"/>
              </a:rPr>
              <a:t>Lectures by Chris Romero</a:t>
            </a:r>
          </a:p>
        </p:txBody>
      </p:sp>
      <p:sp>
        <p:nvSpPr>
          <p:cNvPr id="103433" name="Rectangle 1033"/>
          <p:cNvSpPr>
            <a:spLocks noGrp="1" noChangeArrowheads="1"/>
          </p:cNvSpPr>
          <p:nvPr>
            <p:ph type="ctrTitle"/>
          </p:nvPr>
        </p:nvSpPr>
        <p:spPr>
          <a:xfrm>
            <a:off x="206375" y="157163"/>
            <a:ext cx="8709025" cy="1143000"/>
          </a:xfrm>
          <a:effectLst>
            <a:outerShdw dist="35921" dir="2700000" algn="ctr" rotWithShape="0">
              <a:srgbClr val="808080"/>
            </a:outerShdw>
          </a:effectLst>
        </p:spPr>
        <p:txBody>
          <a:bodyPr anchor="ctr"/>
          <a:lstStyle>
            <a:lvl1pPr marL="0" indent="0">
              <a:defRPr sz="5000">
                <a:solidFill>
                  <a:schemeClr val="bg1"/>
                </a:solidFill>
                <a:latin typeface="Arial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4800" y="1219200"/>
            <a:ext cx="4191000" cy="33623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19200"/>
            <a:ext cx="4191000" cy="33623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B6E08-35C8-456C-9D35-B974AC707446}" type="datetimeFigureOut">
              <a:rPr lang="en-US" smtClean="0"/>
              <a:pPr/>
              <a:t>6/27/2010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A35EB7-8B23-4447-ABB7-835E62364EB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05600" y="76200"/>
            <a:ext cx="2133600" cy="45053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76200"/>
            <a:ext cx="6248400" cy="45053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B6E08-35C8-456C-9D35-B974AC707446}" type="datetimeFigureOut">
              <a:rPr lang="en-US" smtClean="0"/>
              <a:pPr/>
              <a:t>6/27/2010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A35EB7-8B23-4447-ABB7-835E62364EB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B6E08-35C8-456C-9D35-B974AC707446}" type="datetimeFigureOut">
              <a:rPr lang="en-US" smtClean="0"/>
              <a:pPr/>
              <a:t>6/27/2010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A35EB7-8B23-4447-ABB7-835E62364EB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B6E08-35C8-456C-9D35-B974AC707446}" type="datetimeFigureOut">
              <a:rPr lang="en-US" smtClean="0"/>
              <a:pPr/>
              <a:t>6/27/2010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A35EB7-8B23-4447-ABB7-835E62364EB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B6E08-35C8-456C-9D35-B974AC707446}" type="datetimeFigureOut">
              <a:rPr lang="en-US" smtClean="0"/>
              <a:pPr/>
              <a:t>6/27/2010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A35EB7-8B23-4447-ABB7-835E62364EB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B6E08-35C8-456C-9D35-B974AC707446}" type="datetimeFigureOut">
              <a:rPr lang="en-US" smtClean="0"/>
              <a:pPr/>
              <a:t>6/27/2010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A35EB7-8B23-4447-ABB7-835E62364EB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B6E08-35C8-456C-9D35-B974AC707446}" type="datetimeFigureOut">
              <a:rPr lang="en-US" smtClean="0"/>
              <a:pPr/>
              <a:t>6/27/2010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A35EB7-8B23-4447-ABB7-835E62364EB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B6E08-35C8-456C-9D35-B974AC707446}" type="datetimeFigureOut">
              <a:rPr lang="en-US" smtClean="0"/>
              <a:pPr/>
              <a:t>6/27/2010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A35EB7-8B23-4447-ABB7-835E62364EB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0B6E08-35C8-456C-9D35-B974AC707446}" type="datetimeFigureOut">
              <a:rPr lang="en-US" smtClean="0"/>
              <a:pPr/>
              <a:t>6/27/2010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A35EB7-8B23-4447-ABB7-835E62364EB4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04800" y="76200"/>
            <a:ext cx="8534400" cy="50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40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04800" y="1219200"/>
            <a:ext cx="8534400" cy="336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404" name="Text Box 4"/>
          <p:cNvSpPr txBox="1">
            <a:spLocks noChangeArrowheads="1"/>
          </p:cNvSpPr>
          <p:nvPr/>
        </p:nvSpPr>
        <p:spPr bwMode="auto">
          <a:xfrm>
            <a:off x="228600" y="6537325"/>
            <a:ext cx="4246563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>
            <a:spAutoFit/>
          </a:bodyPr>
          <a:lstStyle/>
          <a:p>
            <a:pPr algn="l" rt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000" kern="1200">
                <a:solidFill>
                  <a:srgbClr val="000000"/>
                </a:solidFill>
                <a:latin typeface="Times New Roman" pitchFamily="18" charset="0"/>
                <a:ea typeface="+mn-ea"/>
                <a:cs typeface="+mn-cs"/>
              </a:rPr>
              <a:t>Copyright © 2005 Pearson Education, Inc. publishing as Benjamin Cummings</a:t>
            </a:r>
          </a:p>
        </p:txBody>
      </p:sp>
      <p:sp>
        <p:nvSpPr>
          <p:cNvPr id="102405" name="Line 5"/>
          <p:cNvSpPr>
            <a:spLocks noChangeShapeType="1"/>
          </p:cNvSpPr>
          <p:nvPr/>
        </p:nvSpPr>
        <p:spPr bwMode="auto">
          <a:xfrm>
            <a:off x="304800" y="6553200"/>
            <a:ext cx="8534400" cy="0"/>
          </a:xfrm>
          <a:prstGeom prst="line">
            <a:avLst/>
          </a:prstGeom>
          <a:noFill/>
          <a:ln w="25400">
            <a:solidFill>
              <a:schemeClr val="hlink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r" rtl="0" eaLnBrk="0" fontAlgn="base" hangingPunct="0">
              <a:spcBef>
                <a:spcPct val="0"/>
              </a:spcBef>
              <a:spcAft>
                <a:spcPct val="0"/>
              </a:spcAft>
            </a:pPr>
            <a:endParaRPr kumimoji="1" lang="en-US" sz="1400" kern="1200">
              <a:solidFill>
                <a:srgbClr val="000000"/>
              </a:solidFill>
              <a:latin typeface="Arial" charset="0"/>
              <a:ea typeface="+mn-ea"/>
              <a:cs typeface="+mn-cs"/>
            </a:endParaRPr>
          </a:p>
        </p:txBody>
      </p:sp>
      <p:sp>
        <p:nvSpPr>
          <p:cNvPr id="102406" name="Line 6"/>
          <p:cNvSpPr>
            <a:spLocks noChangeShapeType="1"/>
          </p:cNvSpPr>
          <p:nvPr/>
        </p:nvSpPr>
        <p:spPr bwMode="auto">
          <a:xfrm>
            <a:off x="304800" y="1003300"/>
            <a:ext cx="8534400" cy="0"/>
          </a:xfrm>
          <a:prstGeom prst="line">
            <a:avLst/>
          </a:prstGeom>
          <a:noFill/>
          <a:ln w="50800">
            <a:solidFill>
              <a:schemeClr val="hlink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r" rtl="0" eaLnBrk="0" fontAlgn="base" hangingPunct="0">
              <a:spcBef>
                <a:spcPct val="0"/>
              </a:spcBef>
              <a:spcAft>
                <a:spcPct val="0"/>
              </a:spcAft>
            </a:pPr>
            <a:endParaRPr kumimoji="1" lang="en-US" sz="1400" kern="1200">
              <a:solidFill>
                <a:srgbClr val="000000"/>
              </a:solidFill>
              <a:latin typeface="Arial" charset="0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450850" indent="-450850" algn="l" rtl="0" fontAlgn="base">
        <a:lnSpc>
          <a:spcPct val="90000"/>
        </a:lnSpc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+mj-lt"/>
          <a:ea typeface="+mj-ea"/>
          <a:cs typeface="+mj-cs"/>
        </a:defRPr>
      </a:lvl1pPr>
      <a:lvl2pPr marL="450850" indent="-450850" algn="l" rtl="0" fontAlgn="base">
        <a:lnSpc>
          <a:spcPct val="90000"/>
        </a:lnSpc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Times New Roman" pitchFamily="18" charset="0"/>
        </a:defRPr>
      </a:lvl2pPr>
      <a:lvl3pPr marL="450850" indent="-450850" algn="l" rtl="0" fontAlgn="base">
        <a:lnSpc>
          <a:spcPct val="90000"/>
        </a:lnSpc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Times New Roman" pitchFamily="18" charset="0"/>
        </a:defRPr>
      </a:lvl3pPr>
      <a:lvl4pPr marL="450850" indent="-450850" algn="l" rtl="0" fontAlgn="base">
        <a:lnSpc>
          <a:spcPct val="90000"/>
        </a:lnSpc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Times New Roman" pitchFamily="18" charset="0"/>
        </a:defRPr>
      </a:lvl4pPr>
      <a:lvl5pPr marL="450850" indent="-450850" algn="l" rtl="0" fontAlgn="base">
        <a:lnSpc>
          <a:spcPct val="90000"/>
        </a:lnSpc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Times New Roman" pitchFamily="18" charset="0"/>
        </a:defRPr>
      </a:lvl5pPr>
      <a:lvl6pPr marL="908050" indent="-450850" algn="l" rtl="0" fontAlgn="base">
        <a:lnSpc>
          <a:spcPct val="90000"/>
        </a:lnSpc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Times New Roman" pitchFamily="18" charset="0"/>
        </a:defRPr>
      </a:lvl6pPr>
      <a:lvl7pPr marL="1365250" indent="-450850" algn="l" rtl="0" fontAlgn="base">
        <a:lnSpc>
          <a:spcPct val="90000"/>
        </a:lnSpc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Times New Roman" pitchFamily="18" charset="0"/>
        </a:defRPr>
      </a:lvl7pPr>
      <a:lvl8pPr marL="1822450" indent="-450850" algn="l" rtl="0" fontAlgn="base">
        <a:lnSpc>
          <a:spcPct val="90000"/>
        </a:lnSpc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Times New Roman" pitchFamily="18" charset="0"/>
        </a:defRPr>
      </a:lvl8pPr>
      <a:lvl9pPr marL="2279650" indent="-450850" algn="l" rtl="0" fontAlgn="base">
        <a:lnSpc>
          <a:spcPct val="90000"/>
        </a:lnSpc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Times New Roman" pitchFamily="18" charset="0"/>
        </a:defRPr>
      </a:lvl9pPr>
    </p:titleStyle>
    <p:bodyStyle>
      <a:lvl1pPr marL="350838" indent="-350838" algn="l" rtl="0" fontAlgn="base">
        <a:spcBef>
          <a:spcPct val="45000"/>
        </a:spcBef>
        <a:spcAft>
          <a:spcPct val="20000"/>
        </a:spcAft>
        <a:buClr>
          <a:schemeClr val="tx2"/>
        </a:buClr>
        <a:buChar char="•"/>
        <a:defRPr sz="3000">
          <a:solidFill>
            <a:schemeClr val="tx1"/>
          </a:solidFill>
          <a:latin typeface="+mn-lt"/>
          <a:ea typeface="+mn-ea"/>
          <a:cs typeface="+mn-cs"/>
        </a:defRPr>
      </a:lvl1pPr>
      <a:lvl2pPr marL="914400" indent="-449263" algn="l" rtl="0" fontAlgn="base">
        <a:spcBef>
          <a:spcPct val="45000"/>
        </a:spcBef>
        <a:spcAft>
          <a:spcPct val="20000"/>
        </a:spcAft>
        <a:buClr>
          <a:schemeClr val="tx2"/>
        </a:buClr>
        <a:buFont typeface="Times New Roman" pitchFamily="18" charset="0"/>
        <a:buChar char="–"/>
        <a:defRPr sz="2800">
          <a:solidFill>
            <a:schemeClr val="tx1"/>
          </a:solidFill>
          <a:latin typeface="+mn-lt"/>
        </a:defRPr>
      </a:lvl2pPr>
      <a:lvl3pPr marL="1371600" indent="-342900" algn="l" rtl="0" fontAlgn="base">
        <a:spcBef>
          <a:spcPct val="45000"/>
        </a:spcBef>
        <a:spcAft>
          <a:spcPct val="20000"/>
        </a:spcAft>
        <a:buClr>
          <a:schemeClr val="tx2"/>
        </a:buClr>
        <a:buFont typeface="Times New Roman" pitchFamily="18" charset="0"/>
        <a:buChar char="•"/>
        <a:defRPr sz="2800">
          <a:solidFill>
            <a:schemeClr val="tx1"/>
          </a:solidFill>
          <a:latin typeface="+mn-lt"/>
        </a:defRPr>
      </a:lvl3pPr>
      <a:lvl4pPr marL="1828800" indent="-342900" algn="l" rtl="0" fontAlgn="base">
        <a:spcBef>
          <a:spcPct val="45000"/>
        </a:spcBef>
        <a:spcAft>
          <a:spcPct val="20000"/>
        </a:spcAft>
        <a:buClr>
          <a:schemeClr val="tx2"/>
        </a:buClr>
        <a:buFont typeface="Times New Roman" pitchFamily="18" charset="0"/>
        <a:buChar char="–"/>
        <a:defRPr sz="2600">
          <a:solidFill>
            <a:schemeClr val="tx1"/>
          </a:solidFill>
          <a:latin typeface="+mn-lt"/>
        </a:defRPr>
      </a:lvl4pPr>
      <a:lvl5pPr marL="2286000" indent="-334963" algn="l" rtl="0" fontAlgn="base">
        <a:spcBef>
          <a:spcPct val="45000"/>
        </a:spcBef>
        <a:spcAft>
          <a:spcPct val="20000"/>
        </a:spcAft>
        <a:buClr>
          <a:schemeClr val="tx2"/>
        </a:buClr>
        <a:buFont typeface="Times New Roman" pitchFamily="18" charset="0"/>
        <a:buChar char="•"/>
        <a:defRPr sz="2600">
          <a:solidFill>
            <a:schemeClr val="tx1"/>
          </a:solidFill>
          <a:latin typeface="+mn-lt"/>
        </a:defRPr>
      </a:lvl5pPr>
      <a:lvl6pPr marL="2743200" indent="-334963" algn="l" rtl="0" fontAlgn="base">
        <a:spcBef>
          <a:spcPct val="45000"/>
        </a:spcBef>
        <a:spcAft>
          <a:spcPct val="20000"/>
        </a:spcAft>
        <a:buClr>
          <a:schemeClr val="tx2"/>
        </a:buClr>
        <a:buFont typeface="Times New Roman" pitchFamily="18" charset="0"/>
        <a:buChar char="•"/>
        <a:defRPr sz="2600">
          <a:solidFill>
            <a:schemeClr val="tx1"/>
          </a:solidFill>
          <a:latin typeface="+mn-lt"/>
        </a:defRPr>
      </a:lvl6pPr>
      <a:lvl7pPr marL="3200400" indent="-334963" algn="l" rtl="0" fontAlgn="base">
        <a:spcBef>
          <a:spcPct val="45000"/>
        </a:spcBef>
        <a:spcAft>
          <a:spcPct val="20000"/>
        </a:spcAft>
        <a:buClr>
          <a:schemeClr val="tx2"/>
        </a:buClr>
        <a:buFont typeface="Times New Roman" pitchFamily="18" charset="0"/>
        <a:buChar char="•"/>
        <a:defRPr sz="2600">
          <a:solidFill>
            <a:schemeClr val="tx1"/>
          </a:solidFill>
          <a:latin typeface="+mn-lt"/>
        </a:defRPr>
      </a:lvl7pPr>
      <a:lvl8pPr marL="3657600" indent="-334963" algn="l" rtl="0" fontAlgn="base">
        <a:spcBef>
          <a:spcPct val="45000"/>
        </a:spcBef>
        <a:spcAft>
          <a:spcPct val="20000"/>
        </a:spcAft>
        <a:buClr>
          <a:schemeClr val="tx2"/>
        </a:buClr>
        <a:buFont typeface="Times New Roman" pitchFamily="18" charset="0"/>
        <a:buChar char="•"/>
        <a:defRPr sz="2600">
          <a:solidFill>
            <a:schemeClr val="tx1"/>
          </a:solidFill>
          <a:latin typeface="+mn-lt"/>
        </a:defRPr>
      </a:lvl8pPr>
      <a:lvl9pPr marL="4114800" indent="-334963" algn="l" rtl="0" fontAlgn="base">
        <a:spcBef>
          <a:spcPct val="45000"/>
        </a:spcBef>
        <a:spcAft>
          <a:spcPct val="20000"/>
        </a:spcAft>
        <a:buClr>
          <a:schemeClr val="tx2"/>
        </a:buClr>
        <a:buFont typeface="Times New Roman" pitchFamily="18" charset="0"/>
        <a:buChar char="•"/>
        <a:defRPr sz="2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7" Type="http://schemas.openxmlformats.org/officeDocument/2006/relationships/image" Target="../media/image24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gif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071546"/>
            <a:ext cx="9144000" cy="3449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2" descr="C:\Documents and Settings\suthi\Desktop\New Folder (2)\14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1143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13442" name="Picture 2" descr="bro56208_CO_0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3300" y="212725"/>
            <a:ext cx="7131050" cy="6419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13443" name="Rectangle 3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 sz="1200"/>
              <a:t>CO 7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7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i="1"/>
              <a:t>Equilibrium and Metabolism</a:t>
            </a:r>
          </a:p>
        </p:txBody>
      </p:sp>
      <p:sp>
        <p:nvSpPr>
          <p:cNvPr id="3287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85720" y="1428736"/>
            <a:ext cx="8534400" cy="1346200"/>
          </a:xfrm>
        </p:spPr>
        <p:txBody>
          <a:bodyPr/>
          <a:lstStyle/>
          <a:p>
            <a:r>
              <a:rPr lang="en-US" dirty="0"/>
              <a:t>Reactions in a closed system</a:t>
            </a:r>
          </a:p>
          <a:p>
            <a:pPr lvl="1"/>
            <a:r>
              <a:rPr lang="en-US" dirty="0"/>
              <a:t>Eventually reach equilibrium</a:t>
            </a: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1084263" y="2971800"/>
            <a:ext cx="6459537" cy="2300288"/>
            <a:chOff x="683" y="1872"/>
            <a:chExt cx="4069" cy="1449"/>
          </a:xfrm>
        </p:grpSpPr>
        <p:grpSp>
          <p:nvGrpSpPr>
            <p:cNvPr id="3" name="Group 5"/>
            <p:cNvGrpSpPr>
              <a:grpSpLocks/>
            </p:cNvGrpSpPr>
            <p:nvPr/>
          </p:nvGrpSpPr>
          <p:grpSpPr bwMode="auto">
            <a:xfrm>
              <a:off x="683" y="1872"/>
              <a:ext cx="4069" cy="1449"/>
              <a:chOff x="683" y="1872"/>
              <a:chExt cx="4069" cy="1449"/>
            </a:xfrm>
          </p:grpSpPr>
          <p:sp>
            <p:nvSpPr>
              <p:cNvPr id="328710" name="Rectangle 6"/>
              <p:cNvSpPr>
                <a:spLocks noChangeArrowheads="1"/>
              </p:cNvSpPr>
              <p:nvPr/>
            </p:nvSpPr>
            <p:spPr bwMode="auto">
              <a:xfrm>
                <a:off x="683" y="3129"/>
                <a:ext cx="755" cy="192"/>
              </a:xfrm>
              <a:prstGeom prst="rect">
                <a:avLst/>
              </a:prstGeom>
              <a:noFill/>
              <a:ln w="34925">
                <a:noFill/>
                <a:miter lim="800000"/>
                <a:headEnd/>
                <a:tailEnd/>
              </a:ln>
              <a:effectLst/>
            </p:spPr>
            <p:txBody>
              <a:bodyPr wrap="none" lIns="92075" tIns="46038" rIns="92075" bIns="46038" anchor="ctr">
                <a:spAutoFit/>
              </a:bodyPr>
              <a:lstStyle/>
              <a:p>
                <a:pPr algn="ctr" rtl="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1400" b="1" kern="1200">
                    <a:solidFill>
                      <a:srgbClr val="000000"/>
                    </a:solidFill>
                    <a:latin typeface="Arial" charset="0"/>
                    <a:ea typeface="+mn-ea"/>
                    <a:cs typeface="+mn-cs"/>
                  </a:rPr>
                  <a:t>Figure 8.7 A</a:t>
                </a:r>
                <a:endParaRPr kumimoji="1" lang="en-US" sz="2400" kern="1200">
                  <a:solidFill>
                    <a:srgbClr val="000000"/>
                  </a:solidFill>
                  <a:latin typeface="Arial" charset="0"/>
                  <a:ea typeface="+mn-ea"/>
                  <a:cs typeface="+mn-cs"/>
                </a:endParaRPr>
              </a:p>
            </p:txBody>
          </p:sp>
          <p:pic>
            <p:nvPicPr>
              <p:cNvPr id="328711" name="Picture 7" descr="&#10;08_07a_CL.jpg                                                  003748B8101                            BDAC40D2:"/>
              <p:cNvPicPr>
                <a:picLocks noChangeAspect="1" noChangeArrowheads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 bwMode="auto">
              <a:xfrm>
                <a:off x="1676" y="1872"/>
                <a:ext cx="2704" cy="1044"/>
              </a:xfrm>
              <a:prstGeom prst="rect">
                <a:avLst/>
              </a:prstGeom>
              <a:noFill/>
            </p:spPr>
          </p:pic>
          <p:sp>
            <p:nvSpPr>
              <p:cNvPr id="328712" name="Text Box 8"/>
              <p:cNvSpPr txBox="1">
                <a:spLocks noChangeArrowheads="1"/>
              </p:cNvSpPr>
              <p:nvPr/>
            </p:nvSpPr>
            <p:spPr bwMode="auto">
              <a:xfrm>
                <a:off x="1436" y="2909"/>
                <a:ext cx="3316" cy="403"/>
              </a:xfrm>
              <a:prstGeom prst="rect">
                <a:avLst/>
              </a:prstGeom>
              <a:noFill/>
              <a:ln w="34925">
                <a:noFill/>
                <a:miter lim="800000"/>
                <a:headEnd/>
                <a:tailEnd/>
              </a:ln>
              <a:effectLst/>
            </p:spPr>
            <p:txBody>
              <a:bodyPr wrap="none" lIns="92075" tIns="46038" rIns="92075" bIns="46038" anchor="ctr">
                <a:spAutoFit/>
              </a:bodyPr>
              <a:lstStyle/>
              <a:p>
                <a: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kumimoji="1" lang="en-US" sz="1200" b="1" kern="1200">
                    <a:solidFill>
                      <a:srgbClr val="000000"/>
                    </a:solidFill>
                    <a:latin typeface="Arial" charset="0"/>
                    <a:ea typeface="+mn-ea"/>
                    <a:cs typeface="+mn-cs"/>
                  </a:rPr>
                  <a:t>(a) A closed hydroelectric system.</a:t>
                </a:r>
                <a:r>
                  <a:rPr kumimoji="1" lang="en-US" sz="1200" kern="1200">
                    <a:solidFill>
                      <a:srgbClr val="000000"/>
                    </a:solidFill>
                    <a:latin typeface="Arial" charset="0"/>
                    <a:ea typeface="+mn-ea"/>
                    <a:cs typeface="+mn-cs"/>
                  </a:rPr>
                  <a:t> Water flowing downhill turns a turbine </a:t>
                </a:r>
                <a:br>
                  <a:rPr kumimoji="1" lang="en-US" sz="1200" kern="1200">
                    <a:solidFill>
                      <a:srgbClr val="000000"/>
                    </a:solidFill>
                    <a:latin typeface="Arial" charset="0"/>
                    <a:ea typeface="+mn-ea"/>
                    <a:cs typeface="+mn-cs"/>
                  </a:rPr>
                </a:br>
                <a:r>
                  <a:rPr kumimoji="1" lang="en-US" sz="1200" kern="1200">
                    <a:solidFill>
                      <a:srgbClr val="000000"/>
                    </a:solidFill>
                    <a:latin typeface="Arial" charset="0"/>
                    <a:ea typeface="+mn-ea"/>
                    <a:cs typeface="+mn-cs"/>
                  </a:rPr>
                  <a:t>that drives a generator providing electricity to a light bulb, but only until </a:t>
                </a:r>
                <a:br>
                  <a:rPr kumimoji="1" lang="en-US" sz="1200" kern="1200">
                    <a:solidFill>
                      <a:srgbClr val="000000"/>
                    </a:solidFill>
                    <a:latin typeface="Arial" charset="0"/>
                    <a:ea typeface="+mn-ea"/>
                    <a:cs typeface="+mn-cs"/>
                  </a:rPr>
                </a:br>
                <a:r>
                  <a:rPr kumimoji="1" lang="en-US" sz="1200" kern="1200">
                    <a:solidFill>
                      <a:srgbClr val="000000"/>
                    </a:solidFill>
                    <a:latin typeface="Arial" charset="0"/>
                    <a:ea typeface="+mn-ea"/>
                    <a:cs typeface="+mn-cs"/>
                  </a:rPr>
                  <a:t>the system reaches equilibrium.</a:t>
                </a:r>
              </a:p>
            </p:txBody>
          </p:sp>
        </p:grpSp>
        <p:sp>
          <p:nvSpPr>
            <p:cNvPr id="328713" name="Text Box 9"/>
            <p:cNvSpPr txBox="1">
              <a:spLocks noChangeArrowheads="1"/>
            </p:cNvSpPr>
            <p:nvPr/>
          </p:nvSpPr>
          <p:spPr bwMode="auto">
            <a:xfrm>
              <a:off x="2345" y="1977"/>
              <a:ext cx="413" cy="173"/>
            </a:xfrm>
            <a:prstGeom prst="rect">
              <a:avLst/>
            </a:prstGeom>
            <a:noFill/>
            <a:ln w="34925">
              <a:noFill/>
              <a:miter lim="800000"/>
              <a:headEnd/>
              <a:tailEnd/>
            </a:ln>
            <a:effectLst/>
          </p:spPr>
          <p:txBody>
            <a:bodyPr wrap="none" lIns="92075" tIns="46038" rIns="92075" bIns="46038" anchor="ctr">
              <a:spAutoFit/>
            </a:bodyPr>
            <a:lstStyle/>
            <a:p>
              <a:pPr algn="ctr" rtl="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sz="1200" kern="1200">
                  <a:solidFill>
                    <a:srgbClr val="000000"/>
                  </a:solidFill>
                  <a:latin typeface="Arial" charset="0"/>
                  <a:ea typeface="+mn-ea"/>
                  <a:cs typeface="+mn-cs"/>
                </a:rPr>
                <a:t>∆</a:t>
              </a:r>
              <a:r>
                <a:rPr kumimoji="1" lang="en-US" sz="1200" i="1" kern="1200">
                  <a:solidFill>
                    <a:srgbClr val="000000"/>
                  </a:solidFill>
                  <a:latin typeface="Arial" charset="0"/>
                  <a:ea typeface="+mn-ea"/>
                  <a:cs typeface="+mn-cs"/>
                </a:rPr>
                <a:t>G</a:t>
              </a:r>
              <a:r>
                <a:rPr kumimoji="1" lang="en-US" sz="1200" kern="1200">
                  <a:solidFill>
                    <a:srgbClr val="000000"/>
                  </a:solidFill>
                  <a:latin typeface="Arial" charset="0"/>
                  <a:ea typeface="+mn-ea"/>
                  <a:cs typeface="+mn-cs"/>
                </a:rPr>
                <a:t> &lt; 0</a:t>
              </a:r>
            </a:p>
          </p:txBody>
        </p:sp>
        <p:sp>
          <p:nvSpPr>
            <p:cNvPr id="328714" name="Text Box 10"/>
            <p:cNvSpPr txBox="1">
              <a:spLocks noChangeArrowheads="1"/>
            </p:cNvSpPr>
            <p:nvPr/>
          </p:nvSpPr>
          <p:spPr bwMode="auto">
            <a:xfrm>
              <a:off x="3951" y="1987"/>
              <a:ext cx="413" cy="173"/>
            </a:xfrm>
            <a:prstGeom prst="rect">
              <a:avLst/>
            </a:prstGeom>
            <a:noFill/>
            <a:ln w="34925">
              <a:noFill/>
              <a:miter lim="800000"/>
              <a:headEnd/>
              <a:tailEnd/>
            </a:ln>
            <a:effectLst/>
          </p:spPr>
          <p:txBody>
            <a:bodyPr wrap="none" lIns="92075" tIns="46038" rIns="92075" bIns="46038" anchor="ctr">
              <a:spAutoFit/>
            </a:bodyPr>
            <a:lstStyle/>
            <a:p>
              <a:pPr algn="ctr" rtl="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sz="1200" i="1" kern="1200">
                  <a:solidFill>
                    <a:srgbClr val="000000"/>
                  </a:solidFill>
                  <a:latin typeface="Arial" charset="0"/>
                  <a:ea typeface="+mn-ea"/>
                  <a:cs typeface="+mn-cs"/>
                </a:rPr>
                <a:t>∆G</a:t>
              </a:r>
              <a:r>
                <a:rPr kumimoji="1" lang="en-US" sz="1200" kern="1200">
                  <a:solidFill>
                    <a:srgbClr val="000000"/>
                  </a:solidFill>
                  <a:latin typeface="Arial" charset="0"/>
                  <a:ea typeface="+mn-ea"/>
                  <a:cs typeface="+mn-cs"/>
                </a:rPr>
                <a:t> = 0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7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800" y="685800"/>
            <a:ext cx="8534400" cy="2200275"/>
          </a:xfrm>
        </p:spPr>
        <p:txBody>
          <a:bodyPr/>
          <a:lstStyle/>
          <a:p>
            <a:r>
              <a:rPr lang="en-US" dirty="0"/>
              <a:t>Cells in our body</a:t>
            </a:r>
          </a:p>
          <a:p>
            <a:pPr lvl="1"/>
            <a:r>
              <a:rPr lang="en-US" dirty="0"/>
              <a:t>Experience a constant flow of materials in and out, preventing metabolic pathways from reaching equilibrium</a:t>
            </a: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2209800" y="3276600"/>
            <a:ext cx="4435475" cy="2243138"/>
            <a:chOff x="1008" y="2256"/>
            <a:chExt cx="2794" cy="1413"/>
          </a:xfrm>
        </p:grpSpPr>
        <p:sp>
          <p:nvSpPr>
            <p:cNvPr id="329733" name="Rectangle 5"/>
            <p:cNvSpPr>
              <a:spLocks noChangeArrowheads="1"/>
            </p:cNvSpPr>
            <p:nvPr/>
          </p:nvSpPr>
          <p:spPr bwMode="auto">
            <a:xfrm>
              <a:off x="1144" y="3345"/>
              <a:ext cx="674" cy="192"/>
            </a:xfrm>
            <a:prstGeom prst="rect">
              <a:avLst/>
            </a:prstGeom>
            <a:noFill/>
            <a:ln w="34925">
              <a:noFill/>
              <a:miter lim="800000"/>
              <a:headEnd/>
              <a:tailEnd/>
            </a:ln>
            <a:effectLst/>
          </p:spPr>
          <p:txBody>
            <a:bodyPr wrap="none" lIns="92075" tIns="46038" rIns="92075" bIns="46038" anchor="ctr">
              <a:spAutoFit/>
            </a:bodyPr>
            <a:lstStyle/>
            <a:p>
              <a:pPr algn="ctr" rtl="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sz="1400" b="1" kern="1200">
                  <a:solidFill>
                    <a:srgbClr val="000000"/>
                  </a:solidFill>
                  <a:latin typeface="Arial" charset="0"/>
                  <a:ea typeface="+mn-ea"/>
                  <a:cs typeface="+mn-cs"/>
                </a:rPr>
                <a:t>Figure 8.7 </a:t>
              </a:r>
              <a:endParaRPr kumimoji="1" lang="en-US" sz="2400" kern="1200">
                <a:solidFill>
                  <a:srgbClr val="000000"/>
                </a:solidFill>
                <a:latin typeface="Arial" charset="0"/>
                <a:ea typeface="+mn-ea"/>
                <a:cs typeface="+mn-cs"/>
              </a:endParaRPr>
            </a:p>
          </p:txBody>
        </p:sp>
        <p:grpSp>
          <p:nvGrpSpPr>
            <p:cNvPr id="3" name="Group 6"/>
            <p:cNvGrpSpPr>
              <a:grpSpLocks/>
            </p:cNvGrpSpPr>
            <p:nvPr/>
          </p:nvGrpSpPr>
          <p:grpSpPr bwMode="auto">
            <a:xfrm>
              <a:off x="1008" y="2256"/>
              <a:ext cx="2794" cy="1413"/>
              <a:chOff x="720" y="2043"/>
              <a:chExt cx="2794" cy="1413"/>
            </a:xfrm>
          </p:grpSpPr>
          <p:pic>
            <p:nvPicPr>
              <p:cNvPr id="329735" name="Picture 7" descr="&#10;08_07b_CL.jpg                                                  003748B8101                            BDAC40D2:"/>
              <p:cNvPicPr>
                <a:picLocks noChangeAspect="1" noChangeArrowheads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 bwMode="auto">
              <a:xfrm>
                <a:off x="2112" y="2043"/>
                <a:ext cx="1402" cy="1413"/>
              </a:xfrm>
              <a:prstGeom prst="rect">
                <a:avLst/>
              </a:prstGeom>
              <a:noFill/>
            </p:spPr>
          </p:pic>
          <p:sp>
            <p:nvSpPr>
              <p:cNvPr id="329736" name="Text Box 8"/>
              <p:cNvSpPr txBox="1">
                <a:spLocks noChangeArrowheads="1"/>
              </p:cNvSpPr>
              <p:nvPr/>
            </p:nvSpPr>
            <p:spPr bwMode="auto">
              <a:xfrm>
                <a:off x="720" y="2352"/>
                <a:ext cx="1410" cy="748"/>
              </a:xfrm>
              <a:prstGeom prst="rect">
                <a:avLst/>
              </a:prstGeom>
              <a:noFill/>
              <a:ln w="34925">
                <a:noFill/>
                <a:miter lim="800000"/>
                <a:headEnd/>
                <a:tailEnd/>
              </a:ln>
              <a:effectLst/>
            </p:spPr>
            <p:txBody>
              <a:bodyPr wrap="none" lIns="92075" tIns="46038" rIns="92075" bIns="46038" anchor="ctr">
                <a:spAutoFit/>
              </a:bodyPr>
              <a:lstStyle/>
              <a:p>
                <a: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kumimoji="1" lang="en-US" sz="1200" b="1" kern="1200">
                    <a:solidFill>
                      <a:srgbClr val="000000"/>
                    </a:solidFill>
                    <a:latin typeface="Arial" charset="0"/>
                    <a:ea typeface="+mn-ea"/>
                    <a:cs typeface="+mn-cs"/>
                  </a:rPr>
                  <a:t>(b) An open hydroelectric </a:t>
                </a:r>
                <a:br>
                  <a:rPr kumimoji="1" lang="en-US" sz="1200" b="1" kern="1200">
                    <a:solidFill>
                      <a:srgbClr val="000000"/>
                    </a:solidFill>
                    <a:latin typeface="Arial" charset="0"/>
                    <a:ea typeface="+mn-ea"/>
                    <a:cs typeface="+mn-cs"/>
                  </a:rPr>
                </a:br>
                <a:r>
                  <a:rPr kumimoji="1" lang="en-US" sz="1200" b="1" kern="1200">
                    <a:solidFill>
                      <a:srgbClr val="000000"/>
                    </a:solidFill>
                    <a:latin typeface="Arial" charset="0"/>
                    <a:ea typeface="+mn-ea"/>
                    <a:cs typeface="+mn-cs"/>
                  </a:rPr>
                  <a:t>     system.</a:t>
                </a:r>
                <a:r>
                  <a:rPr kumimoji="1" lang="en-US" sz="1200" kern="1200">
                    <a:solidFill>
                      <a:srgbClr val="000000"/>
                    </a:solidFill>
                    <a:latin typeface="Arial" charset="0"/>
                    <a:ea typeface="+mn-ea"/>
                    <a:cs typeface="+mn-cs"/>
                  </a:rPr>
                  <a:t> Flowing water</a:t>
                </a:r>
                <a:br>
                  <a:rPr kumimoji="1" lang="en-US" sz="1200" kern="1200">
                    <a:solidFill>
                      <a:srgbClr val="000000"/>
                    </a:solidFill>
                    <a:latin typeface="Arial" charset="0"/>
                    <a:ea typeface="+mn-ea"/>
                    <a:cs typeface="+mn-cs"/>
                  </a:rPr>
                </a:br>
                <a:r>
                  <a:rPr kumimoji="1" lang="en-US" sz="1200" kern="1200">
                    <a:solidFill>
                      <a:srgbClr val="000000"/>
                    </a:solidFill>
                    <a:latin typeface="Arial" charset="0"/>
                    <a:ea typeface="+mn-ea"/>
                    <a:cs typeface="+mn-cs"/>
                  </a:rPr>
                  <a:t>    keeps driving the generator </a:t>
                </a:r>
                <a:br>
                  <a:rPr kumimoji="1" lang="en-US" sz="1200" kern="1200">
                    <a:solidFill>
                      <a:srgbClr val="000000"/>
                    </a:solidFill>
                    <a:latin typeface="Arial" charset="0"/>
                    <a:ea typeface="+mn-ea"/>
                    <a:cs typeface="+mn-cs"/>
                  </a:rPr>
                </a:br>
                <a:r>
                  <a:rPr kumimoji="1" lang="en-US" sz="1200" kern="1200">
                    <a:solidFill>
                      <a:srgbClr val="000000"/>
                    </a:solidFill>
                    <a:latin typeface="Arial" charset="0"/>
                    <a:ea typeface="+mn-ea"/>
                    <a:cs typeface="+mn-cs"/>
                  </a:rPr>
                  <a:t>    because intake and outflow </a:t>
                </a:r>
                <a:br>
                  <a:rPr kumimoji="1" lang="en-US" sz="1200" kern="1200">
                    <a:solidFill>
                      <a:srgbClr val="000000"/>
                    </a:solidFill>
                    <a:latin typeface="Arial" charset="0"/>
                    <a:ea typeface="+mn-ea"/>
                    <a:cs typeface="+mn-cs"/>
                  </a:rPr>
                </a:br>
                <a:r>
                  <a:rPr kumimoji="1" lang="en-US" sz="1200" kern="1200">
                    <a:solidFill>
                      <a:srgbClr val="000000"/>
                    </a:solidFill>
                    <a:latin typeface="Arial" charset="0"/>
                    <a:ea typeface="+mn-ea"/>
                    <a:cs typeface="+mn-cs"/>
                  </a:rPr>
                  <a:t>    of water keep the system </a:t>
                </a:r>
                <a:br>
                  <a:rPr kumimoji="1" lang="en-US" sz="1200" kern="1200">
                    <a:solidFill>
                      <a:srgbClr val="000000"/>
                    </a:solidFill>
                    <a:latin typeface="Arial" charset="0"/>
                    <a:ea typeface="+mn-ea"/>
                    <a:cs typeface="+mn-cs"/>
                  </a:rPr>
                </a:br>
                <a:r>
                  <a:rPr kumimoji="1" lang="en-US" sz="1200" kern="1200">
                    <a:solidFill>
                      <a:srgbClr val="000000"/>
                    </a:solidFill>
                    <a:latin typeface="Arial" charset="0"/>
                    <a:ea typeface="+mn-ea"/>
                    <a:cs typeface="+mn-cs"/>
                  </a:rPr>
                  <a:t>   from reaching equlibrium.</a:t>
                </a:r>
              </a:p>
            </p:txBody>
          </p:sp>
          <p:sp>
            <p:nvSpPr>
              <p:cNvPr id="329737" name="Text Box 9"/>
              <p:cNvSpPr txBox="1">
                <a:spLocks noChangeArrowheads="1"/>
              </p:cNvSpPr>
              <p:nvPr/>
            </p:nvSpPr>
            <p:spPr bwMode="auto">
              <a:xfrm>
                <a:off x="2841" y="2379"/>
                <a:ext cx="413" cy="173"/>
              </a:xfrm>
              <a:prstGeom prst="rect">
                <a:avLst/>
              </a:prstGeom>
              <a:noFill/>
              <a:ln w="34925">
                <a:noFill/>
                <a:miter lim="800000"/>
                <a:headEnd/>
                <a:tailEnd/>
              </a:ln>
              <a:effectLst/>
            </p:spPr>
            <p:txBody>
              <a:bodyPr wrap="none" lIns="92075" tIns="46038" rIns="92075" bIns="46038" anchor="ctr">
                <a:spAutoFit/>
              </a:bodyPr>
              <a:lstStyle/>
              <a:p>
                <a:pPr algn="ctr" rtl="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kumimoji="1" lang="en-US" sz="1200" kern="1200">
                    <a:solidFill>
                      <a:srgbClr val="000000"/>
                    </a:solidFill>
                    <a:latin typeface="Arial" charset="0"/>
                    <a:ea typeface="+mn-ea"/>
                    <a:cs typeface="+mn-cs"/>
                  </a:rPr>
                  <a:t>∆</a:t>
                </a:r>
                <a:r>
                  <a:rPr kumimoji="1" lang="en-US" sz="1200" i="1" kern="1200">
                    <a:solidFill>
                      <a:srgbClr val="000000"/>
                    </a:solidFill>
                    <a:latin typeface="Arial" charset="0"/>
                    <a:ea typeface="+mn-ea"/>
                    <a:cs typeface="+mn-cs"/>
                  </a:rPr>
                  <a:t>G</a:t>
                </a:r>
                <a:r>
                  <a:rPr kumimoji="1" lang="en-US" sz="1200" kern="1200">
                    <a:solidFill>
                      <a:srgbClr val="000000"/>
                    </a:solidFill>
                    <a:latin typeface="Arial" charset="0"/>
                    <a:ea typeface="+mn-ea"/>
                    <a:cs typeface="+mn-cs"/>
                  </a:rPr>
                  <a:t> &lt; 0</a:t>
                </a: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7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800" y="685800"/>
            <a:ext cx="8534400" cy="641350"/>
          </a:xfrm>
        </p:spPr>
        <p:txBody>
          <a:bodyPr/>
          <a:lstStyle/>
          <a:p>
            <a:r>
              <a:rPr lang="en-US"/>
              <a:t>An analogy for cellular respiration</a:t>
            </a: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825500" y="1966913"/>
            <a:ext cx="6946900" cy="3900487"/>
            <a:chOff x="472" y="1239"/>
            <a:chExt cx="4376" cy="2457"/>
          </a:xfrm>
        </p:grpSpPr>
        <p:sp>
          <p:nvSpPr>
            <p:cNvPr id="330757" name="Rectangle 5"/>
            <p:cNvSpPr>
              <a:spLocks noChangeArrowheads="1"/>
            </p:cNvSpPr>
            <p:nvPr/>
          </p:nvSpPr>
          <p:spPr bwMode="auto">
            <a:xfrm>
              <a:off x="472" y="2976"/>
              <a:ext cx="674" cy="192"/>
            </a:xfrm>
            <a:prstGeom prst="rect">
              <a:avLst/>
            </a:prstGeom>
            <a:noFill/>
            <a:ln w="34925">
              <a:noFill/>
              <a:miter lim="800000"/>
              <a:headEnd/>
              <a:tailEnd/>
            </a:ln>
            <a:effectLst/>
          </p:spPr>
          <p:txBody>
            <a:bodyPr wrap="none" lIns="92075" tIns="46038" rIns="92075" bIns="46038" anchor="ctr">
              <a:spAutoFit/>
            </a:bodyPr>
            <a:lstStyle/>
            <a:p>
              <a:pPr algn="ctr" rtl="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sz="1400" b="1" kern="1200">
                  <a:solidFill>
                    <a:srgbClr val="000000"/>
                  </a:solidFill>
                  <a:latin typeface="Arial" charset="0"/>
                  <a:ea typeface="+mn-ea"/>
                  <a:cs typeface="+mn-cs"/>
                </a:rPr>
                <a:t>Figure 8.7 </a:t>
              </a:r>
              <a:endParaRPr kumimoji="1" lang="en-US" sz="2400" kern="1200">
                <a:solidFill>
                  <a:srgbClr val="000000"/>
                </a:solidFill>
                <a:latin typeface="Arial" charset="0"/>
                <a:ea typeface="+mn-ea"/>
                <a:cs typeface="+mn-cs"/>
              </a:endParaRPr>
            </a:p>
          </p:txBody>
        </p:sp>
        <p:grpSp>
          <p:nvGrpSpPr>
            <p:cNvPr id="3" name="Group 6"/>
            <p:cNvGrpSpPr>
              <a:grpSpLocks/>
            </p:cNvGrpSpPr>
            <p:nvPr/>
          </p:nvGrpSpPr>
          <p:grpSpPr bwMode="auto">
            <a:xfrm>
              <a:off x="1327" y="1239"/>
              <a:ext cx="3521" cy="2457"/>
              <a:chOff x="950" y="1008"/>
              <a:chExt cx="3521" cy="2457"/>
            </a:xfrm>
          </p:grpSpPr>
          <p:pic>
            <p:nvPicPr>
              <p:cNvPr id="330759" name="Picture 7" descr="&#10;08_07c_CL.jpg                                                  003748B8101                            BDAC40D2:"/>
              <p:cNvPicPr>
                <a:picLocks noChangeAspect="1" noChangeArrowheads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 bwMode="auto">
              <a:xfrm>
                <a:off x="1296" y="1008"/>
                <a:ext cx="2742" cy="1751"/>
              </a:xfrm>
              <a:prstGeom prst="rect">
                <a:avLst/>
              </a:prstGeom>
              <a:noFill/>
            </p:spPr>
          </p:pic>
          <p:sp>
            <p:nvSpPr>
              <p:cNvPr id="330760" name="Text Box 8"/>
              <p:cNvSpPr txBox="1">
                <a:spLocks noChangeArrowheads="1"/>
              </p:cNvSpPr>
              <p:nvPr/>
            </p:nvSpPr>
            <p:spPr bwMode="auto">
              <a:xfrm>
                <a:off x="950" y="2737"/>
                <a:ext cx="3521" cy="728"/>
              </a:xfrm>
              <a:prstGeom prst="rect">
                <a:avLst/>
              </a:prstGeom>
              <a:noFill/>
              <a:ln w="34925">
                <a:noFill/>
                <a:miter lim="800000"/>
                <a:headEnd/>
                <a:tailEnd/>
              </a:ln>
              <a:effectLst/>
            </p:spPr>
            <p:txBody>
              <a:bodyPr wrap="none" lIns="92075" tIns="46038" rIns="92075" bIns="46038" anchor="ctr">
                <a:spAutoFit/>
              </a:bodyPr>
              <a:lstStyle/>
              <a:p>
                <a: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kumimoji="1" lang="en-US" sz="1400" b="1" kern="1200">
                    <a:solidFill>
                      <a:srgbClr val="000000"/>
                    </a:solidFill>
                    <a:latin typeface="Arial" charset="0"/>
                    <a:ea typeface="+mn-ea"/>
                    <a:cs typeface="+mn-cs"/>
                  </a:rPr>
                  <a:t>(c) A multistep open hydroelectric system.</a:t>
                </a:r>
                <a:r>
                  <a:rPr kumimoji="1" lang="en-US" sz="1400" kern="1200">
                    <a:solidFill>
                      <a:srgbClr val="000000"/>
                    </a:solidFill>
                    <a:latin typeface="Arial" charset="0"/>
                    <a:ea typeface="+mn-ea"/>
                    <a:cs typeface="+mn-cs"/>
                  </a:rPr>
                  <a:t> Cellular respiration is </a:t>
                </a:r>
                <a:br>
                  <a:rPr kumimoji="1" lang="en-US" sz="1400" kern="1200">
                    <a:solidFill>
                      <a:srgbClr val="000000"/>
                    </a:solidFill>
                    <a:latin typeface="Arial" charset="0"/>
                    <a:ea typeface="+mn-ea"/>
                    <a:cs typeface="+mn-cs"/>
                  </a:rPr>
                </a:br>
                <a:r>
                  <a:rPr kumimoji="1" lang="en-US" sz="1400" kern="1200">
                    <a:solidFill>
                      <a:srgbClr val="000000"/>
                    </a:solidFill>
                    <a:latin typeface="Arial" charset="0"/>
                    <a:ea typeface="+mn-ea"/>
                    <a:cs typeface="+mn-cs"/>
                  </a:rPr>
                  <a:t>    analogous to this system: Glucoce is brocken down in a series</a:t>
                </a:r>
                <a:br>
                  <a:rPr kumimoji="1" lang="en-US" sz="1400" kern="1200">
                    <a:solidFill>
                      <a:srgbClr val="000000"/>
                    </a:solidFill>
                    <a:latin typeface="Arial" charset="0"/>
                    <a:ea typeface="+mn-ea"/>
                    <a:cs typeface="+mn-cs"/>
                  </a:rPr>
                </a:br>
                <a:r>
                  <a:rPr kumimoji="1" lang="en-US" sz="1400" kern="1200">
                    <a:solidFill>
                      <a:srgbClr val="000000"/>
                    </a:solidFill>
                    <a:latin typeface="Arial" charset="0"/>
                    <a:ea typeface="+mn-ea"/>
                    <a:cs typeface="+mn-cs"/>
                  </a:rPr>
                  <a:t>    of exergonic reactions that power the work of the cell. The product</a:t>
                </a:r>
                <a:br>
                  <a:rPr kumimoji="1" lang="en-US" sz="1400" kern="1200">
                    <a:solidFill>
                      <a:srgbClr val="000000"/>
                    </a:solidFill>
                    <a:latin typeface="Arial" charset="0"/>
                    <a:ea typeface="+mn-ea"/>
                    <a:cs typeface="+mn-cs"/>
                  </a:rPr>
                </a:br>
                <a:r>
                  <a:rPr kumimoji="1" lang="en-US" sz="1400" kern="1200">
                    <a:solidFill>
                      <a:srgbClr val="000000"/>
                    </a:solidFill>
                    <a:latin typeface="Arial" charset="0"/>
                    <a:ea typeface="+mn-ea"/>
                    <a:cs typeface="+mn-cs"/>
                  </a:rPr>
                  <a:t>    of each reaction becomes the reactant for the next, so no reaction </a:t>
                </a:r>
                <a:br>
                  <a:rPr kumimoji="1" lang="en-US" sz="1400" kern="1200">
                    <a:solidFill>
                      <a:srgbClr val="000000"/>
                    </a:solidFill>
                    <a:latin typeface="Arial" charset="0"/>
                    <a:ea typeface="+mn-ea"/>
                    <a:cs typeface="+mn-cs"/>
                  </a:rPr>
                </a:br>
                <a:r>
                  <a:rPr kumimoji="1" lang="en-US" sz="1400" kern="1200">
                    <a:solidFill>
                      <a:srgbClr val="000000"/>
                    </a:solidFill>
                    <a:latin typeface="Arial" charset="0"/>
                    <a:ea typeface="+mn-ea"/>
                    <a:cs typeface="+mn-cs"/>
                  </a:rPr>
                  <a:t>    reaches equilibrium.</a:t>
                </a:r>
              </a:p>
            </p:txBody>
          </p:sp>
          <p:sp>
            <p:nvSpPr>
              <p:cNvPr id="330761" name="Text Box 9"/>
              <p:cNvSpPr txBox="1">
                <a:spLocks noChangeArrowheads="1"/>
              </p:cNvSpPr>
              <p:nvPr/>
            </p:nvSpPr>
            <p:spPr bwMode="auto">
              <a:xfrm>
                <a:off x="2016" y="1257"/>
                <a:ext cx="413" cy="173"/>
              </a:xfrm>
              <a:prstGeom prst="rect">
                <a:avLst/>
              </a:prstGeom>
              <a:noFill/>
              <a:ln w="34925">
                <a:noFill/>
                <a:miter lim="800000"/>
                <a:headEnd/>
                <a:tailEnd/>
              </a:ln>
              <a:effectLst/>
            </p:spPr>
            <p:txBody>
              <a:bodyPr wrap="none" lIns="92075" tIns="46038" rIns="92075" bIns="46038" anchor="ctr">
                <a:spAutoFit/>
              </a:bodyPr>
              <a:lstStyle/>
              <a:p>
                <a:pPr algn="ctr" rtl="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kumimoji="1" lang="en-US" sz="1200" kern="1200">
                    <a:solidFill>
                      <a:srgbClr val="000000"/>
                    </a:solidFill>
                    <a:latin typeface="Arial" charset="0"/>
                    <a:ea typeface="+mn-ea"/>
                    <a:cs typeface="+mn-cs"/>
                  </a:rPr>
                  <a:t>∆</a:t>
                </a:r>
                <a:r>
                  <a:rPr kumimoji="1" lang="en-US" sz="1200" i="1" kern="1200">
                    <a:solidFill>
                      <a:srgbClr val="000000"/>
                    </a:solidFill>
                    <a:latin typeface="Arial" charset="0"/>
                    <a:ea typeface="+mn-ea"/>
                    <a:cs typeface="+mn-cs"/>
                  </a:rPr>
                  <a:t>G</a:t>
                </a:r>
                <a:r>
                  <a:rPr kumimoji="1" lang="en-US" sz="1200" kern="1200">
                    <a:solidFill>
                      <a:srgbClr val="000000"/>
                    </a:solidFill>
                    <a:latin typeface="Arial" charset="0"/>
                    <a:ea typeface="+mn-ea"/>
                    <a:cs typeface="+mn-cs"/>
                  </a:rPr>
                  <a:t> &lt; 0</a:t>
                </a:r>
              </a:p>
            </p:txBody>
          </p:sp>
          <p:sp>
            <p:nvSpPr>
              <p:cNvPr id="330762" name="Text Box 10"/>
              <p:cNvSpPr txBox="1">
                <a:spLocks noChangeArrowheads="1"/>
              </p:cNvSpPr>
              <p:nvPr/>
            </p:nvSpPr>
            <p:spPr bwMode="auto">
              <a:xfrm>
                <a:off x="2707" y="1392"/>
                <a:ext cx="413" cy="173"/>
              </a:xfrm>
              <a:prstGeom prst="rect">
                <a:avLst/>
              </a:prstGeom>
              <a:noFill/>
              <a:ln w="34925">
                <a:noFill/>
                <a:miter lim="800000"/>
                <a:headEnd/>
                <a:tailEnd/>
              </a:ln>
              <a:effectLst/>
            </p:spPr>
            <p:txBody>
              <a:bodyPr wrap="none" lIns="92075" tIns="46038" rIns="92075" bIns="46038" anchor="ctr">
                <a:spAutoFit/>
              </a:bodyPr>
              <a:lstStyle/>
              <a:p>
                <a:pPr algn="ctr" rtl="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kumimoji="1" lang="en-US" sz="1200" kern="1200">
                    <a:solidFill>
                      <a:srgbClr val="000000"/>
                    </a:solidFill>
                    <a:latin typeface="Arial" charset="0"/>
                    <a:ea typeface="+mn-ea"/>
                    <a:cs typeface="+mn-cs"/>
                  </a:rPr>
                  <a:t>∆</a:t>
                </a:r>
                <a:r>
                  <a:rPr kumimoji="1" lang="en-US" sz="1200" i="1" kern="1200">
                    <a:solidFill>
                      <a:srgbClr val="000000"/>
                    </a:solidFill>
                    <a:latin typeface="Arial" charset="0"/>
                    <a:ea typeface="+mn-ea"/>
                    <a:cs typeface="+mn-cs"/>
                  </a:rPr>
                  <a:t>G</a:t>
                </a:r>
                <a:r>
                  <a:rPr kumimoji="1" lang="en-US" sz="1200" kern="1200">
                    <a:solidFill>
                      <a:srgbClr val="000000"/>
                    </a:solidFill>
                    <a:latin typeface="Arial" charset="0"/>
                    <a:ea typeface="+mn-ea"/>
                    <a:cs typeface="+mn-cs"/>
                  </a:rPr>
                  <a:t> &lt; 0</a:t>
                </a:r>
              </a:p>
            </p:txBody>
          </p:sp>
          <p:sp>
            <p:nvSpPr>
              <p:cNvPr id="330763" name="Text Box 11"/>
              <p:cNvSpPr txBox="1">
                <a:spLocks noChangeArrowheads="1"/>
              </p:cNvSpPr>
              <p:nvPr/>
            </p:nvSpPr>
            <p:spPr bwMode="auto">
              <a:xfrm>
                <a:off x="3382" y="1573"/>
                <a:ext cx="413" cy="173"/>
              </a:xfrm>
              <a:prstGeom prst="rect">
                <a:avLst/>
              </a:prstGeom>
              <a:noFill/>
              <a:ln w="34925">
                <a:noFill/>
                <a:miter lim="800000"/>
                <a:headEnd/>
                <a:tailEnd/>
              </a:ln>
              <a:effectLst/>
            </p:spPr>
            <p:txBody>
              <a:bodyPr wrap="none" lIns="92075" tIns="46038" rIns="92075" bIns="46038" anchor="ctr">
                <a:spAutoFit/>
              </a:bodyPr>
              <a:lstStyle/>
              <a:p>
                <a:pPr algn="ctr" rtl="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kumimoji="1" lang="en-US" sz="1200" kern="1200">
                    <a:solidFill>
                      <a:srgbClr val="000000"/>
                    </a:solidFill>
                    <a:latin typeface="Arial" charset="0"/>
                    <a:ea typeface="+mn-ea"/>
                    <a:cs typeface="+mn-cs"/>
                  </a:rPr>
                  <a:t>∆</a:t>
                </a:r>
                <a:r>
                  <a:rPr kumimoji="1" lang="en-US" sz="1200" i="1" kern="1200">
                    <a:solidFill>
                      <a:srgbClr val="000000"/>
                    </a:solidFill>
                    <a:latin typeface="Arial" charset="0"/>
                    <a:ea typeface="+mn-ea"/>
                    <a:cs typeface="+mn-cs"/>
                  </a:rPr>
                  <a:t>G</a:t>
                </a:r>
                <a:r>
                  <a:rPr kumimoji="1" lang="en-US" sz="1200" kern="1200">
                    <a:solidFill>
                      <a:srgbClr val="000000"/>
                    </a:solidFill>
                    <a:latin typeface="Arial" charset="0"/>
                    <a:ea typeface="+mn-ea"/>
                    <a:cs typeface="+mn-cs"/>
                  </a:rPr>
                  <a:t> &lt; 0</a:t>
                </a:r>
              </a:p>
            </p:txBody>
          </p:sp>
        </p:grpSp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79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3213" y="230188"/>
            <a:ext cx="8535987" cy="6396037"/>
          </a:xfrm>
          <a:prstGeom prst="rect">
            <a:avLst/>
          </a:prstGeom>
          <a:noFill/>
        </p:spPr>
      </p:pic>
      <p:sp>
        <p:nvSpPr>
          <p:cNvPr id="297987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52400" y="0"/>
            <a:ext cx="1981200" cy="304800"/>
          </a:xfrm>
          <a:noFill/>
          <a:ln/>
          <a:effectLst/>
        </p:spPr>
        <p:txBody>
          <a:bodyPr>
            <a:normAutofit fontScale="90000"/>
          </a:bodyPr>
          <a:lstStyle/>
          <a:p>
            <a:r>
              <a:rPr lang="en-US" sz="1500">
                <a:solidFill>
                  <a:schemeClr val="tx1"/>
                </a:solidFill>
              </a:rPr>
              <a:t>LE 9-5</a:t>
            </a:r>
            <a:endParaRPr lang="en-US" sz="1500"/>
          </a:p>
        </p:txBody>
      </p:sp>
      <p:sp>
        <p:nvSpPr>
          <p:cNvPr id="297988" name="Text Box 4"/>
          <p:cNvSpPr txBox="1">
            <a:spLocks noChangeArrowheads="1"/>
          </p:cNvSpPr>
          <p:nvPr/>
        </p:nvSpPr>
        <p:spPr bwMode="auto">
          <a:xfrm>
            <a:off x="4618038" y="1633538"/>
            <a:ext cx="1374775" cy="446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/>
          <a:lstStyle/>
          <a:p>
            <a:pPr algn="l"/>
            <a:r>
              <a:rPr kumimoji="0" lang="en-US" sz="1800" b="1"/>
              <a:t>2 H</a:t>
            </a:r>
            <a:r>
              <a:rPr kumimoji="0" lang="en-US" sz="1800" b="1" baseline="30000"/>
              <a:t>+</a:t>
            </a:r>
            <a:r>
              <a:rPr kumimoji="0" lang="en-US" sz="1800" b="1"/>
              <a:t> + 2 </a:t>
            </a:r>
            <a:r>
              <a:rPr kumimoji="0" lang="en-US" sz="1800" b="1" i="1"/>
              <a:t>e</a:t>
            </a:r>
            <a:r>
              <a:rPr kumimoji="0" lang="en-US" sz="1800" b="1" baseline="30000"/>
              <a:t>–</a:t>
            </a:r>
            <a:r>
              <a:rPr kumimoji="0" lang="en-US" sz="1800" b="1"/>
              <a:t> </a:t>
            </a:r>
            <a:endParaRPr kumimoji="0" lang="en-US" sz="1800" b="1" baseline="30000"/>
          </a:p>
        </p:txBody>
      </p:sp>
      <p:sp>
        <p:nvSpPr>
          <p:cNvPr id="297989" name="Text Box 5"/>
          <p:cNvSpPr txBox="1">
            <a:spLocks noChangeArrowheads="1"/>
          </p:cNvSpPr>
          <p:nvPr/>
        </p:nvSpPr>
        <p:spPr bwMode="auto">
          <a:xfrm>
            <a:off x="5027613" y="350838"/>
            <a:ext cx="425450" cy="312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/>
          <a:lstStyle/>
          <a:p>
            <a:pPr algn="l"/>
            <a:r>
              <a:rPr kumimoji="0" lang="en-US" sz="1800" b="1"/>
              <a:t>2 H</a:t>
            </a:r>
            <a:endParaRPr kumimoji="0" lang="en-US" sz="1800" b="1" baseline="30000"/>
          </a:p>
        </p:txBody>
      </p:sp>
      <p:sp>
        <p:nvSpPr>
          <p:cNvPr id="297990" name="Text Box 6"/>
          <p:cNvSpPr txBox="1">
            <a:spLocks noChangeArrowheads="1"/>
          </p:cNvSpPr>
          <p:nvPr/>
        </p:nvSpPr>
        <p:spPr bwMode="auto">
          <a:xfrm>
            <a:off x="4043363" y="798513"/>
            <a:ext cx="2428875" cy="363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/>
          <a:lstStyle/>
          <a:p>
            <a:pPr algn="l"/>
            <a:r>
              <a:rPr kumimoji="0" lang="en-US" sz="1800" b="1"/>
              <a:t>(from food via NADH)</a:t>
            </a:r>
            <a:endParaRPr kumimoji="0" lang="en-US" sz="1800" b="1" baseline="30000"/>
          </a:p>
        </p:txBody>
      </p:sp>
      <p:sp>
        <p:nvSpPr>
          <p:cNvPr id="297991" name="Text Box 7"/>
          <p:cNvSpPr txBox="1">
            <a:spLocks noChangeArrowheads="1"/>
          </p:cNvSpPr>
          <p:nvPr/>
        </p:nvSpPr>
        <p:spPr bwMode="auto">
          <a:xfrm>
            <a:off x="5926138" y="1211263"/>
            <a:ext cx="1358900" cy="1382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/>
          <a:lstStyle/>
          <a:p>
            <a:pPr algn="ctr"/>
            <a:r>
              <a:rPr kumimoji="0" lang="en-US" sz="1800" b="1"/>
              <a:t>Controlled</a:t>
            </a:r>
          </a:p>
          <a:p>
            <a:pPr algn="ctr"/>
            <a:r>
              <a:rPr kumimoji="0" lang="en-US" sz="1800" b="1"/>
              <a:t>release of</a:t>
            </a:r>
          </a:p>
          <a:p>
            <a:pPr algn="ctr"/>
            <a:r>
              <a:rPr kumimoji="0" lang="en-US" sz="1800" b="1"/>
              <a:t>energy for</a:t>
            </a:r>
          </a:p>
          <a:p>
            <a:pPr algn="ctr"/>
            <a:r>
              <a:rPr kumimoji="0" lang="en-US" sz="1800" b="1"/>
              <a:t>synthesis of</a:t>
            </a:r>
          </a:p>
          <a:p>
            <a:pPr algn="ctr"/>
            <a:r>
              <a:rPr kumimoji="0" lang="en-US" sz="1800" b="1"/>
              <a:t>ATP</a:t>
            </a:r>
          </a:p>
          <a:p>
            <a:pPr algn="ctr"/>
            <a:endParaRPr kumimoji="0" lang="en-US" sz="1800" b="1" baseline="30000"/>
          </a:p>
        </p:txBody>
      </p:sp>
      <p:sp>
        <p:nvSpPr>
          <p:cNvPr id="297992" name="Text Box 8"/>
          <p:cNvSpPr txBox="1">
            <a:spLocks noChangeArrowheads="1"/>
          </p:cNvSpPr>
          <p:nvPr/>
        </p:nvSpPr>
        <p:spPr bwMode="auto">
          <a:xfrm>
            <a:off x="7351713" y="2351088"/>
            <a:ext cx="57785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/>
          <a:lstStyle/>
          <a:p>
            <a:pPr algn="ctr"/>
            <a:r>
              <a:rPr kumimoji="0" lang="en-US" sz="1500" b="1"/>
              <a:t>ATP</a:t>
            </a:r>
          </a:p>
          <a:p>
            <a:pPr algn="ctr"/>
            <a:endParaRPr kumimoji="0" lang="en-US" sz="1500" b="1" baseline="30000"/>
          </a:p>
        </p:txBody>
      </p:sp>
      <p:sp>
        <p:nvSpPr>
          <p:cNvPr id="297993" name="Text Box 9"/>
          <p:cNvSpPr txBox="1">
            <a:spLocks noChangeArrowheads="1"/>
          </p:cNvSpPr>
          <p:nvPr/>
        </p:nvSpPr>
        <p:spPr bwMode="auto">
          <a:xfrm>
            <a:off x="7097713" y="2836863"/>
            <a:ext cx="57785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/>
          <a:lstStyle/>
          <a:p>
            <a:pPr algn="ctr"/>
            <a:r>
              <a:rPr kumimoji="0" lang="en-US" sz="1500" b="1"/>
              <a:t>ATP</a:t>
            </a:r>
          </a:p>
          <a:p>
            <a:pPr algn="ctr"/>
            <a:endParaRPr kumimoji="0" lang="en-US" sz="1500" b="1" baseline="30000"/>
          </a:p>
        </p:txBody>
      </p:sp>
      <p:sp>
        <p:nvSpPr>
          <p:cNvPr id="297994" name="Text Box 10"/>
          <p:cNvSpPr txBox="1">
            <a:spLocks noChangeArrowheads="1"/>
          </p:cNvSpPr>
          <p:nvPr/>
        </p:nvSpPr>
        <p:spPr bwMode="auto">
          <a:xfrm>
            <a:off x="7234238" y="3382963"/>
            <a:ext cx="57785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/>
          <a:lstStyle/>
          <a:p>
            <a:pPr algn="ctr"/>
            <a:r>
              <a:rPr kumimoji="0" lang="en-US" sz="1500" b="1"/>
              <a:t>ATP</a:t>
            </a:r>
          </a:p>
          <a:p>
            <a:pPr algn="ctr"/>
            <a:endParaRPr kumimoji="0" lang="en-US" sz="1500" b="1" baseline="30000"/>
          </a:p>
        </p:txBody>
      </p:sp>
      <p:sp>
        <p:nvSpPr>
          <p:cNvPr id="297995" name="Text Box 11"/>
          <p:cNvSpPr txBox="1">
            <a:spLocks noChangeArrowheads="1"/>
          </p:cNvSpPr>
          <p:nvPr/>
        </p:nvSpPr>
        <p:spPr bwMode="auto">
          <a:xfrm>
            <a:off x="6137275" y="5010150"/>
            <a:ext cx="476250" cy="29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/>
          <a:lstStyle/>
          <a:p>
            <a:pPr algn="l"/>
            <a:r>
              <a:rPr kumimoji="0" lang="en-US" sz="1500" b="1"/>
              <a:t>2 H</a:t>
            </a:r>
            <a:r>
              <a:rPr kumimoji="0" lang="en-US" sz="1500" b="1" baseline="30000"/>
              <a:t>+</a:t>
            </a:r>
          </a:p>
        </p:txBody>
      </p:sp>
      <p:sp>
        <p:nvSpPr>
          <p:cNvPr id="297996" name="Text Box 12"/>
          <p:cNvSpPr txBox="1">
            <a:spLocks noChangeArrowheads="1"/>
          </p:cNvSpPr>
          <p:nvPr/>
        </p:nvSpPr>
        <p:spPr bwMode="auto">
          <a:xfrm>
            <a:off x="6100763" y="4560888"/>
            <a:ext cx="466725" cy="31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/>
          <a:lstStyle/>
          <a:p>
            <a:pPr algn="l"/>
            <a:r>
              <a:rPr kumimoji="0" lang="en-US" sz="1500" b="1"/>
              <a:t>2 </a:t>
            </a:r>
            <a:r>
              <a:rPr kumimoji="0" lang="en-US" sz="1500" b="1" i="1"/>
              <a:t>e</a:t>
            </a:r>
            <a:r>
              <a:rPr kumimoji="0" lang="en-US" sz="1500" b="1" baseline="30000"/>
              <a:t>–</a:t>
            </a:r>
            <a:r>
              <a:rPr kumimoji="0" lang="en-US" sz="1500" b="1"/>
              <a:t> </a:t>
            </a:r>
            <a:endParaRPr kumimoji="0" lang="en-US" sz="1500" b="1" baseline="30000"/>
          </a:p>
        </p:txBody>
      </p:sp>
      <p:sp>
        <p:nvSpPr>
          <p:cNvPr id="297997" name="Text Box 13"/>
          <p:cNvSpPr txBox="1">
            <a:spLocks noChangeArrowheads="1"/>
          </p:cNvSpPr>
          <p:nvPr/>
        </p:nvSpPr>
        <p:spPr bwMode="auto">
          <a:xfrm>
            <a:off x="7146925" y="5661025"/>
            <a:ext cx="476250" cy="29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/>
          <a:lstStyle/>
          <a:p>
            <a:pPr algn="l"/>
            <a:r>
              <a:rPr kumimoji="0" lang="en-US" sz="1800" b="1"/>
              <a:t>H</a:t>
            </a:r>
            <a:r>
              <a:rPr kumimoji="0" lang="en-US" sz="1800" b="1" baseline="-25000"/>
              <a:t>2</a:t>
            </a:r>
            <a:r>
              <a:rPr kumimoji="0" lang="en-US" sz="1800" b="1"/>
              <a:t>O</a:t>
            </a:r>
            <a:endParaRPr kumimoji="0" lang="en-US" sz="1800" b="1" baseline="30000"/>
          </a:p>
        </p:txBody>
      </p:sp>
      <p:sp>
        <p:nvSpPr>
          <p:cNvPr id="297998" name="Text Box 14"/>
          <p:cNvSpPr txBox="1">
            <a:spLocks noChangeArrowheads="1"/>
          </p:cNvSpPr>
          <p:nvPr/>
        </p:nvSpPr>
        <p:spPr bwMode="auto">
          <a:xfrm>
            <a:off x="6627813" y="346075"/>
            <a:ext cx="425450" cy="312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/>
          <a:lstStyle/>
          <a:p>
            <a:pPr algn="l"/>
            <a:r>
              <a:rPr kumimoji="0" lang="en-US" sz="1800" b="1"/>
              <a:t>+</a:t>
            </a:r>
            <a:endParaRPr kumimoji="0" lang="en-US" sz="1800" b="1" baseline="30000"/>
          </a:p>
        </p:txBody>
      </p:sp>
      <p:sp>
        <p:nvSpPr>
          <p:cNvPr id="297999" name="Text Box 15"/>
          <p:cNvSpPr txBox="1">
            <a:spLocks noChangeArrowheads="1"/>
          </p:cNvSpPr>
          <p:nvPr/>
        </p:nvSpPr>
        <p:spPr bwMode="auto">
          <a:xfrm>
            <a:off x="8010525" y="349250"/>
            <a:ext cx="596900" cy="319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/>
          <a:lstStyle/>
          <a:p>
            <a:pPr algn="l"/>
            <a:r>
              <a:rPr kumimoji="0" lang="en-US" sz="1800" b="1" baseline="30000"/>
              <a:t>1</a:t>
            </a:r>
            <a:r>
              <a:rPr kumimoji="0" lang="en-US" sz="1800" b="1"/>
              <a:t>/</a:t>
            </a:r>
            <a:r>
              <a:rPr kumimoji="0" lang="en-US" sz="1200" b="1"/>
              <a:t>2</a:t>
            </a:r>
            <a:r>
              <a:rPr kumimoji="0" lang="en-US" sz="1800" b="1"/>
              <a:t> O</a:t>
            </a:r>
            <a:r>
              <a:rPr kumimoji="0" lang="en-US" sz="1800" b="1" baseline="-25000"/>
              <a:t>2</a:t>
            </a:r>
            <a:endParaRPr kumimoji="0" lang="en-US" sz="1800" b="1" baseline="30000"/>
          </a:p>
        </p:txBody>
      </p:sp>
      <p:sp>
        <p:nvSpPr>
          <p:cNvPr id="298000" name="Text Box 16"/>
          <p:cNvSpPr txBox="1">
            <a:spLocks noChangeArrowheads="1"/>
          </p:cNvSpPr>
          <p:nvPr/>
        </p:nvSpPr>
        <p:spPr bwMode="auto">
          <a:xfrm>
            <a:off x="1508125" y="336550"/>
            <a:ext cx="596900" cy="319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/>
          <a:lstStyle/>
          <a:p>
            <a:pPr algn="l"/>
            <a:r>
              <a:rPr kumimoji="0" lang="en-US" sz="1800" b="1" baseline="30000"/>
              <a:t>1</a:t>
            </a:r>
            <a:r>
              <a:rPr kumimoji="0" lang="en-US" sz="1800" b="1"/>
              <a:t>/</a:t>
            </a:r>
            <a:r>
              <a:rPr kumimoji="0" lang="en-US" sz="1200" b="1"/>
              <a:t>2</a:t>
            </a:r>
            <a:r>
              <a:rPr kumimoji="0" lang="en-US" sz="1800" b="1"/>
              <a:t> O</a:t>
            </a:r>
            <a:r>
              <a:rPr kumimoji="0" lang="en-US" sz="1800" b="1" baseline="-25000"/>
              <a:t>2</a:t>
            </a:r>
            <a:endParaRPr kumimoji="0" lang="en-US" sz="1800" b="1" baseline="30000"/>
          </a:p>
        </p:txBody>
      </p:sp>
      <p:sp>
        <p:nvSpPr>
          <p:cNvPr id="298001" name="Text Box 17"/>
          <p:cNvSpPr txBox="1">
            <a:spLocks noChangeArrowheads="1"/>
          </p:cNvSpPr>
          <p:nvPr/>
        </p:nvSpPr>
        <p:spPr bwMode="auto">
          <a:xfrm>
            <a:off x="895350" y="330200"/>
            <a:ext cx="301625" cy="334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/>
          <a:lstStyle/>
          <a:p>
            <a:pPr algn="l"/>
            <a:r>
              <a:rPr kumimoji="0" lang="en-US" sz="1800" b="1"/>
              <a:t>H</a:t>
            </a:r>
            <a:r>
              <a:rPr kumimoji="0" lang="en-US" sz="1800" b="1" baseline="-25000"/>
              <a:t>2</a:t>
            </a:r>
            <a:endParaRPr kumimoji="0" lang="en-US" sz="1800" b="1" baseline="30000"/>
          </a:p>
        </p:txBody>
      </p:sp>
      <p:sp>
        <p:nvSpPr>
          <p:cNvPr id="298002" name="Text Box 18"/>
          <p:cNvSpPr txBox="1">
            <a:spLocks noChangeArrowheads="1"/>
          </p:cNvSpPr>
          <p:nvPr/>
        </p:nvSpPr>
        <p:spPr bwMode="auto">
          <a:xfrm>
            <a:off x="1296988" y="347663"/>
            <a:ext cx="149225" cy="265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/>
          <a:lstStyle/>
          <a:p>
            <a:pPr algn="l"/>
            <a:r>
              <a:rPr kumimoji="0" lang="en-US" sz="1800" b="1"/>
              <a:t>+</a:t>
            </a:r>
            <a:endParaRPr kumimoji="0" lang="en-US" sz="1800" b="1" baseline="30000"/>
          </a:p>
        </p:txBody>
      </p:sp>
      <p:sp>
        <p:nvSpPr>
          <p:cNvPr id="298003" name="Text Box 19"/>
          <p:cNvSpPr txBox="1">
            <a:spLocks noChangeArrowheads="1"/>
          </p:cNvSpPr>
          <p:nvPr/>
        </p:nvSpPr>
        <p:spPr bwMode="auto">
          <a:xfrm>
            <a:off x="8054975" y="4840288"/>
            <a:ext cx="596900" cy="319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/>
          <a:lstStyle/>
          <a:p>
            <a:pPr algn="l"/>
            <a:r>
              <a:rPr kumimoji="0" lang="en-US" sz="1800" b="1" baseline="30000"/>
              <a:t>1</a:t>
            </a:r>
            <a:r>
              <a:rPr kumimoji="0" lang="en-US" sz="1800" b="1"/>
              <a:t>/</a:t>
            </a:r>
            <a:r>
              <a:rPr kumimoji="0" lang="en-US" sz="1200" b="1"/>
              <a:t>2</a:t>
            </a:r>
            <a:r>
              <a:rPr kumimoji="0" lang="en-US" sz="1800" b="1"/>
              <a:t> O</a:t>
            </a:r>
            <a:r>
              <a:rPr kumimoji="0" lang="en-US" sz="1800" b="1" baseline="-25000"/>
              <a:t>2</a:t>
            </a:r>
            <a:endParaRPr kumimoji="0" lang="en-US" sz="1800" b="1" baseline="30000"/>
          </a:p>
        </p:txBody>
      </p:sp>
      <p:sp>
        <p:nvSpPr>
          <p:cNvPr id="298004" name="Text Box 20"/>
          <p:cNvSpPr txBox="1">
            <a:spLocks noChangeArrowheads="1"/>
          </p:cNvSpPr>
          <p:nvPr/>
        </p:nvSpPr>
        <p:spPr bwMode="auto">
          <a:xfrm>
            <a:off x="1130300" y="5654675"/>
            <a:ext cx="476250" cy="29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/>
          <a:lstStyle/>
          <a:p>
            <a:pPr algn="l"/>
            <a:r>
              <a:rPr kumimoji="0" lang="en-US" sz="1800" b="1"/>
              <a:t>H</a:t>
            </a:r>
            <a:r>
              <a:rPr kumimoji="0" lang="en-US" sz="1800" b="1" baseline="-25000"/>
              <a:t>2</a:t>
            </a:r>
            <a:r>
              <a:rPr kumimoji="0" lang="en-US" sz="1800" b="1"/>
              <a:t>O</a:t>
            </a:r>
            <a:endParaRPr kumimoji="0" lang="en-US" sz="1800" b="1" baseline="30000"/>
          </a:p>
        </p:txBody>
      </p:sp>
      <p:sp>
        <p:nvSpPr>
          <p:cNvPr id="298005" name="Text Box 21"/>
          <p:cNvSpPr txBox="1">
            <a:spLocks noChangeArrowheads="1"/>
          </p:cNvSpPr>
          <p:nvPr/>
        </p:nvSpPr>
        <p:spPr bwMode="auto">
          <a:xfrm>
            <a:off x="1778000" y="2590800"/>
            <a:ext cx="1606550" cy="1319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/>
          <a:lstStyle/>
          <a:p>
            <a:pPr algn="ctr"/>
            <a:r>
              <a:rPr kumimoji="0" lang="en-US" sz="1800" b="1"/>
              <a:t>Explosive</a:t>
            </a:r>
          </a:p>
          <a:p>
            <a:pPr algn="ctr"/>
            <a:r>
              <a:rPr kumimoji="0" lang="en-US" sz="1800" b="1"/>
              <a:t>release of</a:t>
            </a:r>
          </a:p>
          <a:p>
            <a:pPr algn="ctr"/>
            <a:r>
              <a:rPr kumimoji="0" lang="en-US" sz="1800" b="1"/>
              <a:t>heat and light</a:t>
            </a:r>
          </a:p>
          <a:p>
            <a:pPr algn="ctr"/>
            <a:r>
              <a:rPr kumimoji="0" lang="en-US" sz="1800" b="1"/>
              <a:t>energy</a:t>
            </a:r>
            <a:endParaRPr kumimoji="0" lang="en-US" sz="1800" b="1" baseline="30000"/>
          </a:p>
        </p:txBody>
      </p:sp>
      <p:sp>
        <p:nvSpPr>
          <p:cNvPr id="298006" name="Text Box 22"/>
          <p:cNvSpPr txBox="1">
            <a:spLocks noChangeArrowheads="1"/>
          </p:cNvSpPr>
          <p:nvPr/>
        </p:nvSpPr>
        <p:spPr bwMode="auto">
          <a:xfrm>
            <a:off x="4381500" y="6148388"/>
            <a:ext cx="2324100" cy="290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/>
          <a:lstStyle/>
          <a:p>
            <a:pPr algn="l"/>
            <a:r>
              <a:rPr kumimoji="0" lang="en-US" sz="1800" b="1"/>
              <a:t>Cellular respiration</a:t>
            </a:r>
          </a:p>
          <a:p>
            <a:pPr algn="l"/>
            <a:endParaRPr kumimoji="0" lang="en-US" sz="1800" b="1" baseline="30000"/>
          </a:p>
        </p:txBody>
      </p:sp>
      <p:sp>
        <p:nvSpPr>
          <p:cNvPr id="298007" name="Text Box 23"/>
          <p:cNvSpPr txBox="1">
            <a:spLocks noChangeArrowheads="1"/>
          </p:cNvSpPr>
          <p:nvPr/>
        </p:nvSpPr>
        <p:spPr bwMode="auto">
          <a:xfrm>
            <a:off x="1114425" y="6145213"/>
            <a:ext cx="2444750" cy="293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/>
          <a:lstStyle/>
          <a:p>
            <a:pPr algn="l"/>
            <a:r>
              <a:rPr kumimoji="0" lang="en-US" sz="1800" b="1"/>
              <a:t>Uncontrolled reaction</a:t>
            </a:r>
            <a:endParaRPr kumimoji="0" lang="en-US" sz="1800" b="1" baseline="30000"/>
          </a:p>
        </p:txBody>
      </p:sp>
      <p:sp>
        <p:nvSpPr>
          <p:cNvPr id="298008" name="Text Box 24"/>
          <p:cNvSpPr txBox="1">
            <a:spLocks noChangeArrowheads="1"/>
          </p:cNvSpPr>
          <p:nvPr/>
        </p:nvSpPr>
        <p:spPr bwMode="auto">
          <a:xfrm rot="-5400000">
            <a:off x="2996407" y="2940843"/>
            <a:ext cx="1739900" cy="315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/>
          <a:lstStyle/>
          <a:p>
            <a:pPr algn="l"/>
            <a:r>
              <a:rPr kumimoji="0" lang="en-US" sz="1800" b="1"/>
              <a:t>Free energy, </a:t>
            </a:r>
            <a:r>
              <a:rPr kumimoji="0" lang="en-US" sz="1800" b="1" i="1"/>
              <a:t>G</a:t>
            </a:r>
            <a:endParaRPr kumimoji="0" lang="en-US" sz="1800" b="1" baseline="30000"/>
          </a:p>
        </p:txBody>
      </p:sp>
      <p:sp>
        <p:nvSpPr>
          <p:cNvPr id="298009" name="Text Box 25"/>
          <p:cNvSpPr txBox="1">
            <a:spLocks noChangeArrowheads="1"/>
          </p:cNvSpPr>
          <p:nvPr/>
        </p:nvSpPr>
        <p:spPr bwMode="auto">
          <a:xfrm rot="-5400000">
            <a:off x="-292893" y="2947193"/>
            <a:ext cx="1739900" cy="315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/>
          <a:lstStyle/>
          <a:p>
            <a:pPr algn="l"/>
            <a:r>
              <a:rPr kumimoji="0" lang="en-US" sz="1800" b="1"/>
              <a:t>Free energy, </a:t>
            </a:r>
            <a:r>
              <a:rPr kumimoji="0" lang="en-US" sz="1800" b="1" i="1"/>
              <a:t>G</a:t>
            </a:r>
            <a:endParaRPr kumimoji="0" lang="en-US" sz="1800" b="1" baseline="30000"/>
          </a:p>
        </p:txBody>
      </p:sp>
      <p:sp>
        <p:nvSpPr>
          <p:cNvPr id="298010" name="Text Box 26"/>
          <p:cNvSpPr txBox="1">
            <a:spLocks noChangeArrowheads="1"/>
          </p:cNvSpPr>
          <p:nvPr/>
        </p:nvSpPr>
        <p:spPr bwMode="auto">
          <a:xfrm rot="4400753">
            <a:off x="4079082" y="3426618"/>
            <a:ext cx="2743200" cy="37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/>
          <a:lstStyle/>
          <a:p>
            <a:pPr algn="l"/>
            <a:r>
              <a:rPr kumimoji="0" lang="en-US" sz="1800" b="1"/>
              <a:t>Electron transport chain</a:t>
            </a:r>
            <a:endParaRPr kumimoji="0" lang="en-US" sz="1800" b="1" baseline="3000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19234" name="Picture 2" descr="bro56208_07_0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81200" y="508000"/>
            <a:ext cx="5183188" cy="582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19235" name="Rectangle 3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 sz="1200"/>
              <a:t>Fig. 7.3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9475" name="Rectangle 3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 sz="1200"/>
              <a:t>Fig. 7.6</a:t>
            </a:r>
          </a:p>
        </p:txBody>
      </p:sp>
      <p:pic>
        <p:nvPicPr>
          <p:cNvPr id="1129476" name="Picture 4" descr="bro56208_07_0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7013" y="1981200"/>
            <a:ext cx="8686800" cy="2895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730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76200"/>
            <a:ext cx="8534400" cy="914400"/>
          </a:xfrm>
        </p:spPr>
        <p:txBody>
          <a:bodyPr/>
          <a:lstStyle/>
          <a:p>
            <a:pPr marL="0" indent="0"/>
            <a:r>
              <a:rPr lang="en-US" i="1"/>
              <a:t>Stepwise Energy Harvest via NAD</a:t>
            </a:r>
            <a:r>
              <a:rPr lang="en-US" i="1" baseline="30000"/>
              <a:t>+</a:t>
            </a:r>
            <a:r>
              <a:rPr lang="en-US" i="1"/>
              <a:t> and the Electron Transport Chain</a:t>
            </a:r>
          </a:p>
        </p:txBody>
      </p:sp>
      <p:sp>
        <p:nvSpPr>
          <p:cNvPr id="2017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800" y="1079500"/>
            <a:ext cx="8534400" cy="4686300"/>
          </a:xfrm>
        </p:spPr>
        <p:txBody>
          <a:bodyPr/>
          <a:lstStyle/>
          <a:p>
            <a:r>
              <a:rPr lang="en-US" sz="2800"/>
              <a:t>In cellular respiration, glucose and other organic molecules are broken down in a series of steps</a:t>
            </a:r>
          </a:p>
          <a:p>
            <a:r>
              <a:rPr lang="en-US" sz="2800"/>
              <a:t>Electrons from organic compounds are usually first transferred to NAD</a:t>
            </a:r>
            <a:r>
              <a:rPr lang="en-US" sz="2800" baseline="30000"/>
              <a:t>+</a:t>
            </a:r>
            <a:r>
              <a:rPr lang="en-US" sz="2800"/>
              <a:t>, a coenzyme</a:t>
            </a:r>
          </a:p>
          <a:p>
            <a:r>
              <a:rPr lang="en-US" sz="2800"/>
              <a:t>As an electron acceptor, NAD</a:t>
            </a:r>
            <a:r>
              <a:rPr lang="en-US" sz="2800" baseline="30000"/>
              <a:t>+</a:t>
            </a:r>
            <a:r>
              <a:rPr lang="en-US" sz="2800"/>
              <a:t> functions as an oxidizing agent during cellular respiration</a:t>
            </a:r>
          </a:p>
          <a:p>
            <a:pPr>
              <a:lnSpc>
                <a:spcPct val="96000"/>
              </a:lnSpc>
              <a:spcBef>
                <a:spcPts val="600"/>
              </a:spcBef>
            </a:pPr>
            <a:r>
              <a:rPr lang="en-US" sz="2800"/>
              <a:t>Each NADH (the reduced form of NAD</a:t>
            </a:r>
            <a:r>
              <a:rPr lang="en-US" sz="2800" baseline="30000"/>
              <a:t>+</a:t>
            </a:r>
            <a:r>
              <a:rPr lang="en-US" sz="2800"/>
              <a:t>) represents stored energy that is tapped to synthesize ATP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30498" name="Picture 2" descr="bro56208_07_0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58888" y="241300"/>
            <a:ext cx="6623050" cy="6362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30499" name="Rectangle 3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 sz="1200"/>
              <a:t>Fig. 7.7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6339" name="Rectangle 3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 sz="1200"/>
              <a:t>Page 132</a:t>
            </a:r>
          </a:p>
        </p:txBody>
      </p:sp>
      <p:pic>
        <p:nvPicPr>
          <p:cNvPr id="1166340" name="Picture 4" descr="bro56208_ta07_0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8300" y="2041525"/>
            <a:ext cx="8404225" cy="2771775"/>
          </a:xfrm>
          <a:prstGeom prst="rect">
            <a:avLst/>
          </a:prstGeom>
          <a:noFill/>
        </p:spPr>
      </p:pic>
      <p:pic>
        <p:nvPicPr>
          <p:cNvPr id="3074" name="Picture 2" descr="http://learners.in.th/file/chuisaim/2009223121831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929190" y="4572008"/>
            <a:ext cx="2119314" cy="2428892"/>
          </a:xfrm>
          <a:prstGeom prst="rect">
            <a:avLst/>
          </a:prstGeom>
          <a:noFill/>
        </p:spPr>
      </p:pic>
      <p:pic>
        <p:nvPicPr>
          <p:cNvPr id="3078" name="Picture 6" descr="http://www.vrp.com/prodimgs/1105w200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143240" y="5000612"/>
            <a:ext cx="1857388" cy="1857388"/>
          </a:xfrm>
          <a:prstGeom prst="rect">
            <a:avLst/>
          </a:prstGeom>
          <a:noFill/>
        </p:spPr>
      </p:pic>
      <p:pic>
        <p:nvPicPr>
          <p:cNvPr id="3082" name="Picture 10" descr="http://www.nutratech.co.nz/images/hydrowhey1.jp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0034" y="5097920"/>
            <a:ext cx="1285884" cy="1760080"/>
          </a:xfrm>
          <a:prstGeom prst="rect">
            <a:avLst/>
          </a:prstGeom>
          <a:noFill/>
        </p:spPr>
      </p:pic>
      <p:pic>
        <p:nvPicPr>
          <p:cNvPr id="3084" name="Picture 12" descr="http://www.pchemitech.com/image/product/dara_amine.gif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285984" y="4814873"/>
            <a:ext cx="928694" cy="2043127"/>
          </a:xfrm>
          <a:prstGeom prst="rect">
            <a:avLst/>
          </a:prstGeom>
          <a:noFill/>
        </p:spPr>
      </p:pic>
      <p:pic>
        <p:nvPicPr>
          <p:cNvPr id="3086" name="Picture 14" descr="http://www.singleservecoffee.com/images/ogo-still.jpg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00926" y="4626665"/>
            <a:ext cx="1643074" cy="223133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" descr="09_01_UP.jpg                                                   00374910101                            BDABBF13: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63" name="Rectangle 3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 sz="1200"/>
              <a:t>Page 132</a:t>
            </a:r>
          </a:p>
        </p:txBody>
      </p:sp>
      <p:pic>
        <p:nvPicPr>
          <p:cNvPr id="1167364" name="Picture 4" descr="bro56208_ta07_0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7800" y="2041525"/>
            <a:ext cx="8788400" cy="27749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4946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 sz="1200"/>
              <a:t>Table 7.2</a:t>
            </a:r>
          </a:p>
        </p:txBody>
      </p:sp>
      <p:pic>
        <p:nvPicPr>
          <p:cNvPr id="1234947" name="Picture 3" descr="bro56208_t07_0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38300" y="223838"/>
            <a:ext cx="5867400" cy="64103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31522" name="Picture 2" descr="bro56208_07_0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500" y="508000"/>
            <a:ext cx="7999413" cy="582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31523" name="Rectangle 3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 sz="1200"/>
              <a:t>Fig. 7.8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32546" name="Picture 2" descr="bro56208_07_0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1138" y="1946275"/>
            <a:ext cx="8721725" cy="297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32547" name="Rectangle 3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 sz="1200"/>
              <a:t>Fig. 7.9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7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800" y="685800"/>
            <a:ext cx="8534400" cy="2051050"/>
          </a:xfrm>
        </p:spPr>
        <p:txBody>
          <a:bodyPr/>
          <a:lstStyle/>
          <a:p>
            <a:r>
              <a:rPr lang="en-US" dirty="0"/>
              <a:t>Mitochondria are enclosed by two membranes</a:t>
            </a:r>
          </a:p>
          <a:p>
            <a:pPr lvl="1"/>
            <a:r>
              <a:rPr lang="en-US" dirty="0"/>
              <a:t>A smooth outer membrane</a:t>
            </a:r>
          </a:p>
          <a:p>
            <a:pPr lvl="1"/>
            <a:r>
              <a:rPr lang="en-US" dirty="0"/>
              <a:t>An inner membrane folded into </a:t>
            </a:r>
            <a:r>
              <a:rPr lang="en-US" b="1" dirty="0" err="1" smtClean="0">
                <a:solidFill>
                  <a:srgbClr val="FF0000"/>
                </a:solidFill>
              </a:rPr>
              <a:t>cristae</a:t>
            </a:r>
            <a:r>
              <a:rPr lang="th-TH" b="1" dirty="0" smtClean="0">
                <a:solidFill>
                  <a:srgbClr val="FF0000"/>
                </a:solidFill>
              </a:rPr>
              <a:t> </a:t>
            </a:r>
            <a:r>
              <a:rPr lang="th-TH" b="1" dirty="0" smtClean="0"/>
              <a:t>(สำคัญที่สุด)</a:t>
            </a:r>
            <a:endParaRPr lang="en-US" b="1" dirty="0">
              <a:solidFill>
                <a:srgbClr val="FF0000"/>
              </a:solidFill>
            </a:endParaRP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2286000" y="2819400"/>
            <a:ext cx="6172200" cy="3471863"/>
            <a:chOff x="192" y="520"/>
            <a:chExt cx="5232" cy="3565"/>
          </a:xfrm>
        </p:grpSpPr>
        <p:pic>
          <p:nvPicPr>
            <p:cNvPr id="246789" name="Picture 5" descr="&#10;06_17_CNL.jpg                                                  FBFB8EC9&#10;Abhinav-03                     BBAAF482: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92" y="520"/>
              <a:ext cx="5232" cy="3420"/>
            </a:xfrm>
            <a:prstGeom prst="rect">
              <a:avLst/>
            </a:prstGeom>
            <a:noFill/>
          </p:spPr>
        </p:pic>
        <p:sp>
          <p:nvSpPr>
            <p:cNvPr id="246790" name="Text Box 6"/>
            <p:cNvSpPr txBox="1">
              <a:spLocks noChangeArrowheads="1"/>
            </p:cNvSpPr>
            <p:nvPr/>
          </p:nvSpPr>
          <p:spPr bwMode="auto">
            <a:xfrm>
              <a:off x="1866" y="737"/>
              <a:ext cx="829" cy="235"/>
            </a:xfrm>
            <a:prstGeom prst="rect">
              <a:avLst/>
            </a:prstGeom>
            <a:noFill/>
            <a:ln w="34925">
              <a:noFill/>
              <a:miter lim="800000"/>
              <a:headEnd/>
              <a:tailEnd/>
            </a:ln>
            <a:effectLst/>
          </p:spPr>
          <p:txBody>
            <a:bodyPr wrap="none" lIns="92075" tIns="46038" rIns="92075" bIns="46038" anchor="ctr">
              <a:spAutoFit/>
            </a:bodyPr>
            <a:lstStyle/>
            <a:p>
              <a:pPr algn="ctr" rtl="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sz="900" b="1" kern="1200">
                  <a:solidFill>
                    <a:srgbClr val="000000"/>
                  </a:solidFill>
                  <a:latin typeface="Arial" charset="0"/>
                  <a:ea typeface="+mn-ea"/>
                  <a:cs typeface="+mn-cs"/>
                </a:rPr>
                <a:t>Mitochondrion</a:t>
              </a:r>
            </a:p>
          </p:txBody>
        </p:sp>
        <p:sp>
          <p:nvSpPr>
            <p:cNvPr id="246791" name="Text Box 7"/>
            <p:cNvSpPr txBox="1">
              <a:spLocks noChangeArrowheads="1"/>
            </p:cNvSpPr>
            <p:nvPr/>
          </p:nvSpPr>
          <p:spPr bwMode="auto">
            <a:xfrm>
              <a:off x="1796" y="1084"/>
              <a:ext cx="1098" cy="235"/>
            </a:xfrm>
            <a:prstGeom prst="rect">
              <a:avLst/>
            </a:prstGeom>
            <a:noFill/>
            <a:ln w="34925">
              <a:noFill/>
              <a:miter lim="800000"/>
              <a:headEnd/>
              <a:tailEnd/>
            </a:ln>
            <a:effectLst/>
          </p:spPr>
          <p:txBody>
            <a:bodyPr wrap="none" lIns="92075" tIns="46038" rIns="92075" bIns="46038" anchor="ctr">
              <a:spAutoFit/>
            </a:bodyPr>
            <a:lstStyle/>
            <a:p>
              <a:pPr algn="ctr" rtl="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sz="900" kern="1200">
                  <a:solidFill>
                    <a:srgbClr val="000000"/>
                  </a:solidFill>
                  <a:latin typeface="Arial" charset="0"/>
                  <a:ea typeface="+mn-ea"/>
                  <a:cs typeface="+mn-cs"/>
                </a:rPr>
                <a:t>Intermembrane space</a:t>
              </a:r>
            </a:p>
          </p:txBody>
        </p:sp>
        <p:sp>
          <p:nvSpPr>
            <p:cNvPr id="246792" name="Text Box 8"/>
            <p:cNvSpPr txBox="1">
              <a:spLocks noChangeArrowheads="1"/>
            </p:cNvSpPr>
            <p:nvPr/>
          </p:nvSpPr>
          <p:spPr bwMode="auto">
            <a:xfrm>
              <a:off x="2887" y="1268"/>
              <a:ext cx="619" cy="375"/>
            </a:xfrm>
            <a:prstGeom prst="rect">
              <a:avLst/>
            </a:prstGeom>
            <a:noFill/>
            <a:ln w="34925">
              <a:noFill/>
              <a:miter lim="800000"/>
              <a:headEnd/>
              <a:tailEnd/>
            </a:ln>
            <a:effectLst/>
          </p:spPr>
          <p:txBody>
            <a:bodyPr wrap="none" lIns="92075" tIns="46038" rIns="92075" bIns="46038" anchor="ctr">
              <a:spAutoFit/>
            </a:bodyPr>
            <a:lstStyle/>
            <a:p>
              <a:pPr algn="ctr" rtl="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sz="900" kern="1200">
                  <a:solidFill>
                    <a:srgbClr val="000000"/>
                  </a:solidFill>
                  <a:latin typeface="Arial" charset="0"/>
                  <a:ea typeface="+mn-ea"/>
                  <a:cs typeface="+mn-cs"/>
                </a:rPr>
                <a:t>Outer</a:t>
              </a:r>
            </a:p>
            <a:p>
              <a:pPr algn="ctr" rtl="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sz="900" kern="1200">
                  <a:solidFill>
                    <a:srgbClr val="000000"/>
                  </a:solidFill>
                  <a:latin typeface="Arial" charset="0"/>
                  <a:ea typeface="+mn-ea"/>
                  <a:cs typeface="+mn-cs"/>
                </a:rPr>
                <a:t>membrane</a:t>
              </a:r>
            </a:p>
          </p:txBody>
        </p:sp>
        <p:sp>
          <p:nvSpPr>
            <p:cNvPr id="246793" name="Text Box 9"/>
            <p:cNvSpPr txBox="1">
              <a:spLocks noChangeArrowheads="1"/>
            </p:cNvSpPr>
            <p:nvPr/>
          </p:nvSpPr>
          <p:spPr bwMode="auto">
            <a:xfrm>
              <a:off x="320" y="2069"/>
              <a:ext cx="732" cy="795"/>
            </a:xfrm>
            <a:prstGeom prst="rect">
              <a:avLst/>
            </a:prstGeom>
            <a:noFill/>
            <a:ln w="34925">
              <a:noFill/>
              <a:miter lim="800000"/>
              <a:headEnd/>
              <a:tailEnd/>
            </a:ln>
            <a:effectLst/>
          </p:spPr>
          <p:txBody>
            <a:bodyPr wrap="none" lIns="92075" tIns="46038" rIns="92075" bIns="46038" anchor="ctr">
              <a:spAutoFit/>
            </a:bodyPr>
            <a:lstStyle/>
            <a:p>
              <a:pPr algn="l" rtl="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sz="900" kern="1200">
                  <a:solidFill>
                    <a:srgbClr val="000000"/>
                  </a:solidFill>
                  <a:latin typeface="Arial" charset="0"/>
                  <a:ea typeface="+mn-ea"/>
                  <a:cs typeface="+mn-cs"/>
                </a:rPr>
                <a:t>Free</a:t>
              </a:r>
            </a:p>
            <a:p>
              <a:pPr algn="l" rtl="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sz="900" kern="1200">
                  <a:solidFill>
                    <a:srgbClr val="000000"/>
                  </a:solidFill>
                  <a:latin typeface="Arial" charset="0"/>
                  <a:ea typeface="+mn-ea"/>
                  <a:cs typeface="+mn-cs"/>
                </a:rPr>
                <a:t>ribosomes</a:t>
              </a:r>
            </a:p>
            <a:p>
              <a:pPr algn="l" rtl="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sz="900" kern="1200">
                  <a:solidFill>
                    <a:srgbClr val="000000"/>
                  </a:solidFill>
                  <a:latin typeface="Arial" charset="0"/>
                  <a:ea typeface="+mn-ea"/>
                  <a:cs typeface="+mn-cs"/>
                </a:rPr>
                <a:t>in the </a:t>
              </a:r>
            </a:p>
            <a:p>
              <a:pPr algn="l" rtl="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sz="900" kern="1200">
                  <a:solidFill>
                    <a:srgbClr val="000000"/>
                  </a:solidFill>
                  <a:latin typeface="Arial" charset="0"/>
                  <a:ea typeface="+mn-ea"/>
                  <a:cs typeface="+mn-cs"/>
                </a:rPr>
                <a:t>mitochondrial</a:t>
              </a:r>
            </a:p>
            <a:p>
              <a:pPr algn="l" rtl="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sz="900" kern="1200">
                  <a:solidFill>
                    <a:srgbClr val="000000"/>
                  </a:solidFill>
                  <a:latin typeface="Arial" charset="0"/>
                  <a:ea typeface="+mn-ea"/>
                  <a:cs typeface="+mn-cs"/>
                </a:rPr>
                <a:t>matrix</a:t>
              </a:r>
            </a:p>
          </p:txBody>
        </p:sp>
        <p:sp>
          <p:nvSpPr>
            <p:cNvPr id="246794" name="Text Box 10"/>
            <p:cNvSpPr txBox="1">
              <a:spLocks noChangeArrowheads="1"/>
            </p:cNvSpPr>
            <p:nvPr/>
          </p:nvSpPr>
          <p:spPr bwMode="auto">
            <a:xfrm>
              <a:off x="660" y="3710"/>
              <a:ext cx="732" cy="375"/>
            </a:xfrm>
            <a:prstGeom prst="rect">
              <a:avLst/>
            </a:prstGeom>
            <a:noFill/>
            <a:ln w="34925">
              <a:noFill/>
              <a:miter lim="800000"/>
              <a:headEnd/>
              <a:tailEnd/>
            </a:ln>
            <a:effectLst/>
          </p:spPr>
          <p:txBody>
            <a:bodyPr wrap="none" lIns="92075" tIns="46038" rIns="92075" bIns="46038" anchor="ctr">
              <a:spAutoFit/>
            </a:bodyPr>
            <a:lstStyle/>
            <a:p>
              <a:pPr algn="l" rtl="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sz="900" kern="1200">
                  <a:solidFill>
                    <a:srgbClr val="000000"/>
                  </a:solidFill>
                  <a:latin typeface="Arial" charset="0"/>
                  <a:ea typeface="+mn-ea"/>
                  <a:cs typeface="+mn-cs"/>
                </a:rPr>
                <a:t>Mitochondrial</a:t>
              </a:r>
            </a:p>
            <a:p>
              <a:pPr algn="l" rtl="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sz="900" kern="1200">
                  <a:solidFill>
                    <a:srgbClr val="000000"/>
                  </a:solidFill>
                  <a:latin typeface="Arial" charset="0"/>
                  <a:ea typeface="+mn-ea"/>
                  <a:cs typeface="+mn-cs"/>
                </a:rPr>
                <a:t>DNA</a:t>
              </a:r>
            </a:p>
          </p:txBody>
        </p:sp>
        <p:sp>
          <p:nvSpPr>
            <p:cNvPr id="246795" name="Text Box 11"/>
            <p:cNvSpPr txBox="1">
              <a:spLocks noChangeArrowheads="1"/>
            </p:cNvSpPr>
            <p:nvPr/>
          </p:nvSpPr>
          <p:spPr bwMode="auto">
            <a:xfrm>
              <a:off x="2447" y="2750"/>
              <a:ext cx="619" cy="375"/>
            </a:xfrm>
            <a:prstGeom prst="rect">
              <a:avLst/>
            </a:prstGeom>
            <a:noFill/>
            <a:ln w="34925">
              <a:noFill/>
              <a:miter lim="800000"/>
              <a:headEnd/>
              <a:tailEnd/>
            </a:ln>
            <a:effectLst/>
          </p:spPr>
          <p:txBody>
            <a:bodyPr wrap="none" lIns="92075" tIns="46038" rIns="92075" bIns="46038" anchor="ctr">
              <a:spAutoFit/>
            </a:bodyPr>
            <a:lstStyle/>
            <a:p>
              <a:pPr algn="l" rtl="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sz="900" kern="1200">
                  <a:solidFill>
                    <a:srgbClr val="000000"/>
                  </a:solidFill>
                  <a:latin typeface="Arial" charset="0"/>
                  <a:ea typeface="+mn-ea"/>
                  <a:cs typeface="+mn-cs"/>
                </a:rPr>
                <a:t>Inner</a:t>
              </a:r>
            </a:p>
            <a:p>
              <a:pPr algn="l" rtl="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sz="900" kern="1200">
                  <a:solidFill>
                    <a:srgbClr val="000000"/>
                  </a:solidFill>
                  <a:latin typeface="Arial" charset="0"/>
                  <a:ea typeface="+mn-ea"/>
                  <a:cs typeface="+mn-cs"/>
                </a:rPr>
                <a:t>membrane</a:t>
              </a:r>
            </a:p>
          </p:txBody>
        </p:sp>
        <p:sp>
          <p:nvSpPr>
            <p:cNvPr id="246796" name="Text Box 12"/>
            <p:cNvSpPr txBox="1">
              <a:spLocks noChangeArrowheads="1"/>
            </p:cNvSpPr>
            <p:nvPr/>
          </p:nvSpPr>
          <p:spPr bwMode="auto">
            <a:xfrm>
              <a:off x="2573" y="3081"/>
              <a:ext cx="462" cy="235"/>
            </a:xfrm>
            <a:prstGeom prst="rect">
              <a:avLst/>
            </a:prstGeom>
            <a:noFill/>
            <a:ln w="34925">
              <a:noFill/>
              <a:miter lim="800000"/>
              <a:headEnd/>
              <a:tailEnd/>
            </a:ln>
            <a:effectLst/>
          </p:spPr>
          <p:txBody>
            <a:bodyPr wrap="none" lIns="92075" tIns="46038" rIns="92075" bIns="46038" anchor="ctr">
              <a:spAutoFit/>
            </a:bodyPr>
            <a:lstStyle/>
            <a:p>
              <a:pPr algn="ctr" rtl="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sz="900" kern="1200">
                  <a:solidFill>
                    <a:srgbClr val="000000"/>
                  </a:solidFill>
                  <a:latin typeface="Arial" charset="0"/>
                  <a:ea typeface="+mn-ea"/>
                  <a:cs typeface="+mn-cs"/>
                </a:rPr>
                <a:t>Cristae</a:t>
              </a:r>
            </a:p>
          </p:txBody>
        </p:sp>
        <p:sp>
          <p:nvSpPr>
            <p:cNvPr id="246797" name="Text Box 13"/>
            <p:cNvSpPr txBox="1">
              <a:spLocks noChangeArrowheads="1"/>
            </p:cNvSpPr>
            <p:nvPr/>
          </p:nvSpPr>
          <p:spPr bwMode="auto">
            <a:xfrm>
              <a:off x="2582" y="3329"/>
              <a:ext cx="420" cy="235"/>
            </a:xfrm>
            <a:prstGeom prst="rect">
              <a:avLst/>
            </a:prstGeom>
            <a:noFill/>
            <a:ln w="34925">
              <a:noFill/>
              <a:miter lim="800000"/>
              <a:headEnd/>
              <a:tailEnd/>
            </a:ln>
            <a:effectLst/>
          </p:spPr>
          <p:txBody>
            <a:bodyPr wrap="none" lIns="92075" tIns="46038" rIns="92075" bIns="46038" anchor="ctr">
              <a:spAutoFit/>
            </a:bodyPr>
            <a:lstStyle/>
            <a:p>
              <a:pPr algn="ctr" rtl="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sz="900" kern="1200">
                  <a:solidFill>
                    <a:srgbClr val="000000"/>
                  </a:solidFill>
                  <a:latin typeface="Arial" charset="0"/>
                  <a:ea typeface="+mn-ea"/>
                  <a:cs typeface="+mn-cs"/>
                </a:rPr>
                <a:t>Matrix</a:t>
              </a:r>
            </a:p>
          </p:txBody>
        </p:sp>
        <p:sp>
          <p:nvSpPr>
            <p:cNvPr id="246798" name="Text Box 14"/>
            <p:cNvSpPr txBox="1">
              <a:spLocks noChangeArrowheads="1"/>
            </p:cNvSpPr>
            <p:nvPr/>
          </p:nvSpPr>
          <p:spPr bwMode="auto">
            <a:xfrm>
              <a:off x="4742" y="3849"/>
              <a:ext cx="480" cy="235"/>
            </a:xfrm>
            <a:prstGeom prst="rect">
              <a:avLst/>
            </a:prstGeom>
            <a:noFill/>
            <a:ln w="34925">
              <a:noFill/>
              <a:miter lim="800000"/>
              <a:headEnd/>
              <a:tailEnd/>
            </a:ln>
            <a:effectLst/>
          </p:spPr>
          <p:txBody>
            <a:bodyPr wrap="none" lIns="92075" tIns="46038" rIns="92075" bIns="46038" anchor="ctr">
              <a:spAutoFit/>
            </a:bodyPr>
            <a:lstStyle/>
            <a:p>
              <a:pPr algn="ctr" rtl="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sz="900" kern="1200">
                  <a:solidFill>
                    <a:srgbClr val="000000"/>
                  </a:solidFill>
                  <a:latin typeface="Arial" charset="0"/>
                  <a:ea typeface="+mn-ea"/>
                  <a:cs typeface="+mn-cs"/>
                </a:rPr>
                <a:t>100 µm</a:t>
              </a:r>
            </a:p>
          </p:txBody>
        </p:sp>
        <p:sp>
          <p:nvSpPr>
            <p:cNvPr id="246799" name="Line 15"/>
            <p:cNvSpPr>
              <a:spLocks noChangeShapeType="1"/>
            </p:cNvSpPr>
            <p:nvPr/>
          </p:nvSpPr>
          <p:spPr bwMode="auto">
            <a:xfrm flipV="1">
              <a:off x="768" y="912"/>
              <a:ext cx="1152" cy="624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lIns="92075" tIns="46038" rIns="92075" bIns="46038" anchor="ctr"/>
            <a:lstStyle/>
            <a:p>
              <a:pPr algn="r" rtl="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kumimoji="1" lang="en-US" sz="2400" kern="1200">
                <a:solidFill>
                  <a:srgbClr val="000000"/>
                </a:solidFill>
                <a:latin typeface="Arial" charset="0"/>
                <a:ea typeface="+mn-ea"/>
                <a:cs typeface="+mn-cs"/>
              </a:endParaRPr>
            </a:p>
          </p:txBody>
        </p:sp>
        <p:sp>
          <p:nvSpPr>
            <p:cNvPr id="246800" name="Line 16"/>
            <p:cNvSpPr>
              <a:spLocks noChangeShapeType="1"/>
            </p:cNvSpPr>
            <p:nvPr/>
          </p:nvSpPr>
          <p:spPr bwMode="auto">
            <a:xfrm flipH="1">
              <a:off x="1668" y="1263"/>
              <a:ext cx="288" cy="528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lIns="92075" tIns="46038" rIns="92075" bIns="46038" anchor="ctr"/>
            <a:lstStyle/>
            <a:p>
              <a:pPr algn="r" rtl="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kumimoji="1" lang="en-US" sz="2400" kern="1200">
                <a:solidFill>
                  <a:srgbClr val="000000"/>
                </a:solidFill>
                <a:latin typeface="Arial" charset="0"/>
                <a:ea typeface="+mn-ea"/>
                <a:cs typeface="+mn-cs"/>
              </a:endParaRPr>
            </a:p>
          </p:txBody>
        </p:sp>
        <p:sp>
          <p:nvSpPr>
            <p:cNvPr id="246801" name="Line 17"/>
            <p:cNvSpPr>
              <a:spLocks noChangeShapeType="1"/>
            </p:cNvSpPr>
            <p:nvPr/>
          </p:nvSpPr>
          <p:spPr bwMode="auto">
            <a:xfrm flipV="1">
              <a:off x="2562" y="1425"/>
              <a:ext cx="480" cy="144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lIns="92075" tIns="46038" rIns="92075" bIns="46038" anchor="ctr"/>
            <a:lstStyle/>
            <a:p>
              <a:pPr algn="r" rtl="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kumimoji="1" lang="en-US" sz="2400" kern="1200">
                <a:solidFill>
                  <a:srgbClr val="000000"/>
                </a:solidFill>
                <a:latin typeface="Arial" charset="0"/>
                <a:ea typeface="+mn-ea"/>
                <a:cs typeface="+mn-cs"/>
              </a:endParaRPr>
            </a:p>
          </p:txBody>
        </p:sp>
        <p:sp>
          <p:nvSpPr>
            <p:cNvPr id="246802" name="Line 18"/>
            <p:cNvSpPr>
              <a:spLocks noChangeShapeType="1"/>
            </p:cNvSpPr>
            <p:nvPr/>
          </p:nvSpPr>
          <p:spPr bwMode="auto">
            <a:xfrm flipH="1" flipV="1">
              <a:off x="3360" y="1419"/>
              <a:ext cx="576" cy="144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lIns="92075" tIns="46038" rIns="92075" bIns="46038" anchor="ctr"/>
            <a:lstStyle/>
            <a:p>
              <a:pPr algn="r" rtl="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kumimoji="1" lang="en-US" sz="2400" kern="1200">
                <a:solidFill>
                  <a:srgbClr val="000000"/>
                </a:solidFill>
                <a:latin typeface="Arial" charset="0"/>
                <a:ea typeface="+mn-ea"/>
                <a:cs typeface="+mn-cs"/>
              </a:endParaRPr>
            </a:p>
          </p:txBody>
        </p:sp>
        <p:grpSp>
          <p:nvGrpSpPr>
            <p:cNvPr id="3" name="Group 19"/>
            <p:cNvGrpSpPr>
              <a:grpSpLocks/>
            </p:cNvGrpSpPr>
            <p:nvPr/>
          </p:nvGrpSpPr>
          <p:grpSpPr bwMode="auto">
            <a:xfrm>
              <a:off x="960" y="2337"/>
              <a:ext cx="732" cy="354"/>
              <a:chOff x="960" y="2337"/>
              <a:chExt cx="732" cy="354"/>
            </a:xfrm>
          </p:grpSpPr>
          <p:sp>
            <p:nvSpPr>
              <p:cNvPr id="246804" name="Line 20"/>
              <p:cNvSpPr>
                <a:spLocks noChangeShapeType="1"/>
              </p:cNvSpPr>
              <p:nvPr/>
            </p:nvSpPr>
            <p:spPr bwMode="auto">
              <a:xfrm>
                <a:off x="972" y="2337"/>
                <a:ext cx="720" cy="288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lIns="92075" tIns="46038" rIns="92075" bIns="46038" anchor="ctr"/>
              <a:lstStyle/>
              <a:p>
                <a:pPr algn="r" rtl="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kumimoji="1" lang="en-US" sz="2400" kern="1200">
                  <a:solidFill>
                    <a:srgbClr val="000000"/>
                  </a:solidFill>
                  <a:latin typeface="Arial" charset="0"/>
                  <a:ea typeface="+mn-ea"/>
                  <a:cs typeface="+mn-cs"/>
                </a:endParaRPr>
              </a:p>
            </p:txBody>
          </p:sp>
          <p:sp>
            <p:nvSpPr>
              <p:cNvPr id="246805" name="Line 21"/>
              <p:cNvSpPr>
                <a:spLocks noChangeShapeType="1"/>
              </p:cNvSpPr>
              <p:nvPr/>
            </p:nvSpPr>
            <p:spPr bwMode="auto">
              <a:xfrm>
                <a:off x="960" y="2337"/>
                <a:ext cx="576" cy="354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lIns="92075" tIns="46038" rIns="92075" bIns="46038" anchor="ctr"/>
              <a:lstStyle/>
              <a:p>
                <a:pPr algn="r" rtl="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kumimoji="1" lang="en-US" sz="2400" kern="1200">
                  <a:solidFill>
                    <a:srgbClr val="000000"/>
                  </a:solidFill>
                  <a:latin typeface="Arial" charset="0"/>
                  <a:ea typeface="+mn-ea"/>
                  <a:cs typeface="+mn-cs"/>
                </a:endParaRPr>
              </a:p>
            </p:txBody>
          </p:sp>
        </p:grpSp>
        <p:sp>
          <p:nvSpPr>
            <p:cNvPr id="246806" name="Line 22"/>
            <p:cNvSpPr>
              <a:spLocks noChangeShapeType="1"/>
            </p:cNvSpPr>
            <p:nvPr/>
          </p:nvSpPr>
          <p:spPr bwMode="auto">
            <a:xfrm flipH="1">
              <a:off x="1056" y="3081"/>
              <a:ext cx="288" cy="672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lIns="92075" tIns="46038" rIns="92075" bIns="46038" anchor="ctr"/>
            <a:lstStyle/>
            <a:p>
              <a:pPr algn="r" rtl="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kumimoji="1" lang="en-US" sz="2400" kern="1200">
                <a:solidFill>
                  <a:srgbClr val="000000"/>
                </a:solidFill>
                <a:latin typeface="Arial" charset="0"/>
                <a:ea typeface="+mn-ea"/>
                <a:cs typeface="+mn-cs"/>
              </a:endParaRPr>
            </a:p>
          </p:txBody>
        </p:sp>
        <p:sp>
          <p:nvSpPr>
            <p:cNvPr id="246807" name="Line 23"/>
            <p:cNvSpPr>
              <a:spLocks noChangeShapeType="1"/>
            </p:cNvSpPr>
            <p:nvPr/>
          </p:nvSpPr>
          <p:spPr bwMode="auto">
            <a:xfrm>
              <a:off x="2208" y="2880"/>
              <a:ext cx="288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lIns="92075" tIns="46038" rIns="92075" bIns="46038" anchor="ctr"/>
            <a:lstStyle/>
            <a:p>
              <a:pPr algn="r" rtl="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kumimoji="1" lang="en-US" sz="2400" kern="1200">
                <a:solidFill>
                  <a:srgbClr val="000000"/>
                </a:solidFill>
                <a:latin typeface="Arial" charset="0"/>
                <a:ea typeface="+mn-ea"/>
                <a:cs typeface="+mn-cs"/>
              </a:endParaRPr>
            </a:p>
          </p:txBody>
        </p:sp>
        <p:sp>
          <p:nvSpPr>
            <p:cNvPr id="246808" name="Line 24"/>
            <p:cNvSpPr>
              <a:spLocks noChangeShapeType="1"/>
            </p:cNvSpPr>
            <p:nvPr/>
          </p:nvSpPr>
          <p:spPr bwMode="auto">
            <a:xfrm>
              <a:off x="2784" y="2880"/>
              <a:ext cx="480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lIns="92075" tIns="46038" rIns="92075" bIns="46038" anchor="ctr"/>
            <a:lstStyle/>
            <a:p>
              <a:pPr algn="r" rtl="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kumimoji="1" lang="en-US" sz="2400" kern="1200">
                <a:solidFill>
                  <a:srgbClr val="000000"/>
                </a:solidFill>
                <a:latin typeface="Arial" charset="0"/>
                <a:ea typeface="+mn-ea"/>
                <a:cs typeface="+mn-cs"/>
              </a:endParaRPr>
            </a:p>
          </p:txBody>
        </p:sp>
        <p:grpSp>
          <p:nvGrpSpPr>
            <p:cNvPr id="4" name="Group 25"/>
            <p:cNvGrpSpPr>
              <a:grpSpLocks/>
            </p:cNvGrpSpPr>
            <p:nvPr/>
          </p:nvGrpSpPr>
          <p:grpSpPr bwMode="auto">
            <a:xfrm>
              <a:off x="1680" y="2994"/>
              <a:ext cx="912" cy="246"/>
              <a:chOff x="1680" y="2994"/>
              <a:chExt cx="912" cy="246"/>
            </a:xfrm>
          </p:grpSpPr>
          <p:sp>
            <p:nvSpPr>
              <p:cNvPr id="246810" name="Line 26"/>
              <p:cNvSpPr>
                <a:spLocks noChangeShapeType="1"/>
              </p:cNvSpPr>
              <p:nvPr/>
            </p:nvSpPr>
            <p:spPr bwMode="auto">
              <a:xfrm>
                <a:off x="1728" y="2994"/>
                <a:ext cx="864" cy="24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lIns="92075" tIns="46038" rIns="92075" bIns="46038" anchor="ctr"/>
              <a:lstStyle/>
              <a:p>
                <a:pPr algn="r" rtl="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kumimoji="1" lang="en-US" sz="2400" kern="1200">
                  <a:solidFill>
                    <a:srgbClr val="000000"/>
                  </a:solidFill>
                  <a:latin typeface="Arial" charset="0"/>
                  <a:ea typeface="+mn-ea"/>
                  <a:cs typeface="+mn-cs"/>
                </a:endParaRPr>
              </a:p>
            </p:txBody>
          </p:sp>
          <p:sp>
            <p:nvSpPr>
              <p:cNvPr id="246811" name="Line 27"/>
              <p:cNvSpPr>
                <a:spLocks noChangeShapeType="1"/>
              </p:cNvSpPr>
              <p:nvPr/>
            </p:nvSpPr>
            <p:spPr bwMode="auto">
              <a:xfrm>
                <a:off x="1680" y="3099"/>
                <a:ext cx="912" cy="141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lIns="92075" tIns="46038" rIns="92075" bIns="46038" anchor="ctr"/>
              <a:lstStyle/>
              <a:p>
                <a:pPr algn="r" rtl="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kumimoji="1" lang="en-US" sz="2400" kern="1200">
                  <a:solidFill>
                    <a:srgbClr val="000000"/>
                  </a:solidFill>
                  <a:latin typeface="Arial" charset="0"/>
                  <a:ea typeface="+mn-ea"/>
                  <a:cs typeface="+mn-cs"/>
                </a:endParaRPr>
              </a:p>
            </p:txBody>
          </p:sp>
        </p:grpSp>
        <p:grpSp>
          <p:nvGrpSpPr>
            <p:cNvPr id="5" name="Group 28"/>
            <p:cNvGrpSpPr>
              <a:grpSpLocks/>
            </p:cNvGrpSpPr>
            <p:nvPr/>
          </p:nvGrpSpPr>
          <p:grpSpPr bwMode="auto">
            <a:xfrm>
              <a:off x="3024" y="3120"/>
              <a:ext cx="816" cy="192"/>
              <a:chOff x="3024" y="3120"/>
              <a:chExt cx="816" cy="192"/>
            </a:xfrm>
          </p:grpSpPr>
          <p:sp>
            <p:nvSpPr>
              <p:cNvPr id="246813" name="Line 29"/>
              <p:cNvSpPr>
                <a:spLocks noChangeShapeType="1"/>
              </p:cNvSpPr>
              <p:nvPr/>
            </p:nvSpPr>
            <p:spPr bwMode="auto">
              <a:xfrm flipV="1">
                <a:off x="3024" y="3120"/>
                <a:ext cx="576" cy="96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lIns="92075" tIns="46038" rIns="92075" bIns="46038" anchor="ctr"/>
              <a:lstStyle/>
              <a:p>
                <a:pPr algn="r" rtl="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kumimoji="1" lang="en-US" sz="2400" kern="1200">
                  <a:solidFill>
                    <a:srgbClr val="000000"/>
                  </a:solidFill>
                  <a:latin typeface="Arial" charset="0"/>
                  <a:ea typeface="+mn-ea"/>
                  <a:cs typeface="+mn-cs"/>
                </a:endParaRPr>
              </a:p>
            </p:txBody>
          </p:sp>
          <p:sp>
            <p:nvSpPr>
              <p:cNvPr id="246814" name="Line 30"/>
              <p:cNvSpPr>
                <a:spLocks noChangeShapeType="1"/>
              </p:cNvSpPr>
              <p:nvPr/>
            </p:nvSpPr>
            <p:spPr bwMode="auto">
              <a:xfrm>
                <a:off x="3024" y="3216"/>
                <a:ext cx="816" cy="96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lIns="92075" tIns="46038" rIns="92075" bIns="46038" anchor="ctr"/>
              <a:lstStyle/>
              <a:p>
                <a:pPr algn="r" rtl="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kumimoji="1" lang="en-US" sz="2400" kern="1200">
                  <a:solidFill>
                    <a:srgbClr val="000000"/>
                  </a:solidFill>
                  <a:latin typeface="Arial" charset="0"/>
                  <a:ea typeface="+mn-ea"/>
                  <a:cs typeface="+mn-cs"/>
                </a:endParaRPr>
              </a:p>
            </p:txBody>
          </p:sp>
        </p:grpSp>
        <p:sp>
          <p:nvSpPr>
            <p:cNvPr id="246815" name="Line 31"/>
            <p:cNvSpPr>
              <a:spLocks noChangeShapeType="1"/>
            </p:cNvSpPr>
            <p:nvPr/>
          </p:nvSpPr>
          <p:spPr bwMode="auto">
            <a:xfrm>
              <a:off x="1893" y="3252"/>
              <a:ext cx="723" cy="192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lIns="92075" tIns="46038" rIns="92075" bIns="46038" anchor="ctr"/>
            <a:lstStyle/>
            <a:p>
              <a:pPr algn="r" rtl="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kumimoji="1" lang="en-US" sz="2400" kern="1200">
                <a:solidFill>
                  <a:srgbClr val="000000"/>
                </a:solidFill>
                <a:latin typeface="Arial" charset="0"/>
                <a:ea typeface="+mn-ea"/>
                <a:cs typeface="+mn-cs"/>
              </a:endParaRPr>
            </a:p>
          </p:txBody>
        </p:sp>
        <p:sp>
          <p:nvSpPr>
            <p:cNvPr id="246816" name="Line 32"/>
            <p:cNvSpPr>
              <a:spLocks noChangeShapeType="1"/>
            </p:cNvSpPr>
            <p:nvPr/>
          </p:nvSpPr>
          <p:spPr bwMode="auto">
            <a:xfrm flipV="1">
              <a:off x="2976" y="3408"/>
              <a:ext cx="864" cy="48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lIns="92075" tIns="46038" rIns="92075" bIns="46038" anchor="ctr"/>
            <a:lstStyle/>
            <a:p>
              <a:pPr algn="r" rtl="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kumimoji="1" lang="en-US" sz="2400" kern="1200">
                <a:solidFill>
                  <a:srgbClr val="000000"/>
                </a:solidFill>
                <a:latin typeface="Arial" charset="0"/>
                <a:ea typeface="+mn-ea"/>
                <a:cs typeface="+mn-cs"/>
              </a:endParaRPr>
            </a:p>
          </p:txBody>
        </p:sp>
      </p:grpSp>
      <p:sp>
        <p:nvSpPr>
          <p:cNvPr id="246817" name="Text Box 33"/>
          <p:cNvSpPr txBox="1">
            <a:spLocks noChangeArrowheads="1"/>
          </p:cNvSpPr>
          <p:nvPr/>
        </p:nvSpPr>
        <p:spPr bwMode="auto">
          <a:xfrm>
            <a:off x="398463" y="6134100"/>
            <a:ext cx="1119187" cy="304800"/>
          </a:xfrm>
          <a:prstGeom prst="rect">
            <a:avLst/>
          </a:prstGeom>
          <a:noFill/>
          <a:ln w="34925">
            <a:noFill/>
            <a:miter lim="800000"/>
            <a:headEnd/>
            <a:tailEnd/>
          </a:ln>
          <a:effectLst/>
        </p:spPr>
        <p:txBody>
          <a:bodyPr wrap="none" lIns="92075" tIns="46038" rIns="92075" bIns="46038" anchor="ctr">
            <a:spAutoFit/>
          </a:bodyPr>
          <a:lstStyle/>
          <a:p>
            <a:pPr algn="ctr" rt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400" b="1" kern="1200">
                <a:solidFill>
                  <a:srgbClr val="000000"/>
                </a:solidFill>
                <a:latin typeface="Arial" charset="0"/>
                <a:ea typeface="+mn-ea"/>
                <a:cs typeface="+mn-cs"/>
              </a:rPr>
              <a:t>Figure 6.17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90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3213" y="666750"/>
            <a:ext cx="8535987" cy="5524500"/>
          </a:xfrm>
          <a:prstGeom prst="rect">
            <a:avLst/>
          </a:prstGeom>
          <a:noFill/>
        </p:spPr>
      </p:pic>
      <p:sp>
        <p:nvSpPr>
          <p:cNvPr id="299011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52400" y="0"/>
            <a:ext cx="1981200" cy="304800"/>
          </a:xfrm>
          <a:noFill/>
          <a:ln/>
          <a:effectLst/>
        </p:spPr>
        <p:txBody>
          <a:bodyPr>
            <a:normAutofit fontScale="90000"/>
          </a:bodyPr>
          <a:lstStyle/>
          <a:p>
            <a:r>
              <a:rPr lang="en-US" sz="1500">
                <a:solidFill>
                  <a:schemeClr val="tx1"/>
                </a:solidFill>
              </a:rPr>
              <a:t>LE 9-6_1</a:t>
            </a:r>
            <a:endParaRPr lang="en-US" sz="1500"/>
          </a:p>
        </p:txBody>
      </p:sp>
      <p:sp>
        <p:nvSpPr>
          <p:cNvPr id="299012" name="Text Box 4"/>
          <p:cNvSpPr txBox="1">
            <a:spLocks noChangeArrowheads="1"/>
          </p:cNvSpPr>
          <p:nvPr/>
        </p:nvSpPr>
        <p:spPr bwMode="auto">
          <a:xfrm>
            <a:off x="3822700" y="4076700"/>
            <a:ext cx="1163638" cy="217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/>
          <a:lstStyle/>
          <a:p>
            <a:pPr algn="l"/>
            <a:r>
              <a:rPr kumimoji="0" lang="en-US" sz="1300" b="1"/>
              <a:t>Mitochondrion</a:t>
            </a:r>
            <a:endParaRPr kumimoji="0" lang="en-US" sz="1300" b="1" baseline="30000"/>
          </a:p>
        </p:txBody>
      </p:sp>
      <p:sp>
        <p:nvSpPr>
          <p:cNvPr id="299013" name="Text Box 5"/>
          <p:cNvSpPr txBox="1">
            <a:spLocks noChangeArrowheads="1"/>
          </p:cNvSpPr>
          <p:nvPr/>
        </p:nvSpPr>
        <p:spPr bwMode="auto">
          <a:xfrm>
            <a:off x="1412875" y="2660650"/>
            <a:ext cx="881063" cy="23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/>
          <a:lstStyle/>
          <a:p>
            <a:pPr algn="l"/>
            <a:r>
              <a:rPr kumimoji="0" lang="en-US" sz="1300" b="1"/>
              <a:t>Glycolysis</a:t>
            </a:r>
            <a:endParaRPr kumimoji="0" lang="en-US" sz="1300" b="1" baseline="30000"/>
          </a:p>
        </p:txBody>
      </p:sp>
      <p:sp>
        <p:nvSpPr>
          <p:cNvPr id="299014" name="Text Box 6"/>
          <p:cNvSpPr txBox="1">
            <a:spLocks noChangeArrowheads="1"/>
          </p:cNvSpPr>
          <p:nvPr/>
        </p:nvSpPr>
        <p:spPr bwMode="auto">
          <a:xfrm>
            <a:off x="2165350" y="3049588"/>
            <a:ext cx="750888" cy="223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/>
          <a:lstStyle/>
          <a:p>
            <a:pPr algn="l"/>
            <a:r>
              <a:rPr kumimoji="0" lang="en-US" sz="1300" b="1"/>
              <a:t>Pyruvate</a:t>
            </a:r>
            <a:endParaRPr kumimoji="0" lang="en-US" sz="1300" b="1" baseline="30000"/>
          </a:p>
        </p:txBody>
      </p:sp>
      <p:sp>
        <p:nvSpPr>
          <p:cNvPr id="299015" name="Text Box 7"/>
          <p:cNvSpPr txBox="1">
            <a:spLocks noChangeArrowheads="1"/>
          </p:cNvSpPr>
          <p:nvPr/>
        </p:nvSpPr>
        <p:spPr bwMode="auto">
          <a:xfrm>
            <a:off x="722313" y="3052763"/>
            <a:ext cx="703262" cy="192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/>
          <a:lstStyle/>
          <a:p>
            <a:pPr algn="l"/>
            <a:r>
              <a:rPr kumimoji="0" lang="en-US" sz="1300" b="1"/>
              <a:t>Glucose</a:t>
            </a:r>
            <a:endParaRPr kumimoji="0" lang="en-US" sz="1300" b="1" baseline="30000"/>
          </a:p>
        </p:txBody>
      </p:sp>
      <p:sp>
        <p:nvSpPr>
          <p:cNvPr id="299016" name="Text Box 8"/>
          <p:cNvSpPr txBox="1">
            <a:spLocks noChangeArrowheads="1"/>
          </p:cNvSpPr>
          <p:nvPr/>
        </p:nvSpPr>
        <p:spPr bwMode="auto">
          <a:xfrm>
            <a:off x="806450" y="4071938"/>
            <a:ext cx="627063" cy="207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/>
          <a:lstStyle/>
          <a:p>
            <a:pPr algn="l"/>
            <a:r>
              <a:rPr kumimoji="0" lang="en-US" sz="1300" b="1"/>
              <a:t>Cytosol</a:t>
            </a:r>
            <a:endParaRPr kumimoji="0" lang="en-US" sz="1300" b="1" baseline="30000"/>
          </a:p>
        </p:txBody>
      </p:sp>
      <p:sp>
        <p:nvSpPr>
          <p:cNvPr id="299017" name="Text Box 9"/>
          <p:cNvSpPr txBox="1">
            <a:spLocks noChangeArrowheads="1"/>
          </p:cNvSpPr>
          <p:nvPr/>
        </p:nvSpPr>
        <p:spPr bwMode="auto">
          <a:xfrm>
            <a:off x="1646238" y="4954588"/>
            <a:ext cx="360362" cy="201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/>
          <a:lstStyle/>
          <a:p>
            <a:pPr algn="l"/>
            <a:r>
              <a:rPr kumimoji="0" lang="en-US" sz="1300" b="1"/>
              <a:t>ATP</a:t>
            </a:r>
            <a:endParaRPr kumimoji="0" lang="en-US" sz="1300" b="1" baseline="30000"/>
          </a:p>
        </p:txBody>
      </p:sp>
      <p:sp>
        <p:nvSpPr>
          <p:cNvPr id="299018" name="Text Box 10"/>
          <p:cNvSpPr txBox="1">
            <a:spLocks noChangeArrowheads="1"/>
          </p:cNvSpPr>
          <p:nvPr/>
        </p:nvSpPr>
        <p:spPr bwMode="auto">
          <a:xfrm>
            <a:off x="1128713" y="5451475"/>
            <a:ext cx="1382712" cy="414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/>
          <a:lstStyle/>
          <a:p>
            <a:pPr algn="ctr"/>
            <a:r>
              <a:rPr kumimoji="0" lang="en-US" sz="1300" b="1"/>
              <a:t>Substrate-level</a:t>
            </a:r>
          </a:p>
          <a:p>
            <a:pPr algn="ctr"/>
            <a:r>
              <a:rPr kumimoji="0" lang="en-US" sz="1300" b="1"/>
              <a:t>phosphorylation</a:t>
            </a:r>
            <a:endParaRPr kumimoji="0" lang="en-US" sz="1300" b="1" baseline="3000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003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3213" y="666750"/>
            <a:ext cx="8535987" cy="5524500"/>
          </a:xfrm>
          <a:prstGeom prst="rect">
            <a:avLst/>
          </a:prstGeom>
          <a:noFill/>
        </p:spPr>
      </p:pic>
      <p:sp>
        <p:nvSpPr>
          <p:cNvPr id="30003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52400" y="0"/>
            <a:ext cx="1981200" cy="304800"/>
          </a:xfrm>
          <a:noFill/>
          <a:ln/>
          <a:effectLst/>
        </p:spPr>
        <p:txBody>
          <a:bodyPr>
            <a:normAutofit fontScale="90000"/>
          </a:bodyPr>
          <a:lstStyle/>
          <a:p>
            <a:r>
              <a:rPr lang="en-US" sz="1500">
                <a:solidFill>
                  <a:schemeClr val="tx1"/>
                </a:solidFill>
              </a:rPr>
              <a:t>LE 9-6_2</a:t>
            </a:r>
            <a:endParaRPr lang="en-US" sz="1500"/>
          </a:p>
        </p:txBody>
      </p:sp>
      <p:sp>
        <p:nvSpPr>
          <p:cNvPr id="300036" name="Text Box 4"/>
          <p:cNvSpPr txBox="1">
            <a:spLocks noChangeArrowheads="1"/>
          </p:cNvSpPr>
          <p:nvPr/>
        </p:nvSpPr>
        <p:spPr bwMode="auto">
          <a:xfrm>
            <a:off x="3822700" y="4076700"/>
            <a:ext cx="1163638" cy="217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/>
          <a:lstStyle/>
          <a:p>
            <a:pPr algn="l"/>
            <a:r>
              <a:rPr kumimoji="0" lang="en-US" sz="1300" b="1"/>
              <a:t>Mitochondrion</a:t>
            </a:r>
            <a:endParaRPr kumimoji="0" lang="en-US" sz="1300" b="1" baseline="30000"/>
          </a:p>
        </p:txBody>
      </p:sp>
      <p:sp>
        <p:nvSpPr>
          <p:cNvPr id="300037" name="Text Box 5"/>
          <p:cNvSpPr txBox="1">
            <a:spLocks noChangeArrowheads="1"/>
          </p:cNvSpPr>
          <p:nvPr/>
        </p:nvSpPr>
        <p:spPr bwMode="auto">
          <a:xfrm>
            <a:off x="1412875" y="2660650"/>
            <a:ext cx="881063" cy="23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/>
          <a:lstStyle/>
          <a:p>
            <a:pPr algn="l"/>
            <a:r>
              <a:rPr kumimoji="0" lang="en-US" sz="1300" b="1"/>
              <a:t>Glycolysis</a:t>
            </a:r>
            <a:endParaRPr kumimoji="0" lang="en-US" sz="1300" b="1" baseline="30000"/>
          </a:p>
        </p:txBody>
      </p:sp>
      <p:sp>
        <p:nvSpPr>
          <p:cNvPr id="300038" name="Text Box 6"/>
          <p:cNvSpPr txBox="1">
            <a:spLocks noChangeArrowheads="1"/>
          </p:cNvSpPr>
          <p:nvPr/>
        </p:nvSpPr>
        <p:spPr bwMode="auto">
          <a:xfrm>
            <a:off x="2165350" y="3049588"/>
            <a:ext cx="750888" cy="223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/>
          <a:lstStyle/>
          <a:p>
            <a:pPr algn="l"/>
            <a:r>
              <a:rPr kumimoji="0" lang="en-US" sz="1300" b="1"/>
              <a:t>Pyruvate</a:t>
            </a:r>
            <a:endParaRPr kumimoji="0" lang="en-US" sz="1300" b="1" baseline="30000"/>
          </a:p>
        </p:txBody>
      </p:sp>
      <p:sp>
        <p:nvSpPr>
          <p:cNvPr id="300039" name="Text Box 7"/>
          <p:cNvSpPr txBox="1">
            <a:spLocks noChangeArrowheads="1"/>
          </p:cNvSpPr>
          <p:nvPr/>
        </p:nvSpPr>
        <p:spPr bwMode="auto">
          <a:xfrm>
            <a:off x="722313" y="3052763"/>
            <a:ext cx="703262" cy="192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/>
          <a:lstStyle/>
          <a:p>
            <a:pPr algn="l"/>
            <a:r>
              <a:rPr kumimoji="0" lang="en-US" sz="1300" b="1"/>
              <a:t>Glucose</a:t>
            </a:r>
            <a:endParaRPr kumimoji="0" lang="en-US" sz="1300" b="1" baseline="30000"/>
          </a:p>
        </p:txBody>
      </p:sp>
      <p:sp>
        <p:nvSpPr>
          <p:cNvPr id="300040" name="Text Box 8"/>
          <p:cNvSpPr txBox="1">
            <a:spLocks noChangeArrowheads="1"/>
          </p:cNvSpPr>
          <p:nvPr/>
        </p:nvSpPr>
        <p:spPr bwMode="auto">
          <a:xfrm>
            <a:off x="806450" y="4071938"/>
            <a:ext cx="627063" cy="207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/>
          <a:lstStyle/>
          <a:p>
            <a:pPr algn="l"/>
            <a:r>
              <a:rPr kumimoji="0" lang="en-US" sz="1300" b="1"/>
              <a:t>Cytosol</a:t>
            </a:r>
            <a:endParaRPr kumimoji="0" lang="en-US" sz="1300" b="1" baseline="30000"/>
          </a:p>
        </p:txBody>
      </p:sp>
      <p:sp>
        <p:nvSpPr>
          <p:cNvPr id="300041" name="Text Box 9"/>
          <p:cNvSpPr txBox="1">
            <a:spLocks noChangeArrowheads="1"/>
          </p:cNvSpPr>
          <p:nvPr/>
        </p:nvSpPr>
        <p:spPr bwMode="auto">
          <a:xfrm>
            <a:off x="1646238" y="4954588"/>
            <a:ext cx="360362" cy="201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/>
          <a:lstStyle/>
          <a:p>
            <a:pPr algn="l"/>
            <a:r>
              <a:rPr kumimoji="0" lang="en-US" sz="1300" b="1"/>
              <a:t>ATP</a:t>
            </a:r>
            <a:endParaRPr kumimoji="0" lang="en-US" sz="1300" b="1" baseline="30000"/>
          </a:p>
        </p:txBody>
      </p:sp>
      <p:sp>
        <p:nvSpPr>
          <p:cNvPr id="300042" name="Text Box 10"/>
          <p:cNvSpPr txBox="1">
            <a:spLocks noChangeArrowheads="1"/>
          </p:cNvSpPr>
          <p:nvPr/>
        </p:nvSpPr>
        <p:spPr bwMode="auto">
          <a:xfrm>
            <a:off x="1128713" y="5451475"/>
            <a:ext cx="1382712" cy="414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/>
          <a:lstStyle/>
          <a:p>
            <a:pPr algn="ctr"/>
            <a:r>
              <a:rPr kumimoji="0" lang="en-US" sz="1300" b="1"/>
              <a:t>Substrate-level</a:t>
            </a:r>
          </a:p>
          <a:p>
            <a:pPr algn="ctr"/>
            <a:r>
              <a:rPr kumimoji="0" lang="en-US" sz="1300" b="1"/>
              <a:t>phosphorylation</a:t>
            </a:r>
            <a:endParaRPr kumimoji="0" lang="en-US" sz="1300" b="1" baseline="30000"/>
          </a:p>
        </p:txBody>
      </p:sp>
      <p:sp>
        <p:nvSpPr>
          <p:cNvPr id="300043" name="Text Box 11"/>
          <p:cNvSpPr txBox="1">
            <a:spLocks noChangeArrowheads="1"/>
          </p:cNvSpPr>
          <p:nvPr/>
        </p:nvSpPr>
        <p:spPr bwMode="auto">
          <a:xfrm>
            <a:off x="4905375" y="4964113"/>
            <a:ext cx="360363" cy="201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/>
          <a:lstStyle/>
          <a:p>
            <a:pPr algn="l"/>
            <a:r>
              <a:rPr kumimoji="0" lang="en-US" sz="1300" b="1"/>
              <a:t>ATP</a:t>
            </a:r>
            <a:endParaRPr kumimoji="0" lang="en-US" sz="1300" b="1" baseline="30000"/>
          </a:p>
        </p:txBody>
      </p:sp>
      <p:sp>
        <p:nvSpPr>
          <p:cNvPr id="300044" name="Text Box 12"/>
          <p:cNvSpPr txBox="1">
            <a:spLocks noChangeArrowheads="1"/>
          </p:cNvSpPr>
          <p:nvPr/>
        </p:nvSpPr>
        <p:spPr bwMode="auto">
          <a:xfrm>
            <a:off x="4403725" y="5457825"/>
            <a:ext cx="1382713" cy="414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/>
          <a:lstStyle/>
          <a:p>
            <a:pPr algn="ctr"/>
            <a:r>
              <a:rPr kumimoji="0" lang="en-US" sz="1300" b="1"/>
              <a:t>Substrate-level</a:t>
            </a:r>
          </a:p>
          <a:p>
            <a:pPr algn="ctr"/>
            <a:r>
              <a:rPr kumimoji="0" lang="en-US" sz="1300" b="1"/>
              <a:t>phosphorylation</a:t>
            </a:r>
            <a:endParaRPr kumimoji="0" lang="en-US" sz="1300" b="1" baseline="30000"/>
          </a:p>
        </p:txBody>
      </p:sp>
      <p:sp>
        <p:nvSpPr>
          <p:cNvPr id="300045" name="Text Box 13"/>
          <p:cNvSpPr txBox="1">
            <a:spLocks noChangeArrowheads="1"/>
          </p:cNvSpPr>
          <p:nvPr/>
        </p:nvSpPr>
        <p:spPr bwMode="auto">
          <a:xfrm>
            <a:off x="4870450" y="2662238"/>
            <a:ext cx="449263" cy="627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/>
          <a:lstStyle/>
          <a:p>
            <a:pPr algn="ctr"/>
            <a:r>
              <a:rPr kumimoji="0" lang="en-US" sz="1300" b="1"/>
              <a:t>Citric</a:t>
            </a:r>
          </a:p>
          <a:p>
            <a:pPr algn="ctr"/>
            <a:r>
              <a:rPr kumimoji="0" lang="en-US" sz="1300" b="1"/>
              <a:t>acid</a:t>
            </a:r>
          </a:p>
          <a:p>
            <a:pPr algn="ctr"/>
            <a:r>
              <a:rPr kumimoji="0" lang="en-US" sz="1300" b="1"/>
              <a:t>cycle</a:t>
            </a:r>
          </a:p>
          <a:p>
            <a:pPr algn="ctr"/>
            <a:endParaRPr kumimoji="0" lang="en-US" sz="1300" b="1" baseline="3000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105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3213" y="666750"/>
            <a:ext cx="8535987" cy="5524500"/>
          </a:xfrm>
          <a:prstGeom prst="rect">
            <a:avLst/>
          </a:prstGeom>
          <a:noFill/>
        </p:spPr>
      </p:pic>
      <p:sp>
        <p:nvSpPr>
          <p:cNvPr id="301059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52400" y="0"/>
            <a:ext cx="1981200" cy="304800"/>
          </a:xfrm>
          <a:noFill/>
          <a:ln/>
          <a:effectLst/>
        </p:spPr>
        <p:txBody>
          <a:bodyPr>
            <a:normAutofit fontScale="90000"/>
          </a:bodyPr>
          <a:lstStyle/>
          <a:p>
            <a:r>
              <a:rPr lang="en-US" sz="1500">
                <a:solidFill>
                  <a:schemeClr val="tx1"/>
                </a:solidFill>
              </a:rPr>
              <a:t>LE 9-6_3</a:t>
            </a:r>
            <a:endParaRPr lang="en-US" sz="1500"/>
          </a:p>
        </p:txBody>
      </p:sp>
      <p:sp>
        <p:nvSpPr>
          <p:cNvPr id="301060" name="Text Box 4"/>
          <p:cNvSpPr txBox="1">
            <a:spLocks noChangeArrowheads="1"/>
          </p:cNvSpPr>
          <p:nvPr/>
        </p:nvSpPr>
        <p:spPr bwMode="auto">
          <a:xfrm>
            <a:off x="3783013" y="4076700"/>
            <a:ext cx="1266825" cy="25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/>
          <a:lstStyle/>
          <a:p>
            <a:pPr algn="l"/>
            <a:r>
              <a:rPr kumimoji="0" lang="en-US" b="1"/>
              <a:t>Mitochondrion</a:t>
            </a:r>
            <a:endParaRPr kumimoji="0" lang="en-US" b="1" baseline="30000"/>
          </a:p>
        </p:txBody>
      </p:sp>
      <p:sp>
        <p:nvSpPr>
          <p:cNvPr id="301061" name="Text Box 5"/>
          <p:cNvSpPr txBox="1">
            <a:spLocks noChangeArrowheads="1"/>
          </p:cNvSpPr>
          <p:nvPr/>
        </p:nvSpPr>
        <p:spPr bwMode="auto">
          <a:xfrm>
            <a:off x="1412875" y="2660650"/>
            <a:ext cx="881063" cy="23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/>
          <a:lstStyle/>
          <a:p>
            <a:pPr algn="l"/>
            <a:r>
              <a:rPr kumimoji="0" lang="en-US" b="1"/>
              <a:t>Glycolysis</a:t>
            </a:r>
            <a:endParaRPr kumimoji="0" lang="en-US" b="1" baseline="30000"/>
          </a:p>
        </p:txBody>
      </p:sp>
      <p:sp>
        <p:nvSpPr>
          <p:cNvPr id="301062" name="Text Box 6"/>
          <p:cNvSpPr txBox="1">
            <a:spLocks noChangeArrowheads="1"/>
          </p:cNvSpPr>
          <p:nvPr/>
        </p:nvSpPr>
        <p:spPr bwMode="auto">
          <a:xfrm>
            <a:off x="2165350" y="3049588"/>
            <a:ext cx="750888" cy="223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/>
          <a:lstStyle/>
          <a:p>
            <a:pPr algn="l"/>
            <a:r>
              <a:rPr kumimoji="0" lang="en-US" b="1"/>
              <a:t>Pyruvate</a:t>
            </a:r>
            <a:endParaRPr kumimoji="0" lang="en-US" b="1" baseline="30000"/>
          </a:p>
        </p:txBody>
      </p:sp>
      <p:sp>
        <p:nvSpPr>
          <p:cNvPr id="301063" name="Text Box 7"/>
          <p:cNvSpPr txBox="1">
            <a:spLocks noChangeArrowheads="1"/>
          </p:cNvSpPr>
          <p:nvPr/>
        </p:nvSpPr>
        <p:spPr bwMode="auto">
          <a:xfrm>
            <a:off x="722313" y="3052763"/>
            <a:ext cx="703262" cy="192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/>
          <a:lstStyle/>
          <a:p>
            <a:pPr algn="l"/>
            <a:r>
              <a:rPr kumimoji="0" lang="en-US" b="1"/>
              <a:t>Glucose</a:t>
            </a:r>
            <a:endParaRPr kumimoji="0" lang="en-US" b="1" baseline="30000"/>
          </a:p>
        </p:txBody>
      </p:sp>
      <p:sp>
        <p:nvSpPr>
          <p:cNvPr id="301064" name="Text Box 8"/>
          <p:cNvSpPr txBox="1">
            <a:spLocks noChangeArrowheads="1"/>
          </p:cNvSpPr>
          <p:nvPr/>
        </p:nvSpPr>
        <p:spPr bwMode="auto">
          <a:xfrm>
            <a:off x="806450" y="4071938"/>
            <a:ext cx="627063" cy="207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/>
          <a:lstStyle/>
          <a:p>
            <a:pPr algn="l"/>
            <a:r>
              <a:rPr kumimoji="0" lang="en-US" b="1"/>
              <a:t>Cytosol</a:t>
            </a:r>
            <a:endParaRPr kumimoji="0" lang="en-US" b="1" baseline="30000"/>
          </a:p>
        </p:txBody>
      </p:sp>
      <p:sp>
        <p:nvSpPr>
          <p:cNvPr id="301065" name="Text Box 9"/>
          <p:cNvSpPr txBox="1">
            <a:spLocks noChangeArrowheads="1"/>
          </p:cNvSpPr>
          <p:nvPr/>
        </p:nvSpPr>
        <p:spPr bwMode="auto">
          <a:xfrm>
            <a:off x="1646238" y="4954588"/>
            <a:ext cx="360362" cy="201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/>
          <a:lstStyle/>
          <a:p>
            <a:pPr algn="l"/>
            <a:r>
              <a:rPr kumimoji="0" lang="en-US" b="1"/>
              <a:t>ATP</a:t>
            </a:r>
            <a:endParaRPr kumimoji="0" lang="en-US" b="1" baseline="30000"/>
          </a:p>
        </p:txBody>
      </p:sp>
      <p:sp>
        <p:nvSpPr>
          <p:cNvPr id="301066" name="Text Box 10"/>
          <p:cNvSpPr txBox="1">
            <a:spLocks noChangeArrowheads="1"/>
          </p:cNvSpPr>
          <p:nvPr/>
        </p:nvSpPr>
        <p:spPr bwMode="auto">
          <a:xfrm>
            <a:off x="1128713" y="5451475"/>
            <a:ext cx="1382712" cy="414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/>
          <a:lstStyle/>
          <a:p>
            <a:pPr algn="ctr"/>
            <a:r>
              <a:rPr kumimoji="0" lang="en-US" b="1"/>
              <a:t>Substrate-level</a:t>
            </a:r>
          </a:p>
          <a:p>
            <a:pPr algn="ctr"/>
            <a:r>
              <a:rPr kumimoji="0" lang="en-US" b="1"/>
              <a:t>phosphorylation</a:t>
            </a:r>
            <a:endParaRPr kumimoji="0" lang="en-US" b="1" baseline="30000"/>
          </a:p>
        </p:txBody>
      </p:sp>
      <p:sp>
        <p:nvSpPr>
          <p:cNvPr id="301067" name="Text Box 11"/>
          <p:cNvSpPr txBox="1">
            <a:spLocks noChangeArrowheads="1"/>
          </p:cNvSpPr>
          <p:nvPr/>
        </p:nvSpPr>
        <p:spPr bwMode="auto">
          <a:xfrm>
            <a:off x="4881563" y="4940300"/>
            <a:ext cx="360362" cy="201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/>
          <a:lstStyle/>
          <a:p>
            <a:pPr algn="l"/>
            <a:r>
              <a:rPr kumimoji="0" lang="en-US" b="1"/>
              <a:t>ATP</a:t>
            </a:r>
            <a:endParaRPr kumimoji="0" lang="en-US" b="1" baseline="30000"/>
          </a:p>
        </p:txBody>
      </p:sp>
      <p:sp>
        <p:nvSpPr>
          <p:cNvPr id="301068" name="Text Box 12"/>
          <p:cNvSpPr txBox="1">
            <a:spLocks noChangeArrowheads="1"/>
          </p:cNvSpPr>
          <p:nvPr/>
        </p:nvSpPr>
        <p:spPr bwMode="auto">
          <a:xfrm>
            <a:off x="4403725" y="5457825"/>
            <a:ext cx="1382713" cy="414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/>
          <a:lstStyle/>
          <a:p>
            <a:pPr algn="ctr"/>
            <a:r>
              <a:rPr kumimoji="0" lang="en-US" b="1"/>
              <a:t>Substrate-level</a:t>
            </a:r>
          </a:p>
          <a:p>
            <a:pPr algn="ctr"/>
            <a:r>
              <a:rPr kumimoji="0" lang="en-US" b="1"/>
              <a:t>phosphorylation</a:t>
            </a:r>
            <a:endParaRPr kumimoji="0" lang="en-US" b="1" baseline="30000"/>
          </a:p>
        </p:txBody>
      </p:sp>
      <p:sp>
        <p:nvSpPr>
          <p:cNvPr id="301069" name="Text Box 13"/>
          <p:cNvSpPr txBox="1">
            <a:spLocks noChangeArrowheads="1"/>
          </p:cNvSpPr>
          <p:nvPr/>
        </p:nvSpPr>
        <p:spPr bwMode="auto">
          <a:xfrm>
            <a:off x="4870450" y="2662238"/>
            <a:ext cx="449263" cy="627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/>
          <a:lstStyle/>
          <a:p>
            <a:pPr algn="ctr"/>
            <a:r>
              <a:rPr kumimoji="0" lang="en-US" b="1"/>
              <a:t>Citric</a:t>
            </a:r>
          </a:p>
          <a:p>
            <a:pPr algn="ctr"/>
            <a:r>
              <a:rPr kumimoji="0" lang="en-US" b="1"/>
              <a:t>acid</a:t>
            </a:r>
          </a:p>
          <a:p>
            <a:pPr algn="ctr"/>
            <a:r>
              <a:rPr kumimoji="0" lang="en-US" b="1"/>
              <a:t>cycle</a:t>
            </a:r>
          </a:p>
          <a:p>
            <a:pPr algn="ctr"/>
            <a:endParaRPr kumimoji="0" lang="en-US" b="1" baseline="30000"/>
          </a:p>
        </p:txBody>
      </p:sp>
      <p:sp>
        <p:nvSpPr>
          <p:cNvPr id="301070" name="Text Box 14"/>
          <p:cNvSpPr txBox="1">
            <a:spLocks noChangeArrowheads="1"/>
          </p:cNvSpPr>
          <p:nvPr/>
        </p:nvSpPr>
        <p:spPr bwMode="auto">
          <a:xfrm>
            <a:off x="7307263" y="4932363"/>
            <a:ext cx="360362" cy="201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/>
          <a:lstStyle/>
          <a:p>
            <a:pPr algn="l"/>
            <a:r>
              <a:rPr kumimoji="0" lang="en-US" b="1"/>
              <a:t>ATP</a:t>
            </a:r>
            <a:endParaRPr kumimoji="0" lang="en-US" b="1" baseline="30000"/>
          </a:p>
        </p:txBody>
      </p:sp>
      <p:sp>
        <p:nvSpPr>
          <p:cNvPr id="301071" name="Text Box 15"/>
          <p:cNvSpPr txBox="1">
            <a:spLocks noChangeArrowheads="1"/>
          </p:cNvSpPr>
          <p:nvPr/>
        </p:nvSpPr>
        <p:spPr bwMode="auto">
          <a:xfrm>
            <a:off x="6777038" y="5451475"/>
            <a:ext cx="1382712" cy="414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/>
          <a:lstStyle/>
          <a:p>
            <a:pPr algn="ctr"/>
            <a:r>
              <a:rPr kumimoji="0" lang="en-US" b="1"/>
              <a:t>Oxidative</a:t>
            </a:r>
          </a:p>
          <a:p>
            <a:pPr algn="ctr"/>
            <a:r>
              <a:rPr kumimoji="0" lang="en-US" b="1"/>
              <a:t>phosphorylation</a:t>
            </a:r>
            <a:endParaRPr kumimoji="0" lang="en-US" b="1" baseline="30000"/>
          </a:p>
        </p:txBody>
      </p:sp>
      <p:sp>
        <p:nvSpPr>
          <p:cNvPr id="301072" name="Text Box 16"/>
          <p:cNvSpPr txBox="1">
            <a:spLocks noChangeArrowheads="1"/>
          </p:cNvSpPr>
          <p:nvPr/>
        </p:nvSpPr>
        <p:spPr bwMode="auto">
          <a:xfrm>
            <a:off x="6396038" y="2519363"/>
            <a:ext cx="1512887" cy="1062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/>
          <a:lstStyle/>
          <a:p>
            <a:pPr algn="ctr"/>
            <a:r>
              <a:rPr kumimoji="0" lang="en-US" b="1"/>
              <a:t>Oxidative</a:t>
            </a:r>
          </a:p>
          <a:p>
            <a:pPr algn="ctr"/>
            <a:r>
              <a:rPr kumimoji="0" lang="en-US" b="1"/>
              <a:t>phosphorylation:</a:t>
            </a:r>
          </a:p>
          <a:p>
            <a:pPr algn="ctr"/>
            <a:r>
              <a:rPr kumimoji="0" lang="en-US" b="1"/>
              <a:t>electron transport</a:t>
            </a:r>
          </a:p>
          <a:p>
            <a:pPr algn="ctr"/>
            <a:r>
              <a:rPr kumimoji="0" lang="en-US" b="1"/>
              <a:t>and</a:t>
            </a:r>
          </a:p>
          <a:p>
            <a:pPr algn="ctr"/>
            <a:r>
              <a:rPr kumimoji="0" lang="en-US" b="1"/>
              <a:t>chemiosmosis</a:t>
            </a:r>
          </a:p>
          <a:p>
            <a:pPr algn="ctr"/>
            <a:endParaRPr kumimoji="0" lang="en-US" b="1" baseline="30000"/>
          </a:p>
        </p:txBody>
      </p:sp>
      <p:sp>
        <p:nvSpPr>
          <p:cNvPr id="301073" name="Text Box 17"/>
          <p:cNvSpPr txBox="1">
            <a:spLocks noChangeArrowheads="1"/>
          </p:cNvSpPr>
          <p:nvPr/>
        </p:nvSpPr>
        <p:spPr bwMode="auto">
          <a:xfrm>
            <a:off x="1430338" y="1276350"/>
            <a:ext cx="782637" cy="674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/>
          <a:lstStyle/>
          <a:p>
            <a:pPr algn="ctr"/>
            <a:r>
              <a:rPr kumimoji="0" lang="en-US" b="1"/>
              <a:t>Electrons</a:t>
            </a:r>
          </a:p>
          <a:p>
            <a:pPr algn="ctr"/>
            <a:r>
              <a:rPr kumimoji="0" lang="en-US" b="1"/>
              <a:t>carried</a:t>
            </a:r>
          </a:p>
          <a:p>
            <a:pPr algn="ctr"/>
            <a:r>
              <a:rPr kumimoji="0" lang="en-US" b="1"/>
              <a:t>via NADH</a:t>
            </a:r>
          </a:p>
          <a:p>
            <a:pPr algn="ctr"/>
            <a:endParaRPr kumimoji="0" lang="en-US" b="1" baseline="30000"/>
          </a:p>
        </p:txBody>
      </p:sp>
      <p:sp>
        <p:nvSpPr>
          <p:cNvPr id="301074" name="Text Box 18"/>
          <p:cNvSpPr txBox="1">
            <a:spLocks noChangeArrowheads="1"/>
          </p:cNvSpPr>
          <p:nvPr/>
        </p:nvSpPr>
        <p:spPr bwMode="auto">
          <a:xfrm>
            <a:off x="5313363" y="1249363"/>
            <a:ext cx="1417637" cy="709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/>
          <a:lstStyle/>
          <a:p>
            <a:pPr algn="ctr"/>
            <a:r>
              <a:rPr kumimoji="0" lang="en-US" b="1"/>
              <a:t>Electrons carried</a:t>
            </a:r>
          </a:p>
          <a:p>
            <a:pPr algn="ctr"/>
            <a:r>
              <a:rPr kumimoji="0" lang="en-US" b="1"/>
              <a:t>via NADH and</a:t>
            </a:r>
          </a:p>
          <a:p>
            <a:pPr algn="ctr"/>
            <a:r>
              <a:rPr kumimoji="0" lang="en-US" b="1"/>
              <a:t>FADH</a:t>
            </a:r>
            <a:r>
              <a:rPr kumimoji="0" lang="en-US" b="1" baseline="-25000"/>
              <a:t>2</a:t>
            </a:r>
            <a:endParaRPr kumimoji="0" lang="en-US" b="1" baseline="3000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2"/>
          <p:cNvPicPr>
            <a:picLocks noChangeAspect="1" noChangeArrowheads="1"/>
          </p:cNvPicPr>
          <p:nvPr/>
        </p:nvPicPr>
        <p:blipFill>
          <a:blip r:embed="rId2"/>
          <a:srcRect b="4466"/>
          <a:stretch>
            <a:fillRect/>
          </a:stretch>
        </p:blipFill>
        <p:spPr bwMode="auto">
          <a:xfrm>
            <a:off x="1571604" y="214290"/>
            <a:ext cx="7000924" cy="607223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515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57400" y="227013"/>
            <a:ext cx="5029200" cy="6402387"/>
          </a:xfrm>
          <a:prstGeom prst="rect">
            <a:avLst/>
          </a:prstGeom>
          <a:noFill/>
        </p:spPr>
      </p:pic>
      <p:sp>
        <p:nvSpPr>
          <p:cNvPr id="30515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52400" y="0"/>
            <a:ext cx="1981200" cy="304800"/>
          </a:xfrm>
          <a:noFill/>
          <a:ln/>
          <a:effectLst/>
        </p:spPr>
        <p:txBody>
          <a:bodyPr>
            <a:normAutofit fontScale="90000"/>
          </a:bodyPr>
          <a:lstStyle/>
          <a:p>
            <a:r>
              <a:rPr lang="en-US" sz="1500">
                <a:solidFill>
                  <a:schemeClr val="tx1"/>
                </a:solidFill>
              </a:rPr>
              <a:t>LE 9-9a_2</a:t>
            </a:r>
          </a:p>
        </p:txBody>
      </p:sp>
      <p:sp>
        <p:nvSpPr>
          <p:cNvPr id="305156" name="Text Box 4"/>
          <p:cNvSpPr txBox="1">
            <a:spLocks noChangeArrowheads="1"/>
          </p:cNvSpPr>
          <p:nvPr/>
        </p:nvSpPr>
        <p:spPr bwMode="auto">
          <a:xfrm>
            <a:off x="3243263" y="976313"/>
            <a:ext cx="492125" cy="163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/>
          <a:lstStyle/>
          <a:p>
            <a:pPr algn="l"/>
            <a:r>
              <a:rPr kumimoji="0" lang="en-US" sz="600" b="1"/>
              <a:t>Glucose</a:t>
            </a:r>
            <a:endParaRPr kumimoji="0" lang="en-US" sz="600" b="1" baseline="30000"/>
          </a:p>
        </p:txBody>
      </p:sp>
      <p:sp>
        <p:nvSpPr>
          <p:cNvPr id="305157" name="Text Box 5"/>
          <p:cNvSpPr txBox="1">
            <a:spLocks noChangeArrowheads="1"/>
          </p:cNvSpPr>
          <p:nvPr/>
        </p:nvSpPr>
        <p:spPr bwMode="auto">
          <a:xfrm>
            <a:off x="2916238" y="1217613"/>
            <a:ext cx="174625" cy="10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/>
          <a:lstStyle/>
          <a:p>
            <a:pPr algn="l"/>
            <a:r>
              <a:rPr kumimoji="0" lang="en-US" sz="600" b="1"/>
              <a:t>ATP</a:t>
            </a:r>
            <a:endParaRPr kumimoji="0" lang="en-US" sz="600" b="1" baseline="30000"/>
          </a:p>
        </p:txBody>
      </p:sp>
      <p:sp>
        <p:nvSpPr>
          <p:cNvPr id="305158" name="Text Box 6"/>
          <p:cNvSpPr txBox="1">
            <a:spLocks noChangeArrowheads="1"/>
          </p:cNvSpPr>
          <p:nvPr/>
        </p:nvSpPr>
        <p:spPr bwMode="auto">
          <a:xfrm>
            <a:off x="2989263" y="1598613"/>
            <a:ext cx="174625" cy="10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/>
          <a:lstStyle/>
          <a:p>
            <a:pPr algn="l"/>
            <a:r>
              <a:rPr kumimoji="0" lang="en-US" sz="600" b="1"/>
              <a:t>ADP</a:t>
            </a:r>
            <a:endParaRPr kumimoji="0" lang="en-US" sz="600" b="1" baseline="30000"/>
          </a:p>
        </p:txBody>
      </p:sp>
      <p:sp>
        <p:nvSpPr>
          <p:cNvPr id="305159" name="Text Box 7"/>
          <p:cNvSpPr txBox="1">
            <a:spLocks noChangeArrowheads="1"/>
          </p:cNvSpPr>
          <p:nvPr/>
        </p:nvSpPr>
        <p:spPr bwMode="auto">
          <a:xfrm>
            <a:off x="3452813" y="1427163"/>
            <a:ext cx="469900" cy="12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/>
          <a:lstStyle/>
          <a:p>
            <a:pPr algn="l"/>
            <a:r>
              <a:rPr kumimoji="0" lang="en-US" sz="600" b="1"/>
              <a:t>Hexokinase</a:t>
            </a:r>
            <a:endParaRPr kumimoji="0" lang="en-US" sz="600" b="1" baseline="30000"/>
          </a:p>
        </p:txBody>
      </p:sp>
      <p:sp>
        <p:nvSpPr>
          <p:cNvPr id="305160" name="Text Box 8"/>
          <p:cNvSpPr txBox="1">
            <a:spLocks noChangeArrowheads="1"/>
          </p:cNvSpPr>
          <p:nvPr/>
        </p:nvSpPr>
        <p:spPr bwMode="auto">
          <a:xfrm>
            <a:off x="4945063" y="947738"/>
            <a:ext cx="130175" cy="68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/>
          <a:lstStyle/>
          <a:p>
            <a:pPr algn="l"/>
            <a:r>
              <a:rPr kumimoji="0" lang="en-US" sz="400" b="1"/>
              <a:t>ATP</a:t>
            </a:r>
            <a:endParaRPr kumimoji="0" lang="en-US" sz="400" b="1" baseline="30000"/>
          </a:p>
        </p:txBody>
      </p:sp>
      <p:sp>
        <p:nvSpPr>
          <p:cNvPr id="305161" name="Text Box 9"/>
          <p:cNvSpPr txBox="1">
            <a:spLocks noChangeArrowheads="1"/>
          </p:cNvSpPr>
          <p:nvPr/>
        </p:nvSpPr>
        <p:spPr bwMode="auto">
          <a:xfrm>
            <a:off x="5427663" y="947738"/>
            <a:ext cx="130175" cy="68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/>
          <a:lstStyle/>
          <a:p>
            <a:pPr algn="l"/>
            <a:r>
              <a:rPr kumimoji="0" lang="en-US" sz="400" b="1"/>
              <a:t>ATP</a:t>
            </a:r>
            <a:endParaRPr kumimoji="0" lang="en-US" sz="400" b="1" baseline="30000"/>
          </a:p>
        </p:txBody>
      </p:sp>
      <p:sp>
        <p:nvSpPr>
          <p:cNvPr id="305162" name="Text Box 10"/>
          <p:cNvSpPr txBox="1">
            <a:spLocks noChangeArrowheads="1"/>
          </p:cNvSpPr>
          <p:nvPr/>
        </p:nvSpPr>
        <p:spPr bwMode="auto">
          <a:xfrm>
            <a:off x="5837238" y="944563"/>
            <a:ext cx="130175" cy="68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/>
          <a:lstStyle/>
          <a:p>
            <a:pPr algn="l"/>
            <a:r>
              <a:rPr kumimoji="0" lang="en-US" sz="400" b="1"/>
              <a:t>ATP</a:t>
            </a:r>
            <a:endParaRPr kumimoji="0" lang="en-US" sz="400" b="1" baseline="30000"/>
          </a:p>
        </p:txBody>
      </p:sp>
      <p:sp>
        <p:nvSpPr>
          <p:cNvPr id="305163" name="Text Box 11"/>
          <p:cNvSpPr txBox="1">
            <a:spLocks noChangeArrowheads="1"/>
          </p:cNvSpPr>
          <p:nvPr/>
        </p:nvSpPr>
        <p:spPr bwMode="auto">
          <a:xfrm>
            <a:off x="4872038" y="538163"/>
            <a:ext cx="276225" cy="71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/>
          <a:lstStyle/>
          <a:p>
            <a:pPr algn="l"/>
            <a:r>
              <a:rPr kumimoji="0" lang="en-US" sz="400" b="1"/>
              <a:t>Glycolysis</a:t>
            </a:r>
            <a:endParaRPr kumimoji="0" lang="en-US" sz="400" b="1" baseline="30000"/>
          </a:p>
        </p:txBody>
      </p:sp>
      <p:sp>
        <p:nvSpPr>
          <p:cNvPr id="305164" name="Text Box 12"/>
          <p:cNvSpPr txBox="1">
            <a:spLocks noChangeArrowheads="1"/>
          </p:cNvSpPr>
          <p:nvPr/>
        </p:nvSpPr>
        <p:spPr bwMode="auto">
          <a:xfrm>
            <a:off x="5646738" y="550863"/>
            <a:ext cx="406400" cy="150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/>
          <a:lstStyle/>
          <a:p>
            <a:pPr algn="ctr"/>
            <a:r>
              <a:rPr kumimoji="0" lang="en-US" sz="400" b="1"/>
              <a:t>Oxidation</a:t>
            </a:r>
          </a:p>
          <a:p>
            <a:pPr algn="ctr"/>
            <a:r>
              <a:rPr kumimoji="0" lang="en-US" sz="400" b="1"/>
              <a:t>phosphorylation</a:t>
            </a:r>
            <a:endParaRPr kumimoji="0" lang="en-US" sz="400" b="1" baseline="30000"/>
          </a:p>
        </p:txBody>
      </p:sp>
      <p:sp>
        <p:nvSpPr>
          <p:cNvPr id="305165" name="Text Box 13"/>
          <p:cNvSpPr txBox="1">
            <a:spLocks noChangeArrowheads="1"/>
          </p:cNvSpPr>
          <p:nvPr/>
        </p:nvSpPr>
        <p:spPr bwMode="auto">
          <a:xfrm>
            <a:off x="5383213" y="531813"/>
            <a:ext cx="196850" cy="173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/>
          <a:lstStyle/>
          <a:p>
            <a:pPr algn="ctr">
              <a:lnSpc>
                <a:spcPct val="90000"/>
              </a:lnSpc>
            </a:pPr>
            <a:r>
              <a:rPr kumimoji="0" lang="en-US" sz="400" b="1"/>
              <a:t>Citric</a:t>
            </a:r>
          </a:p>
          <a:p>
            <a:pPr algn="ctr">
              <a:lnSpc>
                <a:spcPct val="90000"/>
              </a:lnSpc>
            </a:pPr>
            <a:r>
              <a:rPr kumimoji="0" lang="en-US" sz="400" b="1"/>
              <a:t>acid</a:t>
            </a:r>
          </a:p>
          <a:p>
            <a:pPr algn="ctr">
              <a:lnSpc>
                <a:spcPct val="90000"/>
              </a:lnSpc>
            </a:pPr>
            <a:r>
              <a:rPr kumimoji="0" lang="en-US" sz="400" b="1"/>
              <a:t>cycle</a:t>
            </a:r>
            <a:endParaRPr kumimoji="0" lang="en-US" sz="400" b="1" baseline="30000"/>
          </a:p>
        </p:txBody>
      </p:sp>
      <p:sp>
        <p:nvSpPr>
          <p:cNvPr id="305166" name="Text Box 14"/>
          <p:cNvSpPr txBox="1">
            <a:spLocks noChangeArrowheads="1"/>
          </p:cNvSpPr>
          <p:nvPr/>
        </p:nvSpPr>
        <p:spPr bwMode="auto">
          <a:xfrm>
            <a:off x="3005138" y="2417763"/>
            <a:ext cx="803275" cy="112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/>
          <a:lstStyle/>
          <a:p>
            <a:pPr algn="l"/>
            <a:r>
              <a:rPr kumimoji="0" lang="en-US" sz="600" b="1"/>
              <a:t>Glucose-6-phosphate</a:t>
            </a:r>
            <a:endParaRPr kumimoji="0" lang="en-US" sz="600" b="1" baseline="30000"/>
          </a:p>
        </p:txBody>
      </p:sp>
      <p:sp>
        <p:nvSpPr>
          <p:cNvPr id="305167" name="Text Box 15"/>
          <p:cNvSpPr txBox="1">
            <a:spLocks noChangeArrowheads="1"/>
          </p:cNvSpPr>
          <p:nvPr/>
        </p:nvSpPr>
        <p:spPr bwMode="auto">
          <a:xfrm>
            <a:off x="3484563" y="2697163"/>
            <a:ext cx="930275" cy="12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/>
          <a:lstStyle/>
          <a:p>
            <a:pPr algn="l"/>
            <a:r>
              <a:rPr kumimoji="0" lang="en-US" sz="600" b="1"/>
              <a:t>Phosphoglucoisomerase</a:t>
            </a:r>
            <a:endParaRPr kumimoji="0" lang="en-US" sz="600" b="1" baseline="30000"/>
          </a:p>
        </p:txBody>
      </p:sp>
      <p:sp>
        <p:nvSpPr>
          <p:cNvPr id="305168" name="Text Box 16"/>
          <p:cNvSpPr txBox="1">
            <a:spLocks noChangeArrowheads="1"/>
          </p:cNvSpPr>
          <p:nvPr/>
        </p:nvSpPr>
        <p:spPr bwMode="auto">
          <a:xfrm>
            <a:off x="3481388" y="3922713"/>
            <a:ext cx="809625" cy="109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/>
          <a:lstStyle/>
          <a:p>
            <a:pPr algn="l"/>
            <a:r>
              <a:rPr kumimoji="0" lang="en-US" sz="600" b="1"/>
              <a:t>Phosphofructokinase</a:t>
            </a:r>
            <a:endParaRPr kumimoji="0" lang="en-US" sz="600" b="1" baseline="30000"/>
          </a:p>
        </p:txBody>
      </p:sp>
      <p:sp>
        <p:nvSpPr>
          <p:cNvPr id="305169" name="Text Box 17"/>
          <p:cNvSpPr txBox="1">
            <a:spLocks noChangeArrowheads="1"/>
          </p:cNvSpPr>
          <p:nvPr/>
        </p:nvSpPr>
        <p:spPr bwMode="auto">
          <a:xfrm>
            <a:off x="2995613" y="3465513"/>
            <a:ext cx="803275" cy="112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/>
          <a:lstStyle/>
          <a:p>
            <a:pPr algn="l"/>
            <a:r>
              <a:rPr kumimoji="0" lang="en-US" sz="600" b="1"/>
              <a:t>Fructose-6-phosphate</a:t>
            </a:r>
            <a:endParaRPr kumimoji="0" lang="en-US" sz="600" b="1" baseline="30000"/>
          </a:p>
        </p:txBody>
      </p:sp>
      <p:sp>
        <p:nvSpPr>
          <p:cNvPr id="305170" name="Text Box 18"/>
          <p:cNvSpPr txBox="1">
            <a:spLocks noChangeArrowheads="1"/>
          </p:cNvSpPr>
          <p:nvPr/>
        </p:nvSpPr>
        <p:spPr bwMode="auto">
          <a:xfrm>
            <a:off x="2919413" y="3725863"/>
            <a:ext cx="187325" cy="100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/>
          <a:lstStyle/>
          <a:p>
            <a:pPr algn="l"/>
            <a:r>
              <a:rPr kumimoji="0" lang="en-US" sz="600" b="1"/>
              <a:t>ATP</a:t>
            </a:r>
            <a:endParaRPr kumimoji="0" lang="en-US" sz="600" b="1" baseline="30000"/>
          </a:p>
        </p:txBody>
      </p:sp>
      <p:sp>
        <p:nvSpPr>
          <p:cNvPr id="305171" name="Text Box 19"/>
          <p:cNvSpPr txBox="1">
            <a:spLocks noChangeArrowheads="1"/>
          </p:cNvSpPr>
          <p:nvPr/>
        </p:nvSpPr>
        <p:spPr bwMode="auto">
          <a:xfrm>
            <a:off x="2986088" y="4106863"/>
            <a:ext cx="187325" cy="100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/>
          <a:lstStyle/>
          <a:p>
            <a:pPr algn="l"/>
            <a:r>
              <a:rPr kumimoji="0" lang="en-US" sz="600" b="1"/>
              <a:t>ADP</a:t>
            </a:r>
            <a:endParaRPr kumimoji="0" lang="en-US" sz="600" b="1" baseline="30000"/>
          </a:p>
        </p:txBody>
      </p:sp>
      <p:sp>
        <p:nvSpPr>
          <p:cNvPr id="305172" name="Text Box 20"/>
          <p:cNvSpPr txBox="1">
            <a:spLocks noChangeArrowheads="1"/>
          </p:cNvSpPr>
          <p:nvPr/>
        </p:nvSpPr>
        <p:spPr bwMode="auto">
          <a:xfrm>
            <a:off x="3011488" y="4802188"/>
            <a:ext cx="673100" cy="239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/>
          <a:lstStyle/>
          <a:p>
            <a:pPr algn="ctr"/>
            <a:r>
              <a:rPr kumimoji="0" lang="en-US" sz="600" b="1"/>
              <a:t>Fructose-</a:t>
            </a:r>
          </a:p>
          <a:p>
            <a:pPr algn="ctr"/>
            <a:r>
              <a:rPr kumimoji="0" lang="en-US" sz="600" b="1"/>
              <a:t>1, 6-bisphosphate</a:t>
            </a:r>
            <a:endParaRPr kumimoji="0" lang="en-US" sz="600" b="1" baseline="30000"/>
          </a:p>
        </p:txBody>
      </p:sp>
      <p:sp>
        <p:nvSpPr>
          <p:cNvPr id="305173" name="Text Box 21"/>
          <p:cNvSpPr txBox="1">
            <a:spLocks noChangeArrowheads="1"/>
          </p:cNvSpPr>
          <p:nvPr/>
        </p:nvSpPr>
        <p:spPr bwMode="auto">
          <a:xfrm>
            <a:off x="3481388" y="5148263"/>
            <a:ext cx="355600" cy="100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/>
          <a:lstStyle/>
          <a:p>
            <a:pPr algn="l"/>
            <a:r>
              <a:rPr kumimoji="0" lang="en-US" sz="600" b="1"/>
              <a:t>Aldolase</a:t>
            </a:r>
            <a:endParaRPr kumimoji="0" lang="en-US" sz="600" b="1" baseline="30000"/>
          </a:p>
        </p:txBody>
      </p:sp>
      <p:sp>
        <p:nvSpPr>
          <p:cNvPr id="305174" name="Text Box 22"/>
          <p:cNvSpPr txBox="1">
            <a:spLocks noChangeArrowheads="1"/>
          </p:cNvSpPr>
          <p:nvPr/>
        </p:nvSpPr>
        <p:spPr bwMode="auto">
          <a:xfrm>
            <a:off x="3201988" y="5592763"/>
            <a:ext cx="450850" cy="109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/>
          <a:lstStyle/>
          <a:p>
            <a:pPr algn="l"/>
            <a:r>
              <a:rPr kumimoji="0" lang="en-US" sz="600" b="1"/>
              <a:t>Isomerase</a:t>
            </a:r>
            <a:endParaRPr kumimoji="0" lang="en-US" sz="600" b="1" baseline="30000"/>
          </a:p>
        </p:txBody>
      </p:sp>
      <p:sp>
        <p:nvSpPr>
          <p:cNvPr id="305175" name="Text Box 23"/>
          <p:cNvSpPr txBox="1">
            <a:spLocks noChangeArrowheads="1"/>
          </p:cNvSpPr>
          <p:nvPr/>
        </p:nvSpPr>
        <p:spPr bwMode="auto">
          <a:xfrm>
            <a:off x="2414588" y="6056313"/>
            <a:ext cx="682625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/>
          <a:lstStyle/>
          <a:p>
            <a:pPr algn="ctr"/>
            <a:r>
              <a:rPr kumimoji="0" lang="en-US" sz="600" b="1"/>
              <a:t>Dihydroxyacetone</a:t>
            </a:r>
          </a:p>
          <a:p>
            <a:pPr algn="ctr"/>
            <a:r>
              <a:rPr kumimoji="0" lang="en-US" sz="600" b="1"/>
              <a:t>phosphate</a:t>
            </a:r>
            <a:endParaRPr kumimoji="0" lang="en-US" sz="600" b="1" baseline="30000"/>
          </a:p>
        </p:txBody>
      </p:sp>
      <p:sp>
        <p:nvSpPr>
          <p:cNvPr id="305176" name="Text Box 24"/>
          <p:cNvSpPr txBox="1">
            <a:spLocks noChangeArrowheads="1"/>
          </p:cNvSpPr>
          <p:nvPr/>
        </p:nvSpPr>
        <p:spPr bwMode="auto">
          <a:xfrm>
            <a:off x="3652838" y="6056313"/>
            <a:ext cx="682625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/>
          <a:lstStyle/>
          <a:p>
            <a:pPr algn="ctr"/>
            <a:r>
              <a:rPr kumimoji="0" lang="en-US" sz="600" b="1"/>
              <a:t>Glyceraldehyde-</a:t>
            </a:r>
          </a:p>
          <a:p>
            <a:pPr algn="ctr"/>
            <a:r>
              <a:rPr kumimoji="0" lang="en-US" sz="600" b="1"/>
              <a:t>3-phosphate</a:t>
            </a:r>
            <a:endParaRPr kumimoji="0" lang="en-US" sz="600" b="1" baseline="300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4914" name="Picture 102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20850" y="227013"/>
            <a:ext cx="5700713" cy="6402387"/>
          </a:xfrm>
          <a:prstGeom prst="rect">
            <a:avLst/>
          </a:prstGeom>
          <a:noFill/>
        </p:spPr>
      </p:pic>
      <p:sp>
        <p:nvSpPr>
          <p:cNvPr id="294915" name="Rectangle 1027"/>
          <p:cNvSpPr>
            <a:spLocks noGrp="1" noChangeArrowheads="1"/>
          </p:cNvSpPr>
          <p:nvPr>
            <p:ph type="ctrTitle"/>
          </p:nvPr>
        </p:nvSpPr>
        <p:spPr>
          <a:xfrm>
            <a:off x="152400" y="0"/>
            <a:ext cx="1981200" cy="304800"/>
          </a:xfrm>
          <a:noFill/>
          <a:ln/>
          <a:effectLst/>
        </p:spPr>
        <p:txBody>
          <a:bodyPr>
            <a:normAutofit fontScale="90000"/>
          </a:bodyPr>
          <a:lstStyle/>
          <a:p>
            <a:r>
              <a:rPr lang="en-US" sz="1500">
                <a:solidFill>
                  <a:schemeClr val="tx1"/>
                </a:solidFill>
              </a:rPr>
              <a:t>LE 9-2</a:t>
            </a:r>
            <a:endParaRPr lang="en-US" sz="1500"/>
          </a:p>
        </p:txBody>
      </p:sp>
      <p:sp>
        <p:nvSpPr>
          <p:cNvPr id="294916" name="Text Box 1028"/>
          <p:cNvSpPr txBox="1">
            <a:spLocks noChangeArrowheads="1"/>
          </p:cNvSpPr>
          <p:nvPr/>
        </p:nvSpPr>
        <p:spPr bwMode="auto">
          <a:xfrm>
            <a:off x="2200275" y="1238250"/>
            <a:ext cx="1165225" cy="223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/>
          <a:lstStyle/>
          <a:p>
            <a:pPr algn="l">
              <a:lnSpc>
                <a:spcPct val="80000"/>
              </a:lnSpc>
            </a:pPr>
            <a:r>
              <a:rPr kumimoji="0" lang="en-US" b="1"/>
              <a:t>ECOSYSTEM</a:t>
            </a:r>
          </a:p>
        </p:txBody>
      </p:sp>
      <p:sp>
        <p:nvSpPr>
          <p:cNvPr id="294917" name="Text Box 1029"/>
          <p:cNvSpPr txBox="1">
            <a:spLocks noChangeArrowheads="1"/>
          </p:cNvSpPr>
          <p:nvPr/>
        </p:nvSpPr>
        <p:spPr bwMode="auto">
          <a:xfrm>
            <a:off x="3424238" y="511175"/>
            <a:ext cx="654050" cy="436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/>
          <a:lstStyle/>
          <a:p>
            <a:pPr algn="l"/>
            <a:r>
              <a:rPr kumimoji="0" lang="en-US" b="1"/>
              <a:t>Light</a:t>
            </a:r>
          </a:p>
          <a:p>
            <a:pPr algn="l"/>
            <a:r>
              <a:rPr kumimoji="0" lang="en-US" b="1"/>
              <a:t>energy</a:t>
            </a:r>
          </a:p>
        </p:txBody>
      </p:sp>
      <p:sp>
        <p:nvSpPr>
          <p:cNvPr id="294918" name="Text Box 1030"/>
          <p:cNvSpPr txBox="1">
            <a:spLocks noChangeArrowheads="1"/>
          </p:cNvSpPr>
          <p:nvPr/>
        </p:nvSpPr>
        <p:spPr bwMode="auto">
          <a:xfrm>
            <a:off x="3997325" y="2238375"/>
            <a:ext cx="125412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/>
          <a:lstStyle/>
          <a:p>
            <a:pPr algn="ctr"/>
            <a:r>
              <a:rPr kumimoji="0" lang="en-US" b="1"/>
              <a:t>Photosynthesis</a:t>
            </a:r>
          </a:p>
          <a:p>
            <a:pPr algn="ctr"/>
            <a:r>
              <a:rPr kumimoji="0" lang="en-US" b="1"/>
              <a:t>in chloroplasts</a:t>
            </a:r>
          </a:p>
        </p:txBody>
      </p:sp>
      <p:sp>
        <p:nvSpPr>
          <p:cNvPr id="294919" name="Text Box 1031"/>
          <p:cNvSpPr txBox="1">
            <a:spLocks noChangeArrowheads="1"/>
          </p:cNvSpPr>
          <p:nvPr/>
        </p:nvSpPr>
        <p:spPr bwMode="auto">
          <a:xfrm>
            <a:off x="3900488" y="3048000"/>
            <a:ext cx="1436687" cy="328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/>
          <a:lstStyle/>
          <a:p>
            <a:pPr algn="ctr">
              <a:lnSpc>
                <a:spcPct val="90000"/>
              </a:lnSpc>
            </a:pPr>
            <a:r>
              <a:rPr kumimoji="0" lang="en-US" b="1"/>
              <a:t>Cellular respiration</a:t>
            </a:r>
          </a:p>
          <a:p>
            <a:pPr algn="ctr">
              <a:lnSpc>
                <a:spcPct val="90000"/>
              </a:lnSpc>
            </a:pPr>
            <a:r>
              <a:rPr kumimoji="0" lang="en-US" b="1"/>
              <a:t>in mitochondria</a:t>
            </a:r>
          </a:p>
        </p:txBody>
      </p:sp>
      <p:sp>
        <p:nvSpPr>
          <p:cNvPr id="294920" name="Text Box 1032"/>
          <p:cNvSpPr txBox="1">
            <a:spLocks noChangeArrowheads="1"/>
          </p:cNvSpPr>
          <p:nvPr/>
        </p:nvSpPr>
        <p:spPr bwMode="auto">
          <a:xfrm>
            <a:off x="5684838" y="2673350"/>
            <a:ext cx="785812" cy="347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/>
          <a:lstStyle/>
          <a:p>
            <a:pPr algn="ctr">
              <a:lnSpc>
                <a:spcPct val="90000"/>
              </a:lnSpc>
            </a:pPr>
            <a:r>
              <a:rPr kumimoji="0" lang="en-US" b="1"/>
              <a:t>Organic</a:t>
            </a:r>
          </a:p>
          <a:p>
            <a:pPr algn="ctr">
              <a:lnSpc>
                <a:spcPct val="90000"/>
              </a:lnSpc>
            </a:pPr>
            <a:r>
              <a:rPr kumimoji="0" lang="en-US" b="1"/>
              <a:t>molecules</a:t>
            </a:r>
          </a:p>
        </p:txBody>
      </p:sp>
      <p:sp>
        <p:nvSpPr>
          <p:cNvPr id="294921" name="Text Box 1033"/>
          <p:cNvSpPr txBox="1">
            <a:spLocks noChangeArrowheads="1"/>
          </p:cNvSpPr>
          <p:nvPr/>
        </p:nvSpPr>
        <p:spPr bwMode="auto">
          <a:xfrm>
            <a:off x="6481763" y="2755900"/>
            <a:ext cx="347662" cy="204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/>
          <a:lstStyle/>
          <a:p>
            <a:pPr algn="l">
              <a:lnSpc>
                <a:spcPct val="90000"/>
              </a:lnSpc>
            </a:pPr>
            <a:r>
              <a:rPr kumimoji="0" lang="en-US" b="1"/>
              <a:t>+ O</a:t>
            </a:r>
            <a:r>
              <a:rPr kumimoji="0" lang="en-US" b="1" baseline="-25000"/>
              <a:t>2</a:t>
            </a:r>
            <a:endParaRPr kumimoji="0" lang="en-US" b="1"/>
          </a:p>
        </p:txBody>
      </p:sp>
      <p:sp>
        <p:nvSpPr>
          <p:cNvPr id="294922" name="Text Box 1034"/>
          <p:cNvSpPr txBox="1">
            <a:spLocks noChangeArrowheads="1"/>
          </p:cNvSpPr>
          <p:nvPr/>
        </p:nvSpPr>
        <p:spPr bwMode="auto">
          <a:xfrm>
            <a:off x="2659063" y="2693988"/>
            <a:ext cx="792162" cy="201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/>
          <a:lstStyle/>
          <a:p>
            <a:pPr algn="l">
              <a:lnSpc>
                <a:spcPct val="90000"/>
              </a:lnSpc>
            </a:pPr>
            <a:r>
              <a:rPr kumimoji="0" lang="en-US" b="1"/>
              <a:t>CO</a:t>
            </a:r>
            <a:r>
              <a:rPr kumimoji="0" lang="en-US" b="1" baseline="-25000"/>
              <a:t>2</a:t>
            </a:r>
            <a:r>
              <a:rPr kumimoji="0" lang="en-US" b="1"/>
              <a:t> + H</a:t>
            </a:r>
            <a:r>
              <a:rPr kumimoji="0" lang="en-US" b="1" baseline="-25000"/>
              <a:t>2</a:t>
            </a:r>
            <a:r>
              <a:rPr kumimoji="0" lang="en-US" b="1"/>
              <a:t>O</a:t>
            </a:r>
          </a:p>
        </p:txBody>
      </p:sp>
      <p:sp>
        <p:nvSpPr>
          <p:cNvPr id="294923" name="Text Box 1035"/>
          <p:cNvSpPr txBox="1">
            <a:spLocks noChangeArrowheads="1"/>
          </p:cNvSpPr>
          <p:nvPr/>
        </p:nvSpPr>
        <p:spPr bwMode="auto">
          <a:xfrm>
            <a:off x="4430713" y="4851400"/>
            <a:ext cx="347662" cy="204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/>
          <a:lstStyle/>
          <a:p>
            <a:pPr algn="l">
              <a:lnSpc>
                <a:spcPct val="90000"/>
              </a:lnSpc>
            </a:pPr>
            <a:r>
              <a:rPr kumimoji="0" lang="en-US" b="1"/>
              <a:t>ATP</a:t>
            </a:r>
          </a:p>
        </p:txBody>
      </p:sp>
      <p:sp>
        <p:nvSpPr>
          <p:cNvPr id="294924" name="Text Box 1036"/>
          <p:cNvSpPr txBox="1">
            <a:spLocks noChangeArrowheads="1"/>
          </p:cNvSpPr>
          <p:nvPr/>
        </p:nvSpPr>
        <p:spPr bwMode="auto">
          <a:xfrm>
            <a:off x="3676650" y="5318125"/>
            <a:ext cx="2252663" cy="217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/>
          <a:lstStyle/>
          <a:p>
            <a:pPr algn="l">
              <a:lnSpc>
                <a:spcPct val="90000"/>
              </a:lnSpc>
            </a:pPr>
            <a:r>
              <a:rPr kumimoji="0" lang="en-US" b="1"/>
              <a:t>powers most cellular work</a:t>
            </a:r>
          </a:p>
        </p:txBody>
      </p:sp>
      <p:sp>
        <p:nvSpPr>
          <p:cNvPr id="294925" name="Text Box 1037"/>
          <p:cNvSpPr txBox="1">
            <a:spLocks noChangeArrowheads="1"/>
          </p:cNvSpPr>
          <p:nvPr/>
        </p:nvSpPr>
        <p:spPr bwMode="auto">
          <a:xfrm>
            <a:off x="3667125" y="5837238"/>
            <a:ext cx="623888" cy="471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/>
          <a:lstStyle/>
          <a:p>
            <a:pPr algn="l">
              <a:lnSpc>
                <a:spcPct val="90000"/>
              </a:lnSpc>
            </a:pPr>
            <a:r>
              <a:rPr kumimoji="0" lang="en-US" b="1"/>
              <a:t>Heat</a:t>
            </a:r>
          </a:p>
          <a:p>
            <a:pPr algn="l">
              <a:lnSpc>
                <a:spcPct val="90000"/>
              </a:lnSpc>
            </a:pPr>
            <a:r>
              <a:rPr kumimoji="0" lang="en-US" b="1"/>
              <a:t>energy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617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38350" y="227013"/>
            <a:ext cx="5067300" cy="6402387"/>
          </a:xfrm>
          <a:prstGeom prst="rect">
            <a:avLst/>
          </a:prstGeom>
          <a:noFill/>
        </p:spPr>
      </p:pic>
      <p:sp>
        <p:nvSpPr>
          <p:cNvPr id="306179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52400" y="0"/>
            <a:ext cx="1981200" cy="304800"/>
          </a:xfrm>
          <a:noFill/>
          <a:ln/>
          <a:effectLst/>
        </p:spPr>
        <p:txBody>
          <a:bodyPr>
            <a:normAutofit fontScale="90000"/>
          </a:bodyPr>
          <a:lstStyle/>
          <a:p>
            <a:r>
              <a:rPr lang="en-US" sz="1500">
                <a:solidFill>
                  <a:schemeClr val="tx1"/>
                </a:solidFill>
              </a:rPr>
              <a:t>LE 9-9b_1</a:t>
            </a:r>
          </a:p>
        </p:txBody>
      </p:sp>
      <p:sp>
        <p:nvSpPr>
          <p:cNvPr id="306180" name="Text Box 4"/>
          <p:cNvSpPr txBox="1">
            <a:spLocks noChangeArrowheads="1"/>
          </p:cNvSpPr>
          <p:nvPr/>
        </p:nvSpPr>
        <p:spPr bwMode="auto">
          <a:xfrm>
            <a:off x="4081463" y="392113"/>
            <a:ext cx="276225" cy="96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/>
          <a:lstStyle/>
          <a:p>
            <a:pPr algn="l"/>
            <a:r>
              <a:rPr kumimoji="0" lang="en-US" sz="600" b="1"/>
              <a:t>2 NAD</a:t>
            </a:r>
            <a:r>
              <a:rPr kumimoji="0" lang="en-US" sz="600" b="1" baseline="30000"/>
              <a:t>+</a:t>
            </a:r>
          </a:p>
        </p:txBody>
      </p:sp>
      <p:sp>
        <p:nvSpPr>
          <p:cNvPr id="306181" name="Text Box 5"/>
          <p:cNvSpPr txBox="1">
            <a:spLocks noChangeArrowheads="1"/>
          </p:cNvSpPr>
          <p:nvPr/>
        </p:nvSpPr>
        <p:spPr bwMode="auto">
          <a:xfrm>
            <a:off x="4722813" y="493713"/>
            <a:ext cx="669925" cy="217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/>
          <a:lstStyle/>
          <a:p>
            <a:pPr algn="l"/>
            <a:r>
              <a:rPr kumimoji="0" lang="en-US" sz="600" b="1"/>
              <a:t>Triose phosphate</a:t>
            </a:r>
          </a:p>
          <a:p>
            <a:pPr algn="l"/>
            <a:r>
              <a:rPr kumimoji="0" lang="en-US" sz="600" b="1"/>
              <a:t>dehydrogenase</a:t>
            </a:r>
            <a:endParaRPr kumimoji="0" lang="en-US" sz="600" b="1" baseline="30000"/>
          </a:p>
        </p:txBody>
      </p:sp>
      <p:sp>
        <p:nvSpPr>
          <p:cNvPr id="306182" name="Text Box 6"/>
          <p:cNvSpPr txBox="1">
            <a:spLocks noChangeArrowheads="1"/>
          </p:cNvSpPr>
          <p:nvPr/>
        </p:nvSpPr>
        <p:spPr bwMode="auto">
          <a:xfrm>
            <a:off x="4113213" y="846138"/>
            <a:ext cx="276225" cy="96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/>
          <a:lstStyle/>
          <a:p>
            <a:pPr algn="l"/>
            <a:r>
              <a:rPr kumimoji="0" lang="en-US" sz="600" b="1"/>
              <a:t>+ 2 H</a:t>
            </a:r>
            <a:r>
              <a:rPr kumimoji="0" lang="en-US" sz="600" b="1" baseline="30000"/>
              <a:t>+</a:t>
            </a:r>
          </a:p>
        </p:txBody>
      </p:sp>
      <p:sp>
        <p:nvSpPr>
          <p:cNvPr id="306183" name="Text Box 7"/>
          <p:cNvSpPr txBox="1">
            <a:spLocks noChangeArrowheads="1"/>
          </p:cNvSpPr>
          <p:nvPr/>
        </p:nvSpPr>
        <p:spPr bwMode="auto">
          <a:xfrm>
            <a:off x="4122738" y="719138"/>
            <a:ext cx="276225" cy="96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/>
          <a:lstStyle/>
          <a:p>
            <a:pPr algn="l"/>
            <a:r>
              <a:rPr kumimoji="0" lang="en-US" sz="600" b="1"/>
              <a:t>NADH</a:t>
            </a:r>
            <a:endParaRPr kumimoji="0" lang="en-US" sz="600" b="1" baseline="30000"/>
          </a:p>
        </p:txBody>
      </p:sp>
      <p:sp>
        <p:nvSpPr>
          <p:cNvPr id="306184" name="Text Box 8"/>
          <p:cNvSpPr txBox="1">
            <a:spLocks noChangeArrowheads="1"/>
          </p:cNvSpPr>
          <p:nvPr/>
        </p:nvSpPr>
        <p:spPr bwMode="auto">
          <a:xfrm>
            <a:off x="4014788" y="722313"/>
            <a:ext cx="63500" cy="96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/>
          <a:lstStyle/>
          <a:p>
            <a:pPr algn="l"/>
            <a:r>
              <a:rPr kumimoji="0" lang="en-US" sz="600" b="1"/>
              <a:t>2</a:t>
            </a:r>
            <a:endParaRPr kumimoji="0" lang="en-US" sz="600" b="1" baseline="30000"/>
          </a:p>
        </p:txBody>
      </p:sp>
      <p:sp>
        <p:nvSpPr>
          <p:cNvPr id="306185" name="Text Box 9"/>
          <p:cNvSpPr txBox="1">
            <a:spLocks noChangeArrowheads="1"/>
          </p:cNvSpPr>
          <p:nvPr/>
        </p:nvSpPr>
        <p:spPr bwMode="auto">
          <a:xfrm>
            <a:off x="4160838" y="1497013"/>
            <a:ext cx="974725" cy="128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/>
          <a:lstStyle/>
          <a:p>
            <a:pPr algn="l"/>
            <a:r>
              <a:rPr kumimoji="0" lang="en-US" sz="600" b="1"/>
              <a:t>1, 3-Bisphosphoglycerate</a:t>
            </a:r>
            <a:endParaRPr kumimoji="0" lang="en-US" sz="600" b="1" baseline="30000"/>
          </a:p>
        </p:txBody>
      </p:sp>
      <p:sp>
        <p:nvSpPr>
          <p:cNvPr id="306186" name="Text Box 10"/>
          <p:cNvSpPr txBox="1">
            <a:spLocks noChangeArrowheads="1"/>
          </p:cNvSpPr>
          <p:nvPr/>
        </p:nvSpPr>
        <p:spPr bwMode="auto">
          <a:xfrm>
            <a:off x="4148138" y="1652588"/>
            <a:ext cx="276225" cy="96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/>
          <a:lstStyle/>
          <a:p>
            <a:pPr algn="l"/>
            <a:r>
              <a:rPr kumimoji="0" lang="en-US" sz="600" b="1"/>
              <a:t>2 ADP</a:t>
            </a:r>
            <a:endParaRPr kumimoji="0" lang="en-US" sz="600" b="1" baseline="30000"/>
          </a:p>
        </p:txBody>
      </p:sp>
      <p:sp>
        <p:nvSpPr>
          <p:cNvPr id="306187" name="Text Box 11"/>
          <p:cNvSpPr txBox="1">
            <a:spLocks noChangeArrowheads="1"/>
          </p:cNvSpPr>
          <p:nvPr/>
        </p:nvSpPr>
        <p:spPr bwMode="auto">
          <a:xfrm>
            <a:off x="4081463" y="2017713"/>
            <a:ext cx="276225" cy="96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/>
          <a:lstStyle/>
          <a:p>
            <a:pPr algn="l"/>
            <a:r>
              <a:rPr kumimoji="0" lang="en-US" sz="600" b="1"/>
              <a:t>2 ATP</a:t>
            </a:r>
            <a:endParaRPr kumimoji="0" lang="en-US" sz="600" b="1" baseline="30000"/>
          </a:p>
        </p:txBody>
      </p:sp>
      <p:sp>
        <p:nvSpPr>
          <p:cNvPr id="306188" name="Text Box 12"/>
          <p:cNvSpPr txBox="1">
            <a:spLocks noChangeArrowheads="1"/>
          </p:cNvSpPr>
          <p:nvPr/>
        </p:nvSpPr>
        <p:spPr bwMode="auto">
          <a:xfrm>
            <a:off x="4724400" y="1916113"/>
            <a:ext cx="873125" cy="100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/>
          <a:lstStyle/>
          <a:p>
            <a:pPr algn="l"/>
            <a:r>
              <a:rPr kumimoji="0" lang="en-US" sz="600" b="1"/>
              <a:t>Phosphoglycerokinase</a:t>
            </a:r>
            <a:endParaRPr kumimoji="0" lang="en-US" sz="600" b="1" baseline="30000"/>
          </a:p>
        </p:txBody>
      </p:sp>
      <p:sp>
        <p:nvSpPr>
          <p:cNvPr id="306189" name="Text Box 13"/>
          <p:cNvSpPr txBox="1">
            <a:spLocks noChangeArrowheads="1"/>
          </p:cNvSpPr>
          <p:nvPr/>
        </p:nvSpPr>
        <p:spPr bwMode="auto">
          <a:xfrm>
            <a:off x="4721225" y="3128963"/>
            <a:ext cx="873125" cy="100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/>
          <a:lstStyle/>
          <a:p>
            <a:pPr algn="l"/>
            <a:r>
              <a:rPr kumimoji="0" lang="en-US" sz="600" b="1"/>
              <a:t>Phosphoglyceromutase</a:t>
            </a:r>
            <a:endParaRPr kumimoji="0" lang="en-US" sz="600" b="1" baseline="30000"/>
          </a:p>
        </p:txBody>
      </p:sp>
      <p:sp>
        <p:nvSpPr>
          <p:cNvPr id="306190" name="Text Box 14"/>
          <p:cNvSpPr txBox="1">
            <a:spLocks noChangeArrowheads="1"/>
          </p:cNvSpPr>
          <p:nvPr/>
        </p:nvSpPr>
        <p:spPr bwMode="auto">
          <a:xfrm>
            <a:off x="4260850" y="3900488"/>
            <a:ext cx="765175" cy="112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/>
          <a:lstStyle/>
          <a:p>
            <a:pPr algn="l"/>
            <a:r>
              <a:rPr kumimoji="0" lang="en-US" sz="600" b="1"/>
              <a:t>2-Phosphoglycerate</a:t>
            </a:r>
            <a:endParaRPr kumimoji="0" lang="en-US" sz="600" b="1" baseline="30000"/>
          </a:p>
        </p:txBody>
      </p:sp>
      <p:sp>
        <p:nvSpPr>
          <p:cNvPr id="306191" name="Text Box 15"/>
          <p:cNvSpPr txBox="1">
            <a:spLocks noChangeArrowheads="1"/>
          </p:cNvSpPr>
          <p:nvPr/>
        </p:nvSpPr>
        <p:spPr bwMode="auto">
          <a:xfrm>
            <a:off x="4264025" y="2849563"/>
            <a:ext cx="765175" cy="112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/>
          <a:lstStyle/>
          <a:p>
            <a:pPr algn="l"/>
            <a:r>
              <a:rPr kumimoji="0" lang="en-US" sz="600" b="1"/>
              <a:t>3-Phosphoglycerate</a:t>
            </a:r>
            <a:endParaRPr kumimoji="0" lang="en-US" sz="600" b="1" baseline="300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0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44700" y="227013"/>
            <a:ext cx="5054600" cy="6402387"/>
          </a:xfrm>
          <a:prstGeom prst="rect">
            <a:avLst/>
          </a:prstGeom>
          <a:noFill/>
        </p:spPr>
      </p:pic>
      <p:sp>
        <p:nvSpPr>
          <p:cNvPr id="30720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52400" y="0"/>
            <a:ext cx="1981200" cy="304800"/>
          </a:xfrm>
          <a:noFill/>
          <a:ln/>
          <a:effectLst/>
        </p:spPr>
        <p:txBody>
          <a:bodyPr>
            <a:normAutofit fontScale="90000"/>
          </a:bodyPr>
          <a:lstStyle/>
          <a:p>
            <a:r>
              <a:rPr lang="en-US" sz="1500">
                <a:solidFill>
                  <a:schemeClr val="tx1"/>
                </a:solidFill>
              </a:rPr>
              <a:t>LE 9-9b_2</a:t>
            </a:r>
          </a:p>
        </p:txBody>
      </p:sp>
      <p:sp>
        <p:nvSpPr>
          <p:cNvPr id="307204" name="Text Box 4"/>
          <p:cNvSpPr txBox="1">
            <a:spLocks noChangeArrowheads="1"/>
          </p:cNvSpPr>
          <p:nvPr/>
        </p:nvSpPr>
        <p:spPr bwMode="auto">
          <a:xfrm>
            <a:off x="4081463" y="392113"/>
            <a:ext cx="276225" cy="96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/>
          <a:lstStyle/>
          <a:p>
            <a:pPr algn="l"/>
            <a:r>
              <a:rPr kumimoji="0" lang="en-US" sz="600" b="1"/>
              <a:t>2 NAD</a:t>
            </a:r>
            <a:r>
              <a:rPr kumimoji="0" lang="en-US" sz="600" b="1" baseline="30000"/>
              <a:t>+</a:t>
            </a:r>
          </a:p>
        </p:txBody>
      </p:sp>
      <p:sp>
        <p:nvSpPr>
          <p:cNvPr id="307205" name="Text Box 5"/>
          <p:cNvSpPr txBox="1">
            <a:spLocks noChangeArrowheads="1"/>
          </p:cNvSpPr>
          <p:nvPr/>
        </p:nvSpPr>
        <p:spPr bwMode="auto">
          <a:xfrm>
            <a:off x="4722813" y="493713"/>
            <a:ext cx="669925" cy="217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/>
          <a:lstStyle/>
          <a:p>
            <a:pPr algn="l"/>
            <a:r>
              <a:rPr kumimoji="0" lang="en-US" sz="600" b="1"/>
              <a:t>Triose phosphate</a:t>
            </a:r>
          </a:p>
          <a:p>
            <a:pPr algn="l"/>
            <a:r>
              <a:rPr kumimoji="0" lang="en-US" sz="600" b="1"/>
              <a:t>dehydrogenase</a:t>
            </a:r>
            <a:endParaRPr kumimoji="0" lang="en-US" sz="600" b="1" baseline="30000"/>
          </a:p>
        </p:txBody>
      </p:sp>
      <p:sp>
        <p:nvSpPr>
          <p:cNvPr id="307206" name="Text Box 6"/>
          <p:cNvSpPr txBox="1">
            <a:spLocks noChangeArrowheads="1"/>
          </p:cNvSpPr>
          <p:nvPr/>
        </p:nvSpPr>
        <p:spPr bwMode="auto">
          <a:xfrm>
            <a:off x="4113213" y="846138"/>
            <a:ext cx="276225" cy="96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/>
          <a:lstStyle/>
          <a:p>
            <a:pPr algn="l"/>
            <a:r>
              <a:rPr kumimoji="0" lang="en-US" sz="600" b="1"/>
              <a:t>+ 2 H</a:t>
            </a:r>
            <a:r>
              <a:rPr kumimoji="0" lang="en-US" sz="600" b="1" baseline="30000"/>
              <a:t>+</a:t>
            </a:r>
          </a:p>
        </p:txBody>
      </p:sp>
      <p:sp>
        <p:nvSpPr>
          <p:cNvPr id="307207" name="Text Box 7"/>
          <p:cNvSpPr txBox="1">
            <a:spLocks noChangeArrowheads="1"/>
          </p:cNvSpPr>
          <p:nvPr/>
        </p:nvSpPr>
        <p:spPr bwMode="auto">
          <a:xfrm>
            <a:off x="4122738" y="719138"/>
            <a:ext cx="276225" cy="96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/>
          <a:lstStyle/>
          <a:p>
            <a:pPr algn="l"/>
            <a:r>
              <a:rPr kumimoji="0" lang="en-US" sz="600" b="1"/>
              <a:t>NADH</a:t>
            </a:r>
            <a:endParaRPr kumimoji="0" lang="en-US" sz="600" b="1" baseline="30000"/>
          </a:p>
        </p:txBody>
      </p:sp>
      <p:sp>
        <p:nvSpPr>
          <p:cNvPr id="307208" name="Text Box 8"/>
          <p:cNvSpPr txBox="1">
            <a:spLocks noChangeArrowheads="1"/>
          </p:cNvSpPr>
          <p:nvPr/>
        </p:nvSpPr>
        <p:spPr bwMode="auto">
          <a:xfrm>
            <a:off x="4014788" y="722313"/>
            <a:ext cx="63500" cy="96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/>
          <a:lstStyle/>
          <a:p>
            <a:pPr algn="l"/>
            <a:r>
              <a:rPr kumimoji="0" lang="en-US" sz="600" b="1"/>
              <a:t>2</a:t>
            </a:r>
            <a:endParaRPr kumimoji="0" lang="en-US" sz="600" b="1" baseline="30000"/>
          </a:p>
        </p:txBody>
      </p:sp>
      <p:sp>
        <p:nvSpPr>
          <p:cNvPr id="307209" name="Text Box 9"/>
          <p:cNvSpPr txBox="1">
            <a:spLocks noChangeArrowheads="1"/>
          </p:cNvSpPr>
          <p:nvPr/>
        </p:nvSpPr>
        <p:spPr bwMode="auto">
          <a:xfrm>
            <a:off x="4160838" y="1497013"/>
            <a:ext cx="974725" cy="128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/>
          <a:lstStyle/>
          <a:p>
            <a:pPr algn="l"/>
            <a:r>
              <a:rPr kumimoji="0" lang="en-US" sz="600" b="1"/>
              <a:t>1, 3-Bisphosphoglycerate</a:t>
            </a:r>
            <a:endParaRPr kumimoji="0" lang="en-US" sz="600" b="1" baseline="30000"/>
          </a:p>
        </p:txBody>
      </p:sp>
      <p:sp>
        <p:nvSpPr>
          <p:cNvPr id="307210" name="Text Box 10"/>
          <p:cNvSpPr txBox="1">
            <a:spLocks noChangeArrowheads="1"/>
          </p:cNvSpPr>
          <p:nvPr/>
        </p:nvSpPr>
        <p:spPr bwMode="auto">
          <a:xfrm>
            <a:off x="4148138" y="1652588"/>
            <a:ext cx="276225" cy="96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/>
          <a:lstStyle/>
          <a:p>
            <a:pPr algn="l"/>
            <a:r>
              <a:rPr kumimoji="0" lang="en-US" sz="600" b="1"/>
              <a:t>2 ADP</a:t>
            </a:r>
            <a:endParaRPr kumimoji="0" lang="en-US" sz="600" b="1" baseline="30000"/>
          </a:p>
        </p:txBody>
      </p:sp>
      <p:sp>
        <p:nvSpPr>
          <p:cNvPr id="307211" name="Text Box 11"/>
          <p:cNvSpPr txBox="1">
            <a:spLocks noChangeArrowheads="1"/>
          </p:cNvSpPr>
          <p:nvPr/>
        </p:nvSpPr>
        <p:spPr bwMode="auto">
          <a:xfrm>
            <a:off x="4081463" y="2017713"/>
            <a:ext cx="276225" cy="96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/>
          <a:lstStyle/>
          <a:p>
            <a:pPr algn="l"/>
            <a:r>
              <a:rPr kumimoji="0" lang="en-US" sz="600" b="1"/>
              <a:t>2 ATP</a:t>
            </a:r>
            <a:endParaRPr kumimoji="0" lang="en-US" sz="600" b="1" baseline="30000"/>
          </a:p>
        </p:txBody>
      </p:sp>
      <p:sp>
        <p:nvSpPr>
          <p:cNvPr id="307212" name="Text Box 12"/>
          <p:cNvSpPr txBox="1">
            <a:spLocks noChangeArrowheads="1"/>
          </p:cNvSpPr>
          <p:nvPr/>
        </p:nvSpPr>
        <p:spPr bwMode="auto">
          <a:xfrm>
            <a:off x="4724400" y="1916113"/>
            <a:ext cx="873125" cy="100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/>
          <a:lstStyle/>
          <a:p>
            <a:pPr algn="l"/>
            <a:r>
              <a:rPr kumimoji="0" lang="en-US" sz="600" b="1"/>
              <a:t>Phosphoglycerokinase</a:t>
            </a:r>
            <a:endParaRPr kumimoji="0" lang="en-US" sz="600" b="1" baseline="30000"/>
          </a:p>
        </p:txBody>
      </p:sp>
      <p:sp>
        <p:nvSpPr>
          <p:cNvPr id="307213" name="Text Box 13"/>
          <p:cNvSpPr txBox="1">
            <a:spLocks noChangeArrowheads="1"/>
          </p:cNvSpPr>
          <p:nvPr/>
        </p:nvSpPr>
        <p:spPr bwMode="auto">
          <a:xfrm>
            <a:off x="4721225" y="3128963"/>
            <a:ext cx="873125" cy="100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/>
          <a:lstStyle/>
          <a:p>
            <a:pPr algn="l"/>
            <a:r>
              <a:rPr kumimoji="0" lang="en-US" sz="600" b="1"/>
              <a:t>Phosphoglyceromutase</a:t>
            </a:r>
            <a:endParaRPr kumimoji="0" lang="en-US" sz="600" b="1" baseline="30000"/>
          </a:p>
        </p:txBody>
      </p:sp>
      <p:sp>
        <p:nvSpPr>
          <p:cNvPr id="307214" name="Text Box 14"/>
          <p:cNvSpPr txBox="1">
            <a:spLocks noChangeArrowheads="1"/>
          </p:cNvSpPr>
          <p:nvPr/>
        </p:nvSpPr>
        <p:spPr bwMode="auto">
          <a:xfrm>
            <a:off x="4260850" y="3900488"/>
            <a:ext cx="765175" cy="112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/>
          <a:lstStyle/>
          <a:p>
            <a:pPr algn="l"/>
            <a:r>
              <a:rPr kumimoji="0" lang="en-US" sz="600" b="1"/>
              <a:t>2-Phosphoglycerate</a:t>
            </a:r>
            <a:endParaRPr kumimoji="0" lang="en-US" sz="600" b="1" baseline="30000"/>
          </a:p>
        </p:txBody>
      </p:sp>
      <p:sp>
        <p:nvSpPr>
          <p:cNvPr id="307215" name="Text Box 15"/>
          <p:cNvSpPr txBox="1">
            <a:spLocks noChangeArrowheads="1"/>
          </p:cNvSpPr>
          <p:nvPr/>
        </p:nvSpPr>
        <p:spPr bwMode="auto">
          <a:xfrm>
            <a:off x="4264025" y="2849563"/>
            <a:ext cx="765175" cy="112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/>
          <a:lstStyle/>
          <a:p>
            <a:pPr algn="l"/>
            <a:r>
              <a:rPr kumimoji="0" lang="en-US" sz="600" b="1"/>
              <a:t>3-Phosphoglycerate</a:t>
            </a:r>
            <a:endParaRPr kumimoji="0" lang="en-US" sz="600" b="1" baseline="30000"/>
          </a:p>
        </p:txBody>
      </p:sp>
      <p:sp>
        <p:nvSpPr>
          <p:cNvPr id="307216" name="Text Box 16"/>
          <p:cNvSpPr txBox="1">
            <a:spLocks noChangeArrowheads="1"/>
          </p:cNvSpPr>
          <p:nvPr/>
        </p:nvSpPr>
        <p:spPr bwMode="auto">
          <a:xfrm>
            <a:off x="4144963" y="5059363"/>
            <a:ext cx="276225" cy="96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/>
          <a:lstStyle/>
          <a:p>
            <a:pPr algn="l"/>
            <a:r>
              <a:rPr kumimoji="0" lang="en-US" sz="600" b="1"/>
              <a:t>2 ADP</a:t>
            </a:r>
            <a:endParaRPr kumimoji="0" lang="en-US" sz="600" b="1" baseline="30000"/>
          </a:p>
        </p:txBody>
      </p:sp>
      <p:sp>
        <p:nvSpPr>
          <p:cNvPr id="307217" name="Text Box 17"/>
          <p:cNvSpPr txBox="1">
            <a:spLocks noChangeArrowheads="1"/>
          </p:cNvSpPr>
          <p:nvPr/>
        </p:nvSpPr>
        <p:spPr bwMode="auto">
          <a:xfrm>
            <a:off x="4087813" y="5414963"/>
            <a:ext cx="276225" cy="96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/>
          <a:lstStyle/>
          <a:p>
            <a:pPr algn="l"/>
            <a:r>
              <a:rPr kumimoji="0" lang="en-US" sz="600" b="1"/>
              <a:t>2 ATP</a:t>
            </a:r>
            <a:endParaRPr kumimoji="0" lang="en-US" sz="600" b="1" baseline="30000"/>
          </a:p>
        </p:txBody>
      </p:sp>
      <p:sp>
        <p:nvSpPr>
          <p:cNvPr id="307218" name="Text Box 18"/>
          <p:cNvSpPr txBox="1">
            <a:spLocks noChangeArrowheads="1"/>
          </p:cNvSpPr>
          <p:nvPr/>
        </p:nvSpPr>
        <p:spPr bwMode="auto">
          <a:xfrm>
            <a:off x="4724400" y="5326063"/>
            <a:ext cx="644525" cy="119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/>
          <a:lstStyle/>
          <a:p>
            <a:pPr algn="l"/>
            <a:r>
              <a:rPr kumimoji="0" lang="en-US" sz="600" b="1"/>
              <a:t>Pyruvate kinase</a:t>
            </a:r>
            <a:endParaRPr kumimoji="0" lang="en-US" sz="600" b="1" baseline="30000"/>
          </a:p>
        </p:txBody>
      </p:sp>
      <p:sp>
        <p:nvSpPr>
          <p:cNvPr id="307219" name="Text Box 19"/>
          <p:cNvSpPr txBox="1">
            <a:spLocks noChangeArrowheads="1"/>
          </p:cNvSpPr>
          <p:nvPr/>
        </p:nvSpPr>
        <p:spPr bwMode="auto">
          <a:xfrm>
            <a:off x="4187825" y="4224338"/>
            <a:ext cx="219075" cy="106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/>
          <a:lstStyle/>
          <a:p>
            <a:pPr algn="l"/>
            <a:r>
              <a:rPr kumimoji="0" lang="en-US" sz="600" b="1"/>
              <a:t>2 H</a:t>
            </a:r>
            <a:r>
              <a:rPr kumimoji="0" lang="en-US" sz="600" b="1" baseline="-25000"/>
              <a:t>2</a:t>
            </a:r>
            <a:r>
              <a:rPr kumimoji="0" lang="en-US" sz="600" b="1"/>
              <a:t>O</a:t>
            </a:r>
            <a:endParaRPr kumimoji="0" lang="en-US" sz="600" b="1" baseline="30000"/>
          </a:p>
        </p:txBody>
      </p:sp>
      <p:sp>
        <p:nvSpPr>
          <p:cNvPr id="307220" name="Text Box 20"/>
          <p:cNvSpPr txBox="1">
            <a:spLocks noChangeArrowheads="1"/>
          </p:cNvSpPr>
          <p:nvPr/>
        </p:nvSpPr>
        <p:spPr bwMode="auto">
          <a:xfrm>
            <a:off x="4727575" y="4160838"/>
            <a:ext cx="333375" cy="100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/>
          <a:lstStyle/>
          <a:p>
            <a:pPr algn="l"/>
            <a:r>
              <a:rPr kumimoji="0" lang="en-US" sz="600" b="1"/>
              <a:t>Enolase</a:t>
            </a:r>
            <a:endParaRPr kumimoji="0" lang="en-US" sz="600" b="1" baseline="30000"/>
          </a:p>
        </p:txBody>
      </p:sp>
      <p:sp>
        <p:nvSpPr>
          <p:cNvPr id="307221" name="Text Box 21"/>
          <p:cNvSpPr txBox="1">
            <a:spLocks noChangeArrowheads="1"/>
          </p:cNvSpPr>
          <p:nvPr/>
        </p:nvSpPr>
        <p:spPr bwMode="auto">
          <a:xfrm>
            <a:off x="4233863" y="4926013"/>
            <a:ext cx="869950" cy="119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/>
          <a:lstStyle/>
          <a:p>
            <a:pPr algn="l"/>
            <a:r>
              <a:rPr kumimoji="0" lang="en-US" sz="600" b="1"/>
              <a:t>Phosphoenolpyruvate</a:t>
            </a:r>
            <a:endParaRPr kumimoji="0" lang="en-US" sz="600" b="1" baseline="30000"/>
          </a:p>
        </p:txBody>
      </p:sp>
      <p:sp>
        <p:nvSpPr>
          <p:cNvPr id="307222" name="Text Box 22"/>
          <p:cNvSpPr txBox="1">
            <a:spLocks noChangeArrowheads="1"/>
          </p:cNvSpPr>
          <p:nvPr/>
        </p:nvSpPr>
        <p:spPr bwMode="auto">
          <a:xfrm>
            <a:off x="4473575" y="6234113"/>
            <a:ext cx="342900" cy="10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/>
          <a:lstStyle/>
          <a:p>
            <a:pPr algn="l"/>
            <a:r>
              <a:rPr kumimoji="0" lang="en-US" sz="600" b="1"/>
              <a:t>Pyruvate</a:t>
            </a:r>
            <a:endParaRPr kumimoji="0" lang="en-US" sz="600" b="1" baseline="300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208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3213" y="1889125"/>
            <a:ext cx="8535987" cy="3078163"/>
          </a:xfrm>
          <a:prstGeom prst="rect">
            <a:avLst/>
          </a:prstGeom>
          <a:noFill/>
        </p:spPr>
      </p:pic>
      <p:sp>
        <p:nvSpPr>
          <p:cNvPr id="30208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52400" y="0"/>
            <a:ext cx="1981200" cy="304800"/>
          </a:xfrm>
          <a:noFill/>
          <a:ln/>
          <a:effectLst/>
        </p:spPr>
        <p:txBody>
          <a:bodyPr>
            <a:normAutofit fontScale="90000"/>
          </a:bodyPr>
          <a:lstStyle/>
          <a:p>
            <a:r>
              <a:rPr lang="en-US" sz="1500">
                <a:solidFill>
                  <a:schemeClr val="tx1"/>
                </a:solidFill>
              </a:rPr>
              <a:t>LE 9-7</a:t>
            </a:r>
          </a:p>
        </p:txBody>
      </p:sp>
      <p:sp>
        <p:nvSpPr>
          <p:cNvPr id="302084" name="Text Box 4"/>
          <p:cNvSpPr txBox="1">
            <a:spLocks noChangeArrowheads="1"/>
          </p:cNvSpPr>
          <p:nvPr/>
        </p:nvSpPr>
        <p:spPr bwMode="auto">
          <a:xfrm>
            <a:off x="1765300" y="2384425"/>
            <a:ext cx="841375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/>
          <a:lstStyle/>
          <a:p>
            <a:pPr algn="ctr"/>
            <a:r>
              <a:rPr kumimoji="0" lang="en-US" sz="1500" b="1"/>
              <a:t>Enzyme</a:t>
            </a:r>
            <a:endParaRPr kumimoji="0" lang="en-US" sz="1500" b="1" baseline="30000"/>
          </a:p>
        </p:txBody>
      </p:sp>
      <p:sp>
        <p:nvSpPr>
          <p:cNvPr id="302085" name="Text Box 5"/>
          <p:cNvSpPr txBox="1">
            <a:spLocks noChangeArrowheads="1"/>
          </p:cNvSpPr>
          <p:nvPr/>
        </p:nvSpPr>
        <p:spPr bwMode="auto">
          <a:xfrm>
            <a:off x="2809875" y="3170238"/>
            <a:ext cx="406400" cy="249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/>
          <a:lstStyle/>
          <a:p>
            <a:pPr algn="ctr"/>
            <a:r>
              <a:rPr kumimoji="0" lang="en-US" sz="1500" b="1"/>
              <a:t>ADP</a:t>
            </a:r>
            <a:endParaRPr kumimoji="0" lang="en-US" sz="1500" b="1" baseline="30000"/>
          </a:p>
        </p:txBody>
      </p:sp>
      <p:sp>
        <p:nvSpPr>
          <p:cNvPr id="302086" name="Text Box 6"/>
          <p:cNvSpPr txBox="1">
            <a:spLocks noChangeArrowheads="1"/>
          </p:cNvSpPr>
          <p:nvPr/>
        </p:nvSpPr>
        <p:spPr bwMode="auto">
          <a:xfrm>
            <a:off x="1790700" y="3668713"/>
            <a:ext cx="180975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/>
          <a:lstStyle/>
          <a:p>
            <a:pPr algn="ctr"/>
            <a:r>
              <a:rPr kumimoji="0" lang="en-US" sz="1500" b="1"/>
              <a:t>P</a:t>
            </a:r>
            <a:endParaRPr kumimoji="0" lang="en-US" sz="1500" b="1" baseline="30000"/>
          </a:p>
        </p:txBody>
      </p:sp>
      <p:sp>
        <p:nvSpPr>
          <p:cNvPr id="302087" name="Text Box 7"/>
          <p:cNvSpPr txBox="1">
            <a:spLocks noChangeArrowheads="1"/>
          </p:cNvSpPr>
          <p:nvPr/>
        </p:nvSpPr>
        <p:spPr bwMode="auto">
          <a:xfrm>
            <a:off x="974725" y="4048125"/>
            <a:ext cx="914400" cy="236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/>
          <a:lstStyle/>
          <a:p>
            <a:pPr algn="ctr"/>
            <a:r>
              <a:rPr kumimoji="0" lang="en-US" sz="1500" b="1"/>
              <a:t>Substrate</a:t>
            </a:r>
            <a:endParaRPr kumimoji="0" lang="en-US" sz="1500" b="1" baseline="30000"/>
          </a:p>
        </p:txBody>
      </p:sp>
      <p:sp>
        <p:nvSpPr>
          <p:cNvPr id="302088" name="Text Box 8"/>
          <p:cNvSpPr txBox="1">
            <a:spLocks noChangeArrowheads="1"/>
          </p:cNvSpPr>
          <p:nvPr/>
        </p:nvSpPr>
        <p:spPr bwMode="auto">
          <a:xfrm>
            <a:off x="5621338" y="4583113"/>
            <a:ext cx="841375" cy="26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/>
          <a:lstStyle/>
          <a:p>
            <a:pPr algn="ctr"/>
            <a:r>
              <a:rPr kumimoji="0" lang="en-US" sz="1500" b="1"/>
              <a:t>Product</a:t>
            </a:r>
            <a:endParaRPr kumimoji="0" lang="en-US" sz="1500" b="1" baseline="30000"/>
          </a:p>
        </p:txBody>
      </p:sp>
      <p:sp>
        <p:nvSpPr>
          <p:cNvPr id="302089" name="Text Box 9"/>
          <p:cNvSpPr txBox="1">
            <a:spLocks noChangeArrowheads="1"/>
          </p:cNvSpPr>
          <p:nvPr/>
        </p:nvSpPr>
        <p:spPr bwMode="auto">
          <a:xfrm>
            <a:off x="6553200" y="2481263"/>
            <a:ext cx="841375" cy="26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/>
          <a:lstStyle/>
          <a:p>
            <a:pPr algn="ctr"/>
            <a:r>
              <a:rPr kumimoji="0" lang="en-US" sz="1500" b="1"/>
              <a:t>Enzyme</a:t>
            </a:r>
            <a:endParaRPr kumimoji="0" lang="en-US" sz="1500" b="1" baseline="30000"/>
          </a:p>
        </p:txBody>
      </p:sp>
      <p:sp>
        <p:nvSpPr>
          <p:cNvPr id="302090" name="Text Box 10"/>
          <p:cNvSpPr txBox="1">
            <a:spLocks noChangeArrowheads="1"/>
          </p:cNvSpPr>
          <p:nvPr/>
        </p:nvSpPr>
        <p:spPr bwMode="auto">
          <a:xfrm>
            <a:off x="7613650" y="4056063"/>
            <a:ext cx="381000" cy="242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/>
          <a:lstStyle/>
          <a:p>
            <a:pPr algn="ctr"/>
            <a:r>
              <a:rPr kumimoji="0" lang="en-US" sz="1500" b="1"/>
              <a:t>ATP</a:t>
            </a:r>
            <a:endParaRPr kumimoji="0" lang="en-US" sz="1500" b="1" baseline="30000"/>
          </a:p>
        </p:txBody>
      </p:sp>
      <p:sp>
        <p:nvSpPr>
          <p:cNvPr id="302091" name="Text Box 11"/>
          <p:cNvSpPr txBox="1">
            <a:spLocks noChangeArrowheads="1"/>
          </p:cNvSpPr>
          <p:nvPr/>
        </p:nvSpPr>
        <p:spPr bwMode="auto">
          <a:xfrm>
            <a:off x="6854825" y="4065588"/>
            <a:ext cx="127000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/>
          <a:lstStyle/>
          <a:p>
            <a:pPr algn="ctr"/>
            <a:r>
              <a:rPr kumimoji="0" lang="en-US" sz="1500" b="1"/>
              <a:t>+</a:t>
            </a:r>
            <a:endParaRPr kumimoji="0" lang="en-US" sz="1500" b="1" baseline="3000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1071538" y="785794"/>
            <a:ext cx="6786578" cy="34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rdia New" pitchFamily="34" charset="-34"/>
                <a:ea typeface="AngsanaNew" charset="-120"/>
                <a:cs typeface="Cordia New" pitchFamily="34" charset="-34"/>
              </a:rPr>
              <a:t>ฟอสโฟริเลชัน หมายถึง การรวมตัวของหมู่ฟอสเฟต</a:t>
            </a:r>
            <a:r>
              <a:rPr kumimoji="0" lang="en-US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rdia New" pitchFamily="34" charset="-34"/>
                <a:ea typeface="AngsanaNew" charset="-120"/>
                <a:cs typeface="Cordia New" pitchFamily="34" charset="-34"/>
              </a:rPr>
              <a:t> (Pi) </a:t>
            </a:r>
            <a:r>
              <a:rPr kumimoji="0" lang="th-TH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rdia New" pitchFamily="34" charset="-34"/>
                <a:ea typeface="AngsanaNew" charset="-120"/>
                <a:cs typeface="Cordia New" pitchFamily="34" charset="-34"/>
              </a:rPr>
              <a:t>กับสารแล้วทำ ให้สารนั้นมีค่าพลังงานศักย์สูงขึ้น เช่น</a:t>
            </a:r>
            <a:endParaRPr kumimoji="0" lang="en-US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rdia New" pitchFamily="34" charset="-34"/>
              <a:ea typeface="AngsanaNew" charset="-120"/>
              <a:cs typeface="Cordia New" pitchFamily="34" charset="-34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rdia New" pitchFamily="34" charset="-34"/>
                <a:ea typeface="AngsanaNew" charset="-120"/>
                <a:cs typeface="Cordia New" pitchFamily="34" charset="-34"/>
              </a:rPr>
              <a:t>................................................................................................................................</a:t>
            </a:r>
            <a:endParaRPr kumimoji="0" lang="en-US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rdia New" pitchFamily="34" charset="-34"/>
              <a:cs typeface="Cordia New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/>
          <p:cNvPicPr>
            <a:picLocks noChangeAspect="1" noChangeArrowheads="1"/>
          </p:cNvPicPr>
          <p:nvPr/>
        </p:nvPicPr>
        <p:blipFill>
          <a:blip r:embed="rId2"/>
          <a:srcRect r="35033" b="42607"/>
          <a:stretch>
            <a:fillRect/>
          </a:stretch>
        </p:blipFill>
        <p:spPr bwMode="auto">
          <a:xfrm>
            <a:off x="1142976" y="1071546"/>
            <a:ext cx="7242175" cy="43211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857224" y="1000108"/>
            <a:ext cx="7500958" cy="34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rdia New" pitchFamily="34" charset="-34"/>
                <a:ea typeface="AngsanaNew" charset="-120"/>
                <a:cs typeface="Cordia New" pitchFamily="34" charset="-34"/>
              </a:rPr>
              <a:t>ขั้นไกลโคลีซิสได้ผลลัพธ์ดังนี้</a:t>
            </a:r>
            <a:endParaRPr kumimoji="0" lang="en-US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rdia New" pitchFamily="34" charset="-34"/>
              <a:cs typeface="Cordia New" pitchFamily="34" charset="-34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rdia New" pitchFamily="34" charset="-34"/>
                <a:ea typeface="AngsanaNew" charset="-120"/>
                <a:cs typeface="Cordia New" pitchFamily="34" charset="-34"/>
              </a:rPr>
              <a:t>1. </a:t>
            </a:r>
            <a:r>
              <a:rPr kumimoji="0" lang="th-TH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rdia New" pitchFamily="34" charset="-34"/>
                <a:ea typeface="AngsanaNew" charset="-120"/>
                <a:cs typeface="Cordia New" pitchFamily="34" charset="-34"/>
              </a:rPr>
              <a:t>ได้กรดไพรูวิก</a:t>
            </a:r>
            <a:r>
              <a:rPr kumimoji="0" lang="en-US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rdia New" pitchFamily="34" charset="-34"/>
                <a:ea typeface="AngsanaNew" charset="-120"/>
                <a:cs typeface="Cordia New" pitchFamily="34" charset="-34"/>
              </a:rPr>
              <a:t> 2 </a:t>
            </a:r>
            <a:r>
              <a:rPr kumimoji="0" lang="th-TH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rdia New" pitchFamily="34" charset="-34"/>
                <a:ea typeface="AngsanaNew" charset="-120"/>
                <a:cs typeface="Cordia New" pitchFamily="34" charset="-34"/>
              </a:rPr>
              <a:t>โมเลกุล</a:t>
            </a:r>
            <a:endParaRPr kumimoji="0" lang="en-US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rdia New" pitchFamily="34" charset="-34"/>
              <a:cs typeface="Cordia New" pitchFamily="34" charset="-34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rdia New" pitchFamily="34" charset="-34"/>
                <a:ea typeface="AngsanaNew" charset="-120"/>
                <a:cs typeface="Cordia New" pitchFamily="34" charset="-34"/>
              </a:rPr>
              <a:t>2. </a:t>
            </a:r>
            <a:r>
              <a:rPr kumimoji="0" lang="th-TH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rdia New" pitchFamily="34" charset="-34"/>
                <a:ea typeface="AngsanaNew" charset="-120"/>
                <a:cs typeface="Cordia New" pitchFamily="34" charset="-34"/>
              </a:rPr>
              <a:t>เกิด</a:t>
            </a:r>
            <a:r>
              <a:rPr kumimoji="0" lang="en-US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rdia New" pitchFamily="34" charset="-34"/>
                <a:ea typeface="AngsanaNew" charset="-120"/>
                <a:cs typeface="Cordia New" pitchFamily="34" charset="-34"/>
              </a:rPr>
              <a:t> 4 ATP </a:t>
            </a:r>
            <a:r>
              <a:rPr kumimoji="0" lang="th-TH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rdia New" pitchFamily="34" charset="-34"/>
                <a:ea typeface="AngsanaNew" charset="-120"/>
                <a:cs typeface="Cordia New" pitchFamily="34" charset="-34"/>
              </a:rPr>
              <a:t>ใช้ในการฟอสโฟริเลชันไป</a:t>
            </a:r>
            <a:r>
              <a:rPr kumimoji="0" lang="en-US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rdia New" pitchFamily="34" charset="-34"/>
                <a:ea typeface="AngsanaNew" charset="-120"/>
                <a:cs typeface="Cordia New" pitchFamily="34" charset="-34"/>
              </a:rPr>
              <a:t> 2 ATP </a:t>
            </a:r>
            <a:endParaRPr kumimoji="0" lang="th-TH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rdia New" pitchFamily="34" charset="-34"/>
              <a:ea typeface="AngsanaNew" charset="-120"/>
              <a:cs typeface="Cordia New" pitchFamily="34" charset="-34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h-TH" sz="4400" dirty="0" smtClean="0">
                <a:latin typeface="Cordia New" pitchFamily="34" charset="-34"/>
                <a:ea typeface="AngsanaNew" charset="-120"/>
                <a:cs typeface="Cordia New" pitchFamily="34" charset="-34"/>
              </a:rPr>
              <a:t>     </a:t>
            </a:r>
            <a:r>
              <a:rPr kumimoji="0" lang="th-TH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rdia New" pitchFamily="34" charset="-34"/>
                <a:ea typeface="AngsanaNew" charset="-120"/>
                <a:cs typeface="Cordia New" pitchFamily="34" charset="-34"/>
              </a:rPr>
              <a:t>ได้สุทธิ</a:t>
            </a:r>
            <a:r>
              <a:rPr kumimoji="0" lang="en-US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rdia New" pitchFamily="34" charset="-34"/>
                <a:ea typeface="AngsanaNew" charset="-120"/>
                <a:cs typeface="Cordia New" pitchFamily="34" charset="-34"/>
              </a:rPr>
              <a:t> 2 ATP</a:t>
            </a:r>
            <a:endParaRPr kumimoji="0" lang="en-US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rdia New" pitchFamily="34" charset="-34"/>
              <a:cs typeface="Cordia New" pitchFamily="34" charset="-34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rdia New" pitchFamily="34" charset="-34"/>
                <a:ea typeface="AngsanaNew" charset="-120"/>
                <a:cs typeface="Cordia New" pitchFamily="34" charset="-34"/>
              </a:rPr>
              <a:t>3. </a:t>
            </a:r>
            <a:r>
              <a:rPr kumimoji="0" lang="th-TH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rdia New" pitchFamily="34" charset="-34"/>
                <a:ea typeface="AngsanaNew" charset="-120"/>
                <a:cs typeface="Cordia New" pitchFamily="34" charset="-34"/>
              </a:rPr>
              <a:t>เกิด</a:t>
            </a:r>
            <a:r>
              <a:rPr kumimoji="0" lang="en-US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rdia New" pitchFamily="34" charset="-34"/>
                <a:ea typeface="AngsanaNew" charset="-120"/>
                <a:cs typeface="Cordia New" pitchFamily="34" charset="-34"/>
              </a:rPr>
              <a:t> H 4 </a:t>
            </a:r>
            <a:r>
              <a:rPr kumimoji="0" lang="th-TH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rdia New" pitchFamily="34" charset="-34"/>
                <a:ea typeface="AngsanaNew" charset="-120"/>
                <a:cs typeface="Cordia New" pitchFamily="34" charset="-34"/>
              </a:rPr>
              <a:t>อะตอม โดยมี</a:t>
            </a:r>
            <a:r>
              <a:rPr kumimoji="0" lang="en-US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rdia New" pitchFamily="34" charset="-34"/>
                <a:ea typeface="AngsanaNew" charset="-120"/>
                <a:cs typeface="Cordia New" pitchFamily="34" charset="-34"/>
              </a:rPr>
              <a:t> NAD</a:t>
            </a:r>
            <a:r>
              <a:rPr kumimoji="0" lang="en-US" sz="4400" b="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Cordia New" pitchFamily="34" charset="-34"/>
                <a:ea typeface="AngsanaNew" charset="-120"/>
                <a:cs typeface="Cordia New" pitchFamily="34" charset="-34"/>
              </a:rPr>
              <a:t>+</a:t>
            </a:r>
            <a:r>
              <a:rPr kumimoji="0" lang="en-US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rdia New" pitchFamily="34" charset="-34"/>
                <a:ea typeface="AngsanaNew" charset="-120"/>
                <a:cs typeface="Cordia New" pitchFamily="34" charset="-34"/>
              </a:rPr>
              <a:t> </a:t>
            </a:r>
            <a:r>
              <a:rPr kumimoji="0" lang="th-TH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rdia New" pitchFamily="34" charset="-34"/>
                <a:ea typeface="AngsanaNew" charset="-120"/>
                <a:cs typeface="Cordia New" pitchFamily="34" charset="-34"/>
              </a:rPr>
              <a:t>มารับ</a:t>
            </a:r>
            <a:endParaRPr kumimoji="0" lang="th-TH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rdia New" pitchFamily="34" charset="-34"/>
              <a:cs typeface="Cordia New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ext Box 2"/>
          <p:cNvSpPr txBox="1">
            <a:spLocks noChangeArrowheads="1"/>
          </p:cNvSpPr>
          <p:nvPr/>
        </p:nvSpPr>
        <p:spPr bwMode="auto">
          <a:xfrm>
            <a:off x="1142976" y="2928934"/>
            <a:ext cx="6219825" cy="352425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285720" y="357166"/>
            <a:ext cx="8286776" cy="30777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ordia New" pitchFamily="34" charset="-34"/>
                <a:ea typeface="AngsanaNew-Bold" charset="0"/>
                <a:cs typeface="Cordia New" pitchFamily="34" charset="-34"/>
              </a:rPr>
              <a:t>2. </a:t>
            </a:r>
            <a:r>
              <a:rPr kumimoji="0" lang="th-TH" sz="4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ordia New" pitchFamily="34" charset="-34"/>
                <a:ea typeface="AngsanaNew-Bold" charset="0"/>
                <a:cs typeface="Cordia New" pitchFamily="34" charset="-34"/>
              </a:rPr>
              <a:t>การสร้าง แอซีติลโคเอนไซม์ เอ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rdia New" pitchFamily="34" charset="-34"/>
                <a:ea typeface="AngsanaNew" charset="-120"/>
                <a:cs typeface="Cordia New" pitchFamily="34" charset="-34"/>
              </a:rPr>
              <a:t>    </a:t>
            </a:r>
            <a:r>
              <a:rPr kumimoji="0" lang="en-US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rdia New" pitchFamily="34" charset="-34"/>
                <a:ea typeface="AngsanaNew" charset="-120"/>
                <a:cs typeface="Cordia New" pitchFamily="34" charset="-34"/>
              </a:rPr>
              <a:t>(Acetyl Coenzyme A)</a:t>
            </a:r>
            <a:endParaRPr kumimoji="0" lang="en-US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rdia New" pitchFamily="34" charset="-34"/>
              <a:cs typeface="Cordia New" pitchFamily="34" charset="-34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rdia New" pitchFamily="34" charset="-34"/>
                <a:ea typeface="AngsanaNew" charset="-120"/>
                <a:cs typeface="Cordia New" pitchFamily="34" charset="-34"/>
              </a:rPr>
              <a:t>เกิดที่เยื่อชั้นในของไมโทคอนเดรีย โดยกรดไพรูวิกจะทำปฏิกิริยากับโคเอนไซม์ เอ</a:t>
            </a:r>
            <a:endParaRPr kumimoji="0" lang="en-US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rdia New" pitchFamily="34" charset="-34"/>
              <a:cs typeface="Cordia New" pitchFamily="34" charset="-34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571472" y="4857760"/>
            <a:ext cx="7786710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rdia New" pitchFamily="34" charset="-34"/>
                <a:ea typeface="AngsanaNew" charset="-120"/>
                <a:cs typeface="Cordia New" pitchFamily="34" charset="-34"/>
              </a:rPr>
              <a:t>(Coenzyme A) </a:t>
            </a:r>
            <a:r>
              <a:rPr kumimoji="0" lang="th-TH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rdia New" pitchFamily="34" charset="-34"/>
                <a:ea typeface="AngsanaNew" charset="-120"/>
                <a:cs typeface="Cordia New" pitchFamily="34" charset="-34"/>
              </a:rPr>
              <a:t>ได้เป็น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rdia New" pitchFamily="34" charset="-34"/>
                <a:ea typeface="AngsanaNew" charset="-120"/>
                <a:cs typeface="Cordia New" pitchFamily="34" charset="-34"/>
              </a:rPr>
              <a:t>แอซีติลโคไซม์ เอ</a:t>
            </a:r>
            <a:r>
              <a:rPr kumimoji="0" lang="en-US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rdia New" pitchFamily="34" charset="-34"/>
                <a:ea typeface="AngsanaNew" charset="-120"/>
                <a:cs typeface="Cordia New" pitchFamily="34" charset="-34"/>
              </a:rPr>
              <a:t> (Acetyl Coenzyme A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rdia New" pitchFamily="34" charset="-34"/>
                <a:ea typeface="AngsanaNew" charset="-120"/>
                <a:cs typeface="Cordia New" pitchFamily="34" charset="-34"/>
              </a:rPr>
              <a:t>)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2"/>
          <p:cNvPicPr>
            <a:picLocks noChangeAspect="1" noChangeArrowheads="1"/>
          </p:cNvPicPr>
          <p:nvPr/>
        </p:nvPicPr>
        <p:blipFill>
          <a:blip r:embed="rId2"/>
          <a:srcRect b="5855"/>
          <a:stretch>
            <a:fillRect/>
          </a:stretch>
        </p:blipFill>
        <p:spPr bwMode="auto">
          <a:xfrm>
            <a:off x="714348" y="357166"/>
            <a:ext cx="8077200" cy="4308475"/>
          </a:xfrm>
          <a:prstGeom prst="rect">
            <a:avLst/>
          </a:prstGeom>
          <a:solidFill>
            <a:srgbClr val="FFFF66"/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928662" y="714356"/>
            <a:ext cx="7643866" cy="4832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rdia New" pitchFamily="34" charset="-34"/>
                <a:ea typeface="AngsanaNew" charset="-120"/>
                <a:cs typeface="Cordia New" pitchFamily="34" charset="-34"/>
              </a:rPr>
              <a:t>การสร้างแอซีติลโคเอนไซม์ เอ ได้ผลลัพธ์ดังนี้</a:t>
            </a:r>
            <a:r>
              <a:rPr kumimoji="0" lang="en-US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rdia New" pitchFamily="34" charset="-34"/>
                <a:ea typeface="AngsanaNew" charset="-120"/>
                <a:cs typeface="Cordia New" pitchFamily="34" charset="-34"/>
              </a:rPr>
              <a:t> (1 </a:t>
            </a:r>
            <a:r>
              <a:rPr kumimoji="0" lang="th-TH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rdia New" pitchFamily="34" charset="-34"/>
                <a:ea typeface="AngsanaNew" charset="-120"/>
                <a:cs typeface="Cordia New" pitchFamily="34" charset="-34"/>
              </a:rPr>
              <a:t>กลูโคส ได้กรดไพรูวิก</a:t>
            </a:r>
            <a:r>
              <a:rPr kumimoji="0" lang="en-US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rdia New" pitchFamily="34" charset="-34"/>
                <a:ea typeface="AngsanaNew" charset="-120"/>
                <a:cs typeface="Cordia New" pitchFamily="34" charset="-34"/>
              </a:rPr>
              <a:t> 2 </a:t>
            </a:r>
            <a:r>
              <a:rPr kumimoji="0" lang="th-TH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rdia New" pitchFamily="34" charset="-34"/>
                <a:ea typeface="AngsanaNew" charset="-120"/>
                <a:cs typeface="Cordia New" pitchFamily="34" charset="-34"/>
              </a:rPr>
              <a:t>โมเลกุล จึงเอา</a:t>
            </a:r>
            <a:r>
              <a:rPr kumimoji="0" lang="en-US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rdia New" pitchFamily="34" charset="-34"/>
                <a:ea typeface="AngsanaNew" charset="-120"/>
                <a:cs typeface="Cordia New" pitchFamily="34" charset="-34"/>
              </a:rPr>
              <a:t> 2 </a:t>
            </a:r>
            <a:r>
              <a:rPr kumimoji="0" lang="th-TH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rdia New" pitchFamily="34" charset="-34"/>
                <a:ea typeface="AngsanaNew" charset="-120"/>
                <a:cs typeface="Cordia New" pitchFamily="34" charset="-34"/>
              </a:rPr>
              <a:t>คูณตลอด</a:t>
            </a:r>
            <a:r>
              <a:rPr kumimoji="0" lang="en-US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rdia New" pitchFamily="34" charset="-34"/>
                <a:ea typeface="AngsanaNew" charset="-120"/>
                <a:cs typeface="Cordia New" pitchFamily="34" charset="-34"/>
              </a:rPr>
              <a:t>)</a:t>
            </a:r>
            <a:endParaRPr kumimoji="0" lang="en-US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rdia New" pitchFamily="34" charset="-34"/>
              <a:cs typeface="Cordia New" pitchFamily="34" charset="-34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rdia New" pitchFamily="34" charset="-34"/>
                <a:ea typeface="AngsanaNew" charset="-120"/>
                <a:cs typeface="Cordia New" pitchFamily="34" charset="-34"/>
              </a:rPr>
              <a:t>1. </a:t>
            </a:r>
            <a:r>
              <a:rPr kumimoji="0" lang="th-TH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rdia New" pitchFamily="34" charset="-34"/>
                <a:ea typeface="AngsanaNew" charset="-120"/>
                <a:cs typeface="Cordia New" pitchFamily="34" charset="-34"/>
              </a:rPr>
              <a:t>ได้แอซีติลโคเอนไซม์ เอ</a:t>
            </a:r>
            <a:r>
              <a:rPr kumimoji="0" lang="en-US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rdia New" pitchFamily="34" charset="-34"/>
                <a:ea typeface="AngsanaNew" charset="-120"/>
                <a:cs typeface="Cordia New" pitchFamily="34" charset="-34"/>
              </a:rPr>
              <a:t> 2 </a:t>
            </a:r>
            <a:r>
              <a:rPr kumimoji="0" lang="th-TH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rdia New" pitchFamily="34" charset="-34"/>
                <a:ea typeface="AngsanaNew" charset="-120"/>
                <a:cs typeface="Cordia New" pitchFamily="34" charset="-34"/>
              </a:rPr>
              <a:t>โมเลกุล</a:t>
            </a:r>
            <a:endParaRPr kumimoji="0" lang="en-US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rdia New" pitchFamily="34" charset="-34"/>
              <a:cs typeface="Cordia New" pitchFamily="34" charset="-34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rdia New" pitchFamily="34" charset="-34"/>
                <a:ea typeface="AngsanaNew" charset="-120"/>
                <a:cs typeface="Cordia New" pitchFamily="34" charset="-34"/>
              </a:rPr>
              <a:t>2. </a:t>
            </a:r>
            <a:r>
              <a:rPr kumimoji="0" lang="th-TH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rdia New" pitchFamily="34" charset="-34"/>
                <a:ea typeface="AngsanaNew" charset="-120"/>
                <a:cs typeface="Cordia New" pitchFamily="34" charset="-34"/>
              </a:rPr>
              <a:t>ได้</a:t>
            </a:r>
            <a:r>
              <a:rPr kumimoji="0" lang="en-US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rdia New" pitchFamily="34" charset="-34"/>
                <a:ea typeface="AngsanaNew" charset="-120"/>
                <a:cs typeface="Cordia New" pitchFamily="34" charset="-34"/>
              </a:rPr>
              <a:t> CO</a:t>
            </a:r>
            <a:r>
              <a:rPr kumimoji="0" lang="en-US" sz="44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Cordia New" pitchFamily="34" charset="-34"/>
                <a:ea typeface="AngsanaNew" charset="-120"/>
                <a:cs typeface="Cordia New" pitchFamily="34" charset="-34"/>
              </a:rPr>
              <a:t>2</a:t>
            </a:r>
            <a:r>
              <a:rPr kumimoji="0" lang="en-US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rdia New" pitchFamily="34" charset="-34"/>
                <a:ea typeface="AngsanaNew" charset="-120"/>
                <a:cs typeface="Cordia New" pitchFamily="34" charset="-34"/>
              </a:rPr>
              <a:t> 2 </a:t>
            </a:r>
            <a:r>
              <a:rPr kumimoji="0" lang="th-TH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rdia New" pitchFamily="34" charset="-34"/>
                <a:ea typeface="AngsanaNew" charset="-120"/>
                <a:cs typeface="Cordia New" pitchFamily="34" charset="-34"/>
              </a:rPr>
              <a:t>โมเลกุล</a:t>
            </a:r>
            <a:endParaRPr kumimoji="0" lang="en-US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rdia New" pitchFamily="34" charset="-34"/>
              <a:cs typeface="Cordia New" pitchFamily="34" charset="-34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rdia New" pitchFamily="34" charset="-34"/>
                <a:ea typeface="AngsanaNew" charset="-120"/>
                <a:cs typeface="Cordia New" pitchFamily="34" charset="-34"/>
              </a:rPr>
              <a:t>3. </a:t>
            </a:r>
            <a:r>
              <a:rPr kumimoji="0" lang="th-TH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rdia New" pitchFamily="34" charset="-34"/>
                <a:ea typeface="AngsanaNew" charset="-120"/>
                <a:cs typeface="Cordia New" pitchFamily="34" charset="-34"/>
              </a:rPr>
              <a:t>ได้</a:t>
            </a:r>
            <a:r>
              <a:rPr kumimoji="0" lang="en-US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rdia New" pitchFamily="34" charset="-34"/>
                <a:ea typeface="AngsanaNew" charset="-120"/>
                <a:cs typeface="Cordia New" pitchFamily="34" charset="-34"/>
              </a:rPr>
              <a:t> H 4 </a:t>
            </a:r>
            <a:r>
              <a:rPr kumimoji="0" lang="th-TH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rdia New" pitchFamily="34" charset="-34"/>
                <a:ea typeface="AngsanaNew" charset="-120"/>
                <a:cs typeface="Cordia New" pitchFamily="34" charset="-34"/>
              </a:rPr>
              <a:t>อะตอม โดยมี</a:t>
            </a:r>
            <a:r>
              <a:rPr kumimoji="0" lang="en-US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rdia New" pitchFamily="34" charset="-34"/>
                <a:ea typeface="AngsanaNew" charset="-120"/>
                <a:cs typeface="Cordia New" pitchFamily="34" charset="-34"/>
              </a:rPr>
              <a:t> NAD+ </a:t>
            </a:r>
            <a:r>
              <a:rPr kumimoji="0" lang="th-TH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rdia New" pitchFamily="34" charset="-34"/>
                <a:ea typeface="AngsanaNew" charset="-120"/>
                <a:cs typeface="Cordia New" pitchFamily="34" charset="-34"/>
              </a:rPr>
              <a:t>มารับไฮโดรเจน จึงได้</a:t>
            </a:r>
            <a:r>
              <a:rPr kumimoji="0" lang="en-US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rdia New" pitchFamily="34" charset="-34"/>
                <a:ea typeface="AngsanaNew" charset="-120"/>
                <a:cs typeface="Cordia New" pitchFamily="34" charset="-34"/>
              </a:rPr>
              <a:t> NADH + H</a:t>
            </a:r>
            <a:r>
              <a:rPr kumimoji="0" lang="en-US" sz="4400" b="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Cordia New" pitchFamily="34" charset="-34"/>
                <a:ea typeface="AngsanaNew" charset="-120"/>
                <a:cs typeface="Cordia New" pitchFamily="34" charset="-34"/>
              </a:rPr>
              <a:t>+</a:t>
            </a:r>
            <a:r>
              <a:rPr kumimoji="0" lang="en-US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rdia New" pitchFamily="34" charset="-34"/>
                <a:ea typeface="AngsanaNew" charset="-120"/>
                <a:cs typeface="Cordia New" pitchFamily="34" charset="-34"/>
              </a:rPr>
              <a:t> 2 </a:t>
            </a:r>
            <a:r>
              <a:rPr kumimoji="0" lang="th-TH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rdia New" pitchFamily="34" charset="-34"/>
                <a:ea typeface="AngsanaNew" charset="-120"/>
                <a:cs typeface="Cordia New" pitchFamily="34" charset="-34"/>
              </a:rPr>
              <a:t>โมเลกุล</a:t>
            </a:r>
            <a:endParaRPr kumimoji="0" lang="th-TH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rdia New" pitchFamily="34" charset="-34"/>
              <a:cs typeface="Cordia New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ext Box 2"/>
          <p:cNvSpPr txBox="1">
            <a:spLocks noChangeArrowheads="1"/>
          </p:cNvSpPr>
          <p:nvPr/>
        </p:nvSpPr>
        <p:spPr bwMode="auto">
          <a:xfrm>
            <a:off x="352425" y="806450"/>
            <a:ext cx="6000750" cy="696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627" name="Rectangle 3"/>
          <p:cNvSpPr>
            <a:spLocks noChangeArrowheads="1"/>
          </p:cNvSpPr>
          <p:nvPr/>
        </p:nvSpPr>
        <p:spPr bwMode="auto">
          <a:xfrm>
            <a:off x="357158" y="285728"/>
            <a:ext cx="8358246" cy="64633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ordia New" pitchFamily="34" charset="-34"/>
                <a:ea typeface="AngsanaNew-Bold" charset="0"/>
                <a:cs typeface="Cordia New" pitchFamily="34" charset="-34"/>
              </a:rPr>
              <a:t>3. </a:t>
            </a:r>
            <a:r>
              <a:rPr kumimoji="0" lang="th-TH" sz="4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ordia New" pitchFamily="34" charset="-34"/>
                <a:ea typeface="AngsanaNew-Bold" charset="0"/>
                <a:cs typeface="Cordia New" pitchFamily="34" charset="-34"/>
              </a:rPr>
              <a:t>วัฎจักรเครบส์</a:t>
            </a:r>
            <a:r>
              <a:rPr kumimoji="0" lang="en-US" sz="4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ordia New" pitchFamily="34" charset="-34"/>
                <a:ea typeface="AngsanaNew-Bold" charset="0"/>
                <a:cs typeface="Cordia New" pitchFamily="34" charset="-34"/>
              </a:rPr>
              <a:t> (</a:t>
            </a:r>
            <a:r>
              <a:rPr kumimoji="0" lang="en-US" sz="4400" b="1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Cordia New" pitchFamily="34" charset="-34"/>
                <a:ea typeface="AngsanaNew-Bold" charset="0"/>
                <a:cs typeface="Cordia New" pitchFamily="34" charset="-34"/>
              </a:rPr>
              <a:t>krebs</a:t>
            </a:r>
            <a:r>
              <a:rPr kumimoji="0" lang="en-US" sz="4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ordia New" pitchFamily="34" charset="-34"/>
                <a:ea typeface="AngsanaNew-Bold" charset="0"/>
                <a:cs typeface="Cordia New" pitchFamily="34" charset="-34"/>
              </a:rPr>
              <a:t> cycle) </a:t>
            </a:r>
            <a:r>
              <a:rPr kumimoji="0" lang="th-TH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rdia New" pitchFamily="34" charset="-34"/>
                <a:ea typeface="AngsanaNew" charset="-120"/>
                <a:cs typeface="Cordia New" pitchFamily="34" charset="-34"/>
              </a:rPr>
              <a:t>หรือวัฏจักรของกรดซิตริก</a:t>
            </a:r>
            <a:r>
              <a:rPr kumimoji="0" lang="en-US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rdia New" pitchFamily="34" charset="-34"/>
                <a:ea typeface="AngsanaNew" charset="-120"/>
                <a:cs typeface="Cordia New" pitchFamily="34" charset="-34"/>
              </a:rPr>
              <a:t> (Citric acid cycle) </a:t>
            </a:r>
            <a:r>
              <a:rPr kumimoji="0" lang="th-TH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rdia New" pitchFamily="34" charset="-34"/>
                <a:ea typeface="AngsanaNew" charset="-120"/>
                <a:cs typeface="Cordia New" pitchFamily="34" charset="-34"/>
              </a:rPr>
              <a:t>ตั้งชื่อตามชื่อของ เซอร์ ฮันส์ เครบส์</a:t>
            </a:r>
            <a:r>
              <a:rPr kumimoji="0" lang="en-US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rdia New" pitchFamily="34" charset="-34"/>
                <a:ea typeface="AngsanaNew" charset="-120"/>
                <a:cs typeface="Cordia New" pitchFamily="34" charset="-34"/>
              </a:rPr>
              <a:t> (Sir Hans Krebs) </a:t>
            </a:r>
            <a:r>
              <a:rPr kumimoji="0" lang="th-TH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rdia New" pitchFamily="34" charset="-34"/>
                <a:ea typeface="AngsanaNew" charset="-120"/>
                <a:cs typeface="Cordia New" pitchFamily="34" charset="-34"/>
              </a:rPr>
              <a:t>เกิดขึ้นที่บริเวณเมทริกซ์ของไมโทคอนเดรีย</a:t>
            </a:r>
            <a:endParaRPr kumimoji="0" lang="en-US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rdia New" pitchFamily="34" charset="-34"/>
              <a:cs typeface="Cordia New" pitchFamily="34" charset="-34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h-TH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rdia New" pitchFamily="34" charset="-34"/>
                <a:ea typeface="AngsanaNew" charset="-120"/>
                <a:cs typeface="Cordia New" pitchFamily="34" charset="-34"/>
              </a:rPr>
              <a:t>โดยเริ่มต้นด้วยแอซีติลโคเอนไซม์ เอ ซึ่งมีคาร์บอน</a:t>
            </a:r>
            <a:r>
              <a:rPr kumimoji="0" lang="en-US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rdia New" pitchFamily="34" charset="-34"/>
                <a:ea typeface="AngsanaNew" charset="-120"/>
                <a:cs typeface="Cordia New" pitchFamily="34" charset="-34"/>
              </a:rPr>
              <a:t> 2 </a:t>
            </a:r>
            <a:r>
              <a:rPr kumimoji="0" lang="th-TH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rdia New" pitchFamily="34" charset="-34"/>
                <a:ea typeface="AngsanaNew" charset="-120"/>
                <a:cs typeface="Cordia New" pitchFamily="34" charset="-34"/>
              </a:rPr>
              <a:t>อะตอม รวมตัวกับสารซึ่งมีคาร์บอน</a:t>
            </a:r>
            <a:r>
              <a:rPr kumimoji="0" lang="en-US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rdia New" pitchFamily="34" charset="-34"/>
                <a:ea typeface="AngsanaNew" charset="-120"/>
                <a:cs typeface="Cordia New" pitchFamily="34" charset="-34"/>
              </a:rPr>
              <a:t> 4</a:t>
            </a:r>
            <a:r>
              <a:rPr lang="th-TH" sz="4400" dirty="0" smtClean="0">
                <a:latin typeface="Cordia New" pitchFamily="34" charset="-34"/>
                <a:cs typeface="Cordia New" pitchFamily="34" charset="-34"/>
              </a:rPr>
              <a:t> </a:t>
            </a:r>
            <a:r>
              <a:rPr kumimoji="0" lang="th-TH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rdia New" pitchFamily="34" charset="-34"/>
                <a:ea typeface="AngsanaNew" charset="-120"/>
                <a:cs typeface="Cordia New" pitchFamily="34" charset="-34"/>
              </a:rPr>
              <a:t>อะตอม ที่มีอยู่แล้วภายในเซลล์ ได้สารที่มีคาร์บอน</a:t>
            </a:r>
            <a:r>
              <a:rPr kumimoji="0" lang="en-US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rdia New" pitchFamily="34" charset="-34"/>
                <a:ea typeface="AngsanaNew" charset="-120"/>
                <a:cs typeface="Cordia New" pitchFamily="34" charset="-34"/>
              </a:rPr>
              <a:t> 6 </a:t>
            </a:r>
            <a:r>
              <a:rPr kumimoji="0" lang="th-TH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rdia New" pitchFamily="34" charset="-34"/>
                <a:ea typeface="AngsanaNew" charset="-120"/>
                <a:cs typeface="Cordia New" pitchFamily="34" charset="-34"/>
              </a:rPr>
              <a:t>อะตอม คือ กรดซิตริก</a:t>
            </a:r>
            <a:r>
              <a:rPr kumimoji="0" lang="en-US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rdia New" pitchFamily="34" charset="-34"/>
                <a:ea typeface="AngsanaNew" charset="-120"/>
                <a:cs typeface="Cordia New" pitchFamily="34" charset="-34"/>
              </a:rPr>
              <a:t> (Citric acid)</a:t>
            </a:r>
            <a:r>
              <a:rPr lang="th-TH" sz="4400" dirty="0" smtClean="0">
                <a:latin typeface="Cordia New" pitchFamily="34" charset="-34"/>
                <a:ea typeface="AngsanaNew" charset="-120"/>
                <a:cs typeface="Cordia New" pitchFamily="34" charset="-34"/>
              </a:rPr>
              <a:t> และปล่อยโคเอนไซม์ เอ เป็นอิสระ</a:t>
            </a:r>
            <a:endParaRPr lang="th-TH" sz="4800" dirty="0" smtClean="0"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rdia New" pitchFamily="34" charset="-34"/>
              <a:cs typeface="Cordia New" pitchFamily="34" charset="-34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593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3213" y="795338"/>
            <a:ext cx="8535987" cy="5267325"/>
          </a:xfrm>
          <a:prstGeom prst="rect">
            <a:avLst/>
          </a:prstGeom>
          <a:noFill/>
        </p:spPr>
      </p:pic>
      <p:sp>
        <p:nvSpPr>
          <p:cNvPr id="295939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52400" y="0"/>
            <a:ext cx="1981200" cy="304800"/>
          </a:xfrm>
          <a:noFill/>
          <a:ln/>
          <a:effectLst/>
        </p:spPr>
        <p:txBody>
          <a:bodyPr>
            <a:normAutofit fontScale="90000"/>
          </a:bodyPr>
          <a:lstStyle/>
          <a:p>
            <a:r>
              <a:rPr lang="en-US" sz="1500">
                <a:solidFill>
                  <a:schemeClr val="tx1"/>
                </a:solidFill>
              </a:rPr>
              <a:t>LE 9-3</a:t>
            </a:r>
            <a:endParaRPr lang="en-US" sz="1500"/>
          </a:p>
        </p:txBody>
      </p:sp>
      <p:sp>
        <p:nvSpPr>
          <p:cNvPr id="295940" name="Text Box 4"/>
          <p:cNvSpPr txBox="1">
            <a:spLocks noChangeArrowheads="1"/>
          </p:cNvSpPr>
          <p:nvPr/>
        </p:nvSpPr>
        <p:spPr bwMode="auto">
          <a:xfrm>
            <a:off x="1865313" y="1008063"/>
            <a:ext cx="11684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/>
          <a:lstStyle/>
          <a:p>
            <a:pPr algn="l">
              <a:lnSpc>
                <a:spcPct val="80000"/>
              </a:lnSpc>
            </a:pPr>
            <a:r>
              <a:rPr kumimoji="0" lang="en-US" sz="1700" b="1"/>
              <a:t>Reactants</a:t>
            </a:r>
          </a:p>
        </p:txBody>
      </p:sp>
      <p:sp>
        <p:nvSpPr>
          <p:cNvPr id="295941" name="Text Box 5"/>
          <p:cNvSpPr txBox="1">
            <a:spLocks noChangeArrowheads="1"/>
          </p:cNvSpPr>
          <p:nvPr/>
        </p:nvSpPr>
        <p:spPr bwMode="auto">
          <a:xfrm>
            <a:off x="2112963" y="1506538"/>
            <a:ext cx="1984375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/>
          <a:lstStyle/>
          <a:p>
            <a:pPr algn="l">
              <a:lnSpc>
                <a:spcPct val="80000"/>
              </a:lnSpc>
            </a:pPr>
            <a:r>
              <a:rPr kumimoji="0" lang="en-US" sz="1700" b="1">
                <a:solidFill>
                  <a:srgbClr val="0099B3"/>
                </a:solidFill>
              </a:rPr>
              <a:t>becomes oxidized</a:t>
            </a:r>
          </a:p>
        </p:txBody>
      </p:sp>
      <p:sp>
        <p:nvSpPr>
          <p:cNvPr id="295942" name="Text Box 6"/>
          <p:cNvSpPr txBox="1">
            <a:spLocks noChangeArrowheads="1"/>
          </p:cNvSpPr>
          <p:nvPr/>
        </p:nvSpPr>
        <p:spPr bwMode="auto">
          <a:xfrm>
            <a:off x="5068888" y="2859088"/>
            <a:ext cx="1984375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/>
          <a:lstStyle/>
          <a:p>
            <a:pPr algn="l">
              <a:lnSpc>
                <a:spcPct val="80000"/>
              </a:lnSpc>
            </a:pPr>
            <a:r>
              <a:rPr kumimoji="0" lang="en-US" sz="1700" b="1">
                <a:solidFill>
                  <a:srgbClr val="0099B3"/>
                </a:solidFill>
              </a:rPr>
              <a:t>becomes reduced</a:t>
            </a:r>
          </a:p>
        </p:txBody>
      </p:sp>
      <p:sp>
        <p:nvSpPr>
          <p:cNvPr id="295943" name="Text Box 7"/>
          <p:cNvSpPr txBox="1">
            <a:spLocks noChangeArrowheads="1"/>
          </p:cNvSpPr>
          <p:nvPr/>
        </p:nvSpPr>
        <p:spPr bwMode="auto">
          <a:xfrm>
            <a:off x="6046788" y="996950"/>
            <a:ext cx="11684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/>
          <a:lstStyle/>
          <a:p>
            <a:pPr algn="l">
              <a:lnSpc>
                <a:spcPct val="80000"/>
              </a:lnSpc>
            </a:pPr>
            <a:r>
              <a:rPr kumimoji="0" lang="en-US" sz="1700" b="1"/>
              <a:t>Products</a:t>
            </a:r>
          </a:p>
        </p:txBody>
      </p:sp>
      <p:sp>
        <p:nvSpPr>
          <p:cNvPr id="295944" name="Text Box 8"/>
          <p:cNvSpPr txBox="1">
            <a:spLocks noChangeArrowheads="1"/>
          </p:cNvSpPr>
          <p:nvPr/>
        </p:nvSpPr>
        <p:spPr bwMode="auto">
          <a:xfrm>
            <a:off x="1398588" y="2955925"/>
            <a:ext cx="180975" cy="227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/>
          <a:lstStyle/>
          <a:p>
            <a:pPr algn="l">
              <a:lnSpc>
                <a:spcPct val="80000"/>
              </a:lnSpc>
            </a:pPr>
            <a:r>
              <a:rPr kumimoji="0" lang="en-US" sz="1700" b="1"/>
              <a:t>H</a:t>
            </a:r>
          </a:p>
        </p:txBody>
      </p:sp>
      <p:sp>
        <p:nvSpPr>
          <p:cNvPr id="295945" name="Text Box 9"/>
          <p:cNvSpPr txBox="1">
            <a:spLocks noChangeArrowheads="1"/>
          </p:cNvSpPr>
          <p:nvPr/>
        </p:nvSpPr>
        <p:spPr bwMode="auto">
          <a:xfrm>
            <a:off x="796925" y="4787900"/>
            <a:ext cx="1330325" cy="94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/>
          <a:lstStyle/>
          <a:p>
            <a:pPr algn="ctr">
              <a:lnSpc>
                <a:spcPct val="110000"/>
              </a:lnSpc>
            </a:pPr>
            <a:r>
              <a:rPr kumimoji="0" lang="en-US" sz="1700" b="1"/>
              <a:t>Methane</a:t>
            </a:r>
          </a:p>
          <a:p>
            <a:pPr algn="ctr">
              <a:lnSpc>
                <a:spcPct val="110000"/>
              </a:lnSpc>
            </a:pPr>
            <a:r>
              <a:rPr kumimoji="0" lang="en-US" sz="1700" b="1"/>
              <a:t>(reducing</a:t>
            </a:r>
          </a:p>
          <a:p>
            <a:pPr algn="ctr">
              <a:lnSpc>
                <a:spcPct val="110000"/>
              </a:lnSpc>
            </a:pPr>
            <a:r>
              <a:rPr kumimoji="0" lang="en-US" sz="1700" b="1"/>
              <a:t>agent)</a:t>
            </a:r>
          </a:p>
        </p:txBody>
      </p:sp>
      <p:sp>
        <p:nvSpPr>
          <p:cNvPr id="295946" name="Text Box 10"/>
          <p:cNvSpPr txBox="1">
            <a:spLocks noChangeArrowheads="1"/>
          </p:cNvSpPr>
          <p:nvPr/>
        </p:nvSpPr>
        <p:spPr bwMode="auto">
          <a:xfrm>
            <a:off x="2762250" y="4784725"/>
            <a:ext cx="1330325" cy="94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/>
          <a:lstStyle/>
          <a:p>
            <a:pPr algn="ctr">
              <a:lnSpc>
                <a:spcPct val="110000"/>
              </a:lnSpc>
            </a:pPr>
            <a:r>
              <a:rPr kumimoji="0" lang="en-US" sz="1700" b="1"/>
              <a:t>Oxygen</a:t>
            </a:r>
          </a:p>
          <a:p>
            <a:pPr algn="ctr">
              <a:lnSpc>
                <a:spcPct val="110000"/>
              </a:lnSpc>
            </a:pPr>
            <a:r>
              <a:rPr kumimoji="0" lang="en-US" sz="1700" b="1"/>
              <a:t>(oxidizing</a:t>
            </a:r>
          </a:p>
          <a:p>
            <a:pPr algn="ctr">
              <a:lnSpc>
                <a:spcPct val="110000"/>
              </a:lnSpc>
            </a:pPr>
            <a:r>
              <a:rPr kumimoji="0" lang="en-US" sz="1700" b="1"/>
              <a:t>agent)</a:t>
            </a:r>
          </a:p>
        </p:txBody>
      </p:sp>
      <p:sp>
        <p:nvSpPr>
          <p:cNvPr id="295947" name="Text Box 11"/>
          <p:cNvSpPr txBox="1">
            <a:spLocks noChangeArrowheads="1"/>
          </p:cNvSpPr>
          <p:nvPr/>
        </p:nvSpPr>
        <p:spPr bwMode="auto">
          <a:xfrm>
            <a:off x="4733925" y="4794250"/>
            <a:ext cx="1651000" cy="41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/>
          <a:lstStyle/>
          <a:p>
            <a:pPr algn="ctr">
              <a:lnSpc>
                <a:spcPct val="110000"/>
              </a:lnSpc>
            </a:pPr>
            <a:r>
              <a:rPr kumimoji="0" lang="en-US" sz="1700" b="1"/>
              <a:t>Carbon dioxide</a:t>
            </a:r>
          </a:p>
        </p:txBody>
      </p:sp>
      <p:sp>
        <p:nvSpPr>
          <p:cNvPr id="295948" name="Text Box 12"/>
          <p:cNvSpPr txBox="1">
            <a:spLocks noChangeArrowheads="1"/>
          </p:cNvSpPr>
          <p:nvPr/>
        </p:nvSpPr>
        <p:spPr bwMode="auto">
          <a:xfrm>
            <a:off x="7404100" y="4794250"/>
            <a:ext cx="635000" cy="31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/>
          <a:lstStyle/>
          <a:p>
            <a:pPr algn="ctr">
              <a:lnSpc>
                <a:spcPct val="110000"/>
              </a:lnSpc>
            </a:pPr>
            <a:r>
              <a:rPr kumimoji="0" lang="en-US" sz="1700" b="1"/>
              <a:t>Water</a:t>
            </a:r>
          </a:p>
        </p:txBody>
      </p:sp>
      <p:sp>
        <p:nvSpPr>
          <p:cNvPr id="295949" name="Text Box 13"/>
          <p:cNvSpPr txBox="1">
            <a:spLocks noChangeArrowheads="1"/>
          </p:cNvSpPr>
          <p:nvPr/>
        </p:nvSpPr>
        <p:spPr bwMode="auto">
          <a:xfrm>
            <a:off x="725488" y="3714750"/>
            <a:ext cx="180975" cy="227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/>
          <a:lstStyle/>
          <a:p>
            <a:pPr algn="l">
              <a:lnSpc>
                <a:spcPct val="80000"/>
              </a:lnSpc>
            </a:pPr>
            <a:r>
              <a:rPr kumimoji="0" lang="en-US" sz="1700" b="1"/>
              <a:t>H</a:t>
            </a:r>
          </a:p>
        </p:txBody>
      </p:sp>
      <p:sp>
        <p:nvSpPr>
          <p:cNvPr id="295950" name="Text Box 14"/>
          <p:cNvSpPr txBox="1">
            <a:spLocks noChangeArrowheads="1"/>
          </p:cNvSpPr>
          <p:nvPr/>
        </p:nvSpPr>
        <p:spPr bwMode="auto">
          <a:xfrm>
            <a:off x="1392238" y="3714750"/>
            <a:ext cx="180975" cy="227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/>
          <a:lstStyle/>
          <a:p>
            <a:pPr algn="l">
              <a:lnSpc>
                <a:spcPct val="80000"/>
              </a:lnSpc>
            </a:pPr>
            <a:r>
              <a:rPr kumimoji="0" lang="en-US" sz="1700" b="1"/>
              <a:t>C</a:t>
            </a:r>
          </a:p>
        </p:txBody>
      </p:sp>
      <p:sp>
        <p:nvSpPr>
          <p:cNvPr id="295951" name="Text Box 15"/>
          <p:cNvSpPr txBox="1">
            <a:spLocks noChangeArrowheads="1"/>
          </p:cNvSpPr>
          <p:nvPr/>
        </p:nvSpPr>
        <p:spPr bwMode="auto">
          <a:xfrm>
            <a:off x="2033588" y="3711575"/>
            <a:ext cx="180975" cy="227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/>
          <a:lstStyle/>
          <a:p>
            <a:pPr algn="l">
              <a:lnSpc>
                <a:spcPct val="80000"/>
              </a:lnSpc>
            </a:pPr>
            <a:r>
              <a:rPr kumimoji="0" lang="en-US" sz="1700" b="1"/>
              <a:t>H</a:t>
            </a:r>
          </a:p>
        </p:txBody>
      </p:sp>
      <p:sp>
        <p:nvSpPr>
          <p:cNvPr id="295952" name="Text Box 16"/>
          <p:cNvSpPr txBox="1">
            <a:spLocks noChangeArrowheads="1"/>
          </p:cNvSpPr>
          <p:nvPr/>
        </p:nvSpPr>
        <p:spPr bwMode="auto">
          <a:xfrm>
            <a:off x="1401763" y="4416425"/>
            <a:ext cx="180975" cy="227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/>
          <a:lstStyle/>
          <a:p>
            <a:pPr algn="l">
              <a:lnSpc>
                <a:spcPct val="80000"/>
              </a:lnSpc>
            </a:pPr>
            <a:r>
              <a:rPr kumimoji="0" lang="en-US" sz="1700" b="1"/>
              <a:t>H</a:t>
            </a:r>
          </a:p>
        </p:txBody>
      </p:sp>
      <p:sp>
        <p:nvSpPr>
          <p:cNvPr id="295953" name="Text Box 17"/>
          <p:cNvSpPr txBox="1">
            <a:spLocks noChangeArrowheads="1"/>
          </p:cNvSpPr>
          <p:nvPr/>
        </p:nvSpPr>
        <p:spPr bwMode="auto">
          <a:xfrm>
            <a:off x="2735263" y="3708400"/>
            <a:ext cx="180975" cy="227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/>
          <a:lstStyle/>
          <a:p>
            <a:pPr algn="l">
              <a:lnSpc>
                <a:spcPct val="80000"/>
              </a:lnSpc>
            </a:pPr>
            <a:r>
              <a:rPr kumimoji="0" lang="en-US" sz="1700" b="1"/>
              <a:t>O</a:t>
            </a:r>
          </a:p>
        </p:txBody>
      </p:sp>
      <p:sp>
        <p:nvSpPr>
          <p:cNvPr id="295954" name="Text Box 18"/>
          <p:cNvSpPr txBox="1">
            <a:spLocks noChangeArrowheads="1"/>
          </p:cNvSpPr>
          <p:nvPr/>
        </p:nvSpPr>
        <p:spPr bwMode="auto">
          <a:xfrm>
            <a:off x="3967163" y="3708400"/>
            <a:ext cx="180975" cy="227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/>
          <a:lstStyle/>
          <a:p>
            <a:pPr algn="l">
              <a:lnSpc>
                <a:spcPct val="80000"/>
              </a:lnSpc>
            </a:pPr>
            <a:r>
              <a:rPr kumimoji="0" lang="en-US" sz="1700" b="1"/>
              <a:t>O</a:t>
            </a:r>
          </a:p>
        </p:txBody>
      </p:sp>
      <p:sp>
        <p:nvSpPr>
          <p:cNvPr id="295955" name="Text Box 19"/>
          <p:cNvSpPr txBox="1">
            <a:spLocks noChangeArrowheads="1"/>
          </p:cNvSpPr>
          <p:nvPr/>
        </p:nvSpPr>
        <p:spPr bwMode="auto">
          <a:xfrm>
            <a:off x="4506913" y="3714750"/>
            <a:ext cx="180975" cy="227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/>
          <a:lstStyle/>
          <a:p>
            <a:pPr algn="l">
              <a:lnSpc>
                <a:spcPct val="80000"/>
              </a:lnSpc>
            </a:pPr>
            <a:r>
              <a:rPr kumimoji="0" lang="en-US" sz="1700" b="1"/>
              <a:t>O</a:t>
            </a:r>
          </a:p>
        </p:txBody>
      </p:sp>
      <p:sp>
        <p:nvSpPr>
          <p:cNvPr id="295956" name="Text Box 20"/>
          <p:cNvSpPr txBox="1">
            <a:spLocks noChangeArrowheads="1"/>
          </p:cNvSpPr>
          <p:nvPr/>
        </p:nvSpPr>
        <p:spPr bwMode="auto">
          <a:xfrm>
            <a:off x="6503988" y="3711575"/>
            <a:ext cx="180975" cy="227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/>
          <a:lstStyle/>
          <a:p>
            <a:pPr algn="l">
              <a:lnSpc>
                <a:spcPct val="80000"/>
              </a:lnSpc>
            </a:pPr>
            <a:r>
              <a:rPr kumimoji="0" lang="en-US" sz="1700" b="1"/>
              <a:t>O</a:t>
            </a:r>
          </a:p>
        </p:txBody>
      </p:sp>
      <p:sp>
        <p:nvSpPr>
          <p:cNvPr id="295957" name="Text Box 21"/>
          <p:cNvSpPr txBox="1">
            <a:spLocks noChangeArrowheads="1"/>
          </p:cNvSpPr>
          <p:nvPr/>
        </p:nvSpPr>
        <p:spPr bwMode="auto">
          <a:xfrm>
            <a:off x="5503863" y="3711575"/>
            <a:ext cx="180975" cy="227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/>
          <a:lstStyle/>
          <a:p>
            <a:pPr algn="l">
              <a:lnSpc>
                <a:spcPct val="80000"/>
              </a:lnSpc>
            </a:pPr>
            <a:r>
              <a:rPr kumimoji="0" lang="en-US" sz="1700" b="1"/>
              <a:t>C</a:t>
            </a:r>
          </a:p>
        </p:txBody>
      </p:sp>
      <p:sp>
        <p:nvSpPr>
          <p:cNvPr id="295958" name="Text Box 22"/>
          <p:cNvSpPr txBox="1">
            <a:spLocks noChangeArrowheads="1"/>
          </p:cNvSpPr>
          <p:nvPr/>
        </p:nvSpPr>
        <p:spPr bwMode="auto">
          <a:xfrm>
            <a:off x="7637463" y="3711575"/>
            <a:ext cx="180975" cy="227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/>
          <a:lstStyle/>
          <a:p>
            <a:pPr algn="l">
              <a:lnSpc>
                <a:spcPct val="80000"/>
              </a:lnSpc>
            </a:pPr>
            <a:r>
              <a:rPr kumimoji="0" lang="en-US" sz="1700" b="1"/>
              <a:t>O</a:t>
            </a:r>
          </a:p>
        </p:txBody>
      </p:sp>
      <p:sp>
        <p:nvSpPr>
          <p:cNvPr id="295959" name="Text Box 23"/>
          <p:cNvSpPr txBox="1">
            <a:spLocks noChangeArrowheads="1"/>
          </p:cNvSpPr>
          <p:nvPr/>
        </p:nvSpPr>
        <p:spPr bwMode="auto">
          <a:xfrm>
            <a:off x="6951663" y="3708400"/>
            <a:ext cx="180975" cy="227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/>
          <a:lstStyle/>
          <a:p>
            <a:pPr algn="l">
              <a:lnSpc>
                <a:spcPct val="80000"/>
              </a:lnSpc>
            </a:pPr>
            <a:r>
              <a:rPr kumimoji="0" lang="en-US" sz="1700" b="1"/>
              <a:t>H</a:t>
            </a:r>
          </a:p>
        </p:txBody>
      </p:sp>
      <p:sp>
        <p:nvSpPr>
          <p:cNvPr id="295960" name="Text Box 24"/>
          <p:cNvSpPr txBox="1">
            <a:spLocks noChangeArrowheads="1"/>
          </p:cNvSpPr>
          <p:nvPr/>
        </p:nvSpPr>
        <p:spPr bwMode="auto">
          <a:xfrm>
            <a:off x="8332788" y="3711575"/>
            <a:ext cx="180975" cy="227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/>
          <a:lstStyle/>
          <a:p>
            <a:pPr algn="l">
              <a:lnSpc>
                <a:spcPct val="80000"/>
              </a:lnSpc>
            </a:pPr>
            <a:r>
              <a:rPr kumimoji="0" lang="en-US" sz="1700" b="1"/>
              <a:t>H</a:t>
            </a:r>
          </a:p>
        </p:txBody>
      </p:sp>
      <p:sp>
        <p:nvSpPr>
          <p:cNvPr id="295961" name="Text Box 25"/>
          <p:cNvSpPr txBox="1">
            <a:spLocks noChangeArrowheads="1"/>
          </p:cNvSpPr>
          <p:nvPr/>
        </p:nvSpPr>
        <p:spPr bwMode="auto">
          <a:xfrm>
            <a:off x="1265238" y="2184400"/>
            <a:ext cx="479425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/>
          <a:lstStyle/>
          <a:p>
            <a:pPr algn="l">
              <a:lnSpc>
                <a:spcPct val="80000"/>
              </a:lnSpc>
            </a:pPr>
            <a:r>
              <a:rPr kumimoji="0" lang="en-US" sz="1700" b="1"/>
              <a:t>CH</a:t>
            </a:r>
            <a:r>
              <a:rPr kumimoji="0" lang="en-US" sz="1700" b="1" baseline="-25000"/>
              <a:t>4</a:t>
            </a:r>
            <a:endParaRPr kumimoji="0" lang="en-US" sz="1700" b="1"/>
          </a:p>
        </p:txBody>
      </p:sp>
      <p:sp>
        <p:nvSpPr>
          <p:cNvPr id="295962" name="Text Box 26"/>
          <p:cNvSpPr txBox="1">
            <a:spLocks noChangeArrowheads="1"/>
          </p:cNvSpPr>
          <p:nvPr/>
        </p:nvSpPr>
        <p:spPr bwMode="auto">
          <a:xfrm>
            <a:off x="3119438" y="2181225"/>
            <a:ext cx="479425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/>
          <a:lstStyle/>
          <a:p>
            <a:pPr algn="l">
              <a:lnSpc>
                <a:spcPct val="80000"/>
              </a:lnSpc>
            </a:pPr>
            <a:r>
              <a:rPr kumimoji="0" lang="en-US" sz="1700" b="1"/>
              <a:t>2 O</a:t>
            </a:r>
            <a:r>
              <a:rPr kumimoji="0" lang="en-US" sz="1700" b="1" baseline="-25000"/>
              <a:t>2</a:t>
            </a:r>
            <a:endParaRPr kumimoji="0" lang="en-US" sz="1700" b="1"/>
          </a:p>
        </p:txBody>
      </p:sp>
      <p:sp>
        <p:nvSpPr>
          <p:cNvPr id="295963" name="Text Box 27"/>
          <p:cNvSpPr txBox="1">
            <a:spLocks noChangeArrowheads="1"/>
          </p:cNvSpPr>
          <p:nvPr/>
        </p:nvSpPr>
        <p:spPr bwMode="auto">
          <a:xfrm>
            <a:off x="2344738" y="2197100"/>
            <a:ext cx="479425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/>
          <a:lstStyle/>
          <a:p>
            <a:pPr algn="l">
              <a:lnSpc>
                <a:spcPct val="80000"/>
              </a:lnSpc>
            </a:pPr>
            <a:r>
              <a:rPr kumimoji="0" lang="en-US" sz="1700" b="1"/>
              <a:t>+</a:t>
            </a:r>
          </a:p>
        </p:txBody>
      </p:sp>
      <p:sp>
        <p:nvSpPr>
          <p:cNvPr id="295964" name="Text Box 28"/>
          <p:cNvSpPr txBox="1">
            <a:spLocks noChangeArrowheads="1"/>
          </p:cNvSpPr>
          <p:nvPr/>
        </p:nvSpPr>
        <p:spPr bwMode="auto">
          <a:xfrm>
            <a:off x="7504113" y="2201863"/>
            <a:ext cx="479425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/>
          <a:lstStyle/>
          <a:p>
            <a:pPr algn="l">
              <a:lnSpc>
                <a:spcPct val="80000"/>
              </a:lnSpc>
            </a:pPr>
            <a:r>
              <a:rPr kumimoji="0" lang="en-US" sz="1700" b="1"/>
              <a:t>+</a:t>
            </a:r>
          </a:p>
        </p:txBody>
      </p:sp>
      <p:sp>
        <p:nvSpPr>
          <p:cNvPr id="295965" name="Text Box 29"/>
          <p:cNvSpPr txBox="1">
            <a:spLocks noChangeArrowheads="1"/>
          </p:cNvSpPr>
          <p:nvPr/>
        </p:nvSpPr>
        <p:spPr bwMode="auto">
          <a:xfrm>
            <a:off x="6043613" y="2200275"/>
            <a:ext cx="479425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/>
          <a:lstStyle/>
          <a:p>
            <a:pPr algn="l">
              <a:lnSpc>
                <a:spcPct val="80000"/>
              </a:lnSpc>
            </a:pPr>
            <a:r>
              <a:rPr kumimoji="0" lang="en-US" sz="1700" b="1"/>
              <a:t>+</a:t>
            </a:r>
          </a:p>
        </p:txBody>
      </p:sp>
      <p:sp>
        <p:nvSpPr>
          <p:cNvPr id="295966" name="Text Box 30"/>
          <p:cNvSpPr txBox="1">
            <a:spLocks noChangeArrowheads="1"/>
          </p:cNvSpPr>
          <p:nvPr/>
        </p:nvSpPr>
        <p:spPr bwMode="auto">
          <a:xfrm>
            <a:off x="5302250" y="2187575"/>
            <a:ext cx="479425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/>
          <a:lstStyle/>
          <a:p>
            <a:pPr algn="l">
              <a:lnSpc>
                <a:spcPct val="80000"/>
              </a:lnSpc>
            </a:pPr>
            <a:r>
              <a:rPr kumimoji="0" lang="en-US" sz="1700" b="1"/>
              <a:t>CO</a:t>
            </a:r>
            <a:r>
              <a:rPr kumimoji="0" lang="en-US" sz="1700" b="1" baseline="-25000"/>
              <a:t>2</a:t>
            </a:r>
            <a:endParaRPr kumimoji="0" lang="en-US" sz="1700" b="1"/>
          </a:p>
        </p:txBody>
      </p:sp>
      <p:sp>
        <p:nvSpPr>
          <p:cNvPr id="295967" name="Text Box 31"/>
          <p:cNvSpPr txBox="1">
            <a:spLocks noChangeArrowheads="1"/>
          </p:cNvSpPr>
          <p:nvPr/>
        </p:nvSpPr>
        <p:spPr bwMode="auto">
          <a:xfrm>
            <a:off x="6473825" y="2182813"/>
            <a:ext cx="777875" cy="29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/>
          <a:lstStyle/>
          <a:p>
            <a:pPr algn="l">
              <a:lnSpc>
                <a:spcPct val="80000"/>
              </a:lnSpc>
            </a:pPr>
            <a:r>
              <a:rPr kumimoji="0" lang="en-US" sz="1700" b="1"/>
              <a:t>Energy</a:t>
            </a:r>
          </a:p>
        </p:txBody>
      </p:sp>
      <p:sp>
        <p:nvSpPr>
          <p:cNvPr id="295968" name="Text Box 32"/>
          <p:cNvSpPr txBox="1">
            <a:spLocks noChangeArrowheads="1"/>
          </p:cNvSpPr>
          <p:nvPr/>
        </p:nvSpPr>
        <p:spPr bwMode="auto">
          <a:xfrm>
            <a:off x="7883525" y="2181225"/>
            <a:ext cx="625475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/>
          <a:lstStyle/>
          <a:p>
            <a:pPr algn="l">
              <a:lnSpc>
                <a:spcPct val="80000"/>
              </a:lnSpc>
            </a:pPr>
            <a:r>
              <a:rPr kumimoji="0" lang="en-US" sz="1700" b="1"/>
              <a:t>2 H</a:t>
            </a:r>
            <a:r>
              <a:rPr kumimoji="0" lang="en-US" sz="1700" b="1" baseline="-25000"/>
              <a:t>2</a:t>
            </a:r>
            <a:r>
              <a:rPr kumimoji="0" lang="en-US" sz="1700" b="1"/>
              <a:t>O</a:t>
            </a: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 b="3355"/>
          <a:stretch>
            <a:fillRect/>
          </a:stretch>
        </p:blipFill>
        <p:spPr bwMode="auto">
          <a:xfrm>
            <a:off x="1714480" y="0"/>
            <a:ext cx="6316121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428596" y="428604"/>
            <a:ext cx="8072462" cy="6186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rdia New" pitchFamily="34" charset="-34"/>
                <a:ea typeface="AngsanaNew" charset="-120"/>
                <a:cs typeface="Cordia New" pitchFamily="34" charset="-34"/>
              </a:rPr>
              <a:t>มีการเปลี่ยนแปลงจำ นวนคาร์บอนอะตอม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rdia New" pitchFamily="34" charset="-34"/>
                <a:ea typeface="AngsanaNew" charset="-120"/>
                <a:cs typeface="Cordia New" pitchFamily="34" charset="-34"/>
              </a:rPr>
              <a:t>จาก</a:t>
            </a:r>
            <a:r>
              <a:rPr kumimoji="0" lang="en-US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rdia New" pitchFamily="34" charset="-34"/>
                <a:ea typeface="AngsanaNew" charset="-120"/>
                <a:cs typeface="Cordia New" pitchFamily="34" charset="-34"/>
              </a:rPr>
              <a:t> C6 -----C5-------- C4</a:t>
            </a:r>
            <a:endParaRPr kumimoji="0" lang="en-US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rdia New" pitchFamily="34" charset="-34"/>
              <a:cs typeface="Cordia New" pitchFamily="34" charset="-34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rdia New" pitchFamily="34" charset="-34"/>
                <a:ea typeface="AngsanaNew" charset="-120"/>
                <a:cs typeface="Cordia New" pitchFamily="34" charset="-34"/>
              </a:rPr>
              <a:t>หรือ</a:t>
            </a:r>
            <a:r>
              <a:rPr kumimoji="0" lang="en-US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rdia New" pitchFamily="34" charset="-34"/>
                <a:ea typeface="AngsanaNew" charset="-120"/>
                <a:cs typeface="Cordia New" pitchFamily="34" charset="-34"/>
              </a:rPr>
              <a:t> C2 -------C6 -------C5----- C4</a:t>
            </a:r>
            <a:endParaRPr kumimoji="0" lang="en-US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rdia New" pitchFamily="34" charset="-34"/>
              <a:cs typeface="Cordia New" pitchFamily="34" charset="-34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rdia New" pitchFamily="34" charset="-34"/>
                <a:ea typeface="AngsanaNew" charset="-120"/>
                <a:cs typeface="Cordia New" pitchFamily="34" charset="-34"/>
              </a:rPr>
              <a:t>ผลลัพธ์ของวัฏจักรเครบส์</a:t>
            </a:r>
            <a:r>
              <a:rPr kumimoji="0" lang="en-US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rdia New" pitchFamily="34" charset="-34"/>
                <a:ea typeface="AngsanaNew" charset="-120"/>
                <a:cs typeface="Cordia New" pitchFamily="34" charset="-34"/>
              </a:rPr>
              <a:t> (</a:t>
            </a:r>
            <a:r>
              <a:rPr kumimoji="0" lang="th-TH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rdia New" pitchFamily="34" charset="-34"/>
                <a:ea typeface="AngsanaNew" charset="-120"/>
                <a:cs typeface="Cordia New" pitchFamily="34" charset="-34"/>
              </a:rPr>
              <a:t>เกิด</a:t>
            </a:r>
            <a:r>
              <a:rPr kumimoji="0" lang="en-US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rdia New" pitchFamily="34" charset="-34"/>
                <a:ea typeface="AngsanaNew" charset="-120"/>
                <a:cs typeface="Cordia New" pitchFamily="34" charset="-34"/>
              </a:rPr>
              <a:t> 2 </a:t>
            </a:r>
            <a:r>
              <a:rPr kumimoji="0" lang="th-TH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rdia New" pitchFamily="34" charset="-34"/>
                <a:ea typeface="AngsanaNew" charset="-120"/>
                <a:cs typeface="Cordia New" pitchFamily="34" charset="-34"/>
              </a:rPr>
              <a:t>รอบ </a:t>
            </a:r>
            <a:r>
              <a:rPr kumimoji="0" lang="en-US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rdia New" pitchFamily="34" charset="-34"/>
                <a:ea typeface="AngsanaNew" charset="-120"/>
                <a:cs typeface="Cordia New" pitchFamily="34" charset="-34"/>
              </a:rPr>
              <a:t>∴ acetyl Co A 2 </a:t>
            </a:r>
            <a:r>
              <a:rPr kumimoji="0" lang="th-TH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rdia New" pitchFamily="34" charset="-34"/>
                <a:ea typeface="AngsanaNew" charset="-120"/>
                <a:cs typeface="Cordia New" pitchFamily="34" charset="-34"/>
              </a:rPr>
              <a:t>โมเลกุล</a:t>
            </a:r>
            <a:r>
              <a:rPr kumimoji="0" lang="en-US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rdia New" pitchFamily="34" charset="-34"/>
                <a:ea typeface="AngsanaNew" charset="-120"/>
                <a:cs typeface="Cordia New" pitchFamily="34" charset="-34"/>
              </a:rPr>
              <a:t>)</a:t>
            </a:r>
            <a:endParaRPr kumimoji="0" lang="en-US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rdia New" pitchFamily="34" charset="-34"/>
              <a:cs typeface="Cordia New" pitchFamily="34" charset="-34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rdia New" pitchFamily="34" charset="-34"/>
                <a:ea typeface="AngsanaNew" charset="-120"/>
                <a:cs typeface="Cordia New" pitchFamily="34" charset="-34"/>
              </a:rPr>
              <a:t>1. </a:t>
            </a:r>
            <a:r>
              <a:rPr kumimoji="0" lang="th-TH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rdia New" pitchFamily="34" charset="-34"/>
                <a:ea typeface="AngsanaNew" charset="-120"/>
                <a:cs typeface="Cordia New" pitchFamily="34" charset="-34"/>
              </a:rPr>
              <a:t>ได้</a:t>
            </a:r>
            <a:r>
              <a:rPr kumimoji="0" lang="en-US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rdia New" pitchFamily="34" charset="-34"/>
                <a:ea typeface="AngsanaNew" charset="-120"/>
                <a:cs typeface="Cordia New" pitchFamily="34" charset="-34"/>
              </a:rPr>
              <a:t> CO2 4 </a:t>
            </a:r>
            <a:r>
              <a:rPr kumimoji="0" lang="th-TH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rdia New" pitchFamily="34" charset="-34"/>
                <a:ea typeface="AngsanaNew" charset="-120"/>
                <a:cs typeface="Cordia New" pitchFamily="34" charset="-34"/>
              </a:rPr>
              <a:t>โมเลกุล</a:t>
            </a:r>
            <a:endParaRPr kumimoji="0" lang="en-US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rdia New" pitchFamily="34" charset="-34"/>
              <a:cs typeface="Cordia New" pitchFamily="34" charset="-34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rdia New" pitchFamily="34" charset="-34"/>
                <a:ea typeface="AngsanaNew" charset="-120"/>
                <a:cs typeface="Cordia New" pitchFamily="34" charset="-34"/>
              </a:rPr>
              <a:t>2. </a:t>
            </a:r>
            <a:r>
              <a:rPr kumimoji="0" lang="th-TH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rdia New" pitchFamily="34" charset="-34"/>
                <a:ea typeface="AngsanaNew" charset="-120"/>
                <a:cs typeface="Cordia New" pitchFamily="34" charset="-34"/>
              </a:rPr>
              <a:t>ได้</a:t>
            </a:r>
            <a:r>
              <a:rPr kumimoji="0" lang="en-US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rdia New" pitchFamily="34" charset="-34"/>
                <a:ea typeface="AngsanaNew" charset="-120"/>
                <a:cs typeface="Cordia New" pitchFamily="34" charset="-34"/>
              </a:rPr>
              <a:t> 2 ATP</a:t>
            </a:r>
            <a:endParaRPr kumimoji="0" lang="en-US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rdia New" pitchFamily="34" charset="-34"/>
              <a:cs typeface="Cordia New" pitchFamily="34" charset="-34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rdia New" pitchFamily="34" charset="-34"/>
                <a:ea typeface="AngsanaNew" charset="-120"/>
                <a:cs typeface="Cordia New" pitchFamily="34" charset="-34"/>
              </a:rPr>
              <a:t>3. </a:t>
            </a:r>
            <a:r>
              <a:rPr kumimoji="0" lang="th-TH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rdia New" pitchFamily="34" charset="-34"/>
                <a:ea typeface="AngsanaNew" charset="-120"/>
                <a:cs typeface="Cordia New" pitchFamily="34" charset="-34"/>
              </a:rPr>
              <a:t>ได้</a:t>
            </a:r>
            <a:r>
              <a:rPr kumimoji="0" lang="en-US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rdia New" pitchFamily="34" charset="-34"/>
                <a:ea typeface="AngsanaNew" charset="-120"/>
                <a:cs typeface="Cordia New" pitchFamily="34" charset="-34"/>
              </a:rPr>
              <a:t> H 16 </a:t>
            </a:r>
            <a:r>
              <a:rPr kumimoji="0" lang="th-TH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rdia New" pitchFamily="34" charset="-34"/>
                <a:ea typeface="AngsanaNew" charset="-120"/>
                <a:cs typeface="Cordia New" pitchFamily="34" charset="-34"/>
              </a:rPr>
              <a:t>อะตอม</a:t>
            </a:r>
            <a:r>
              <a:rPr kumimoji="0" lang="en-US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rdia New" pitchFamily="34" charset="-34"/>
                <a:ea typeface="AngsanaNew" charset="-120"/>
                <a:cs typeface="Cordia New" pitchFamily="34" charset="-34"/>
              </a:rPr>
              <a:t> 12 H + 6 NAD- 6 NADH + H</a:t>
            </a:r>
            <a:r>
              <a:rPr kumimoji="0" lang="en-US" sz="4400" b="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Cordia New" pitchFamily="34" charset="-34"/>
                <a:ea typeface="AngsanaNew" charset="-120"/>
                <a:cs typeface="Cordia New" pitchFamily="34" charset="-34"/>
              </a:rPr>
              <a:t>+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rdia New" pitchFamily="34" charset="-34"/>
                <a:ea typeface="AngsanaNew" charset="-120"/>
                <a:cs typeface="Cordia New" pitchFamily="34" charset="-34"/>
              </a:rPr>
              <a:t>4 H + 2 FAD 2 FADH</a:t>
            </a:r>
            <a:r>
              <a:rPr kumimoji="0" lang="en-US" sz="4400" b="0" i="0" u="none" strike="noStrike" cap="none" normalizeH="0" baseline="-25000" dirty="0" smtClean="0">
                <a:ln>
                  <a:noFill/>
                </a:ln>
                <a:solidFill>
                  <a:schemeClr val="tx1"/>
                </a:solidFill>
                <a:effectLst/>
                <a:latin typeface="Cordia New" pitchFamily="34" charset="-34"/>
                <a:ea typeface="AngsanaNew" charset="-120"/>
                <a:cs typeface="Cordia New" pitchFamily="34" charset="-34"/>
              </a:rPr>
              <a:t>2</a:t>
            </a:r>
            <a:r>
              <a:rPr kumimoji="0" lang="en-US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rdia New" pitchFamily="34" charset="-34"/>
                <a:cs typeface="Cordia New" pitchFamily="34" charset="-34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500034" y="642918"/>
            <a:ext cx="8001056" cy="415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ordia New" pitchFamily="34" charset="-34"/>
                <a:ea typeface="AngsanaNew-Bold" charset="0"/>
                <a:cs typeface="Cordia New" pitchFamily="34" charset="-34"/>
              </a:rPr>
              <a:t>4. </a:t>
            </a:r>
            <a:r>
              <a:rPr kumimoji="0" lang="th-TH" sz="4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ordia New" pitchFamily="34" charset="-34"/>
                <a:ea typeface="AngsanaNew-Bold" charset="0"/>
                <a:cs typeface="Cordia New" pitchFamily="34" charset="-34"/>
              </a:rPr>
              <a:t>การถ่ายทอดอิเล็กตรอน</a:t>
            </a:r>
            <a:r>
              <a:rPr kumimoji="0" lang="en-US" sz="4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ordia New" pitchFamily="34" charset="-34"/>
                <a:ea typeface="AngsanaNew-Bold" charset="0"/>
                <a:cs typeface="Cordia New" pitchFamily="34" charset="-34"/>
              </a:rPr>
              <a:t> (electron transport)</a:t>
            </a:r>
            <a:endParaRPr kumimoji="0" lang="en-US" sz="4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Cordia New" pitchFamily="34" charset="-34"/>
              <a:cs typeface="Cordia New" pitchFamily="34" charset="-34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rdia New" pitchFamily="34" charset="-34"/>
                <a:ea typeface="AngsanaNew" charset="-120"/>
                <a:cs typeface="Cordia New" pitchFamily="34" charset="-34"/>
              </a:rPr>
              <a:t>เกิดที่เยื่อหุ้มชั้นในของไมโทคอนเดรีย และเกี่ยวข้องกับสาร</a:t>
            </a:r>
            <a:r>
              <a:rPr kumimoji="0" lang="en-US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rdia New" pitchFamily="34" charset="-34"/>
                <a:ea typeface="AngsanaNew" charset="-120"/>
                <a:cs typeface="Cordia New" pitchFamily="34" charset="-34"/>
              </a:rPr>
              <a:t> 2 </a:t>
            </a:r>
            <a:r>
              <a:rPr kumimoji="0" lang="th-TH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rdia New" pitchFamily="34" charset="-34"/>
                <a:ea typeface="AngsanaNew" charset="-120"/>
                <a:cs typeface="Cordia New" pitchFamily="34" charset="-34"/>
              </a:rPr>
              <a:t>ประเภท</a:t>
            </a:r>
            <a:endParaRPr kumimoji="0" lang="en-US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rdia New" pitchFamily="34" charset="-34"/>
              <a:cs typeface="Cordia New" pitchFamily="34" charset="-34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rdia New" pitchFamily="34" charset="-34"/>
                <a:ea typeface="AngsanaNew" charset="-120"/>
                <a:cs typeface="Cordia New" pitchFamily="34" charset="-34"/>
              </a:rPr>
              <a:t>1. </a:t>
            </a:r>
            <a:r>
              <a:rPr kumimoji="0" lang="th-TH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rdia New" pitchFamily="34" charset="-34"/>
                <a:ea typeface="AngsanaNew" charset="-120"/>
                <a:cs typeface="Cordia New" pitchFamily="34" charset="-34"/>
              </a:rPr>
              <a:t>สารที่เป็นตัวนำอิเล็กตรอน</a:t>
            </a:r>
            <a:endParaRPr kumimoji="0" lang="en-US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rdia New" pitchFamily="34" charset="-34"/>
              <a:cs typeface="Cordia New" pitchFamily="34" charset="-34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rdia New" pitchFamily="34" charset="-34"/>
                <a:ea typeface="AngsanaNew" charset="-120"/>
                <a:cs typeface="Cordia New" pitchFamily="34" charset="-34"/>
              </a:rPr>
              <a:t>2. </a:t>
            </a:r>
            <a:r>
              <a:rPr kumimoji="0" lang="th-TH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rdia New" pitchFamily="34" charset="-34"/>
                <a:ea typeface="AngsanaNew" charset="-120"/>
                <a:cs typeface="Cordia New" pitchFamily="34" charset="-34"/>
              </a:rPr>
              <a:t>สารที่เป็นตัวรับพลังงานจากการถ่ายทอดอิเล็กตรอน</a:t>
            </a:r>
            <a:endParaRPr kumimoji="0" lang="th-TH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rdia New" pitchFamily="34" charset="-34"/>
              <a:cs typeface="Cordia New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357158" y="571480"/>
            <a:ext cx="7929586" cy="4832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ordia New" pitchFamily="34" charset="-34"/>
                <a:ea typeface="AngsanaNew-Bold" charset="0"/>
                <a:cs typeface="Cordia New" pitchFamily="34" charset="-34"/>
              </a:rPr>
              <a:t>1. </a:t>
            </a:r>
            <a:r>
              <a:rPr kumimoji="0" lang="th-TH" sz="4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ordia New" pitchFamily="34" charset="-34"/>
                <a:ea typeface="AngsanaNew-Bold" charset="0"/>
                <a:cs typeface="Cordia New" pitchFamily="34" charset="-34"/>
              </a:rPr>
              <a:t>สารที่เป็นตัวนำอิเล็กตรอน </a:t>
            </a:r>
            <a:r>
              <a:rPr kumimoji="0" lang="th-TH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rdia New" pitchFamily="34" charset="-34"/>
                <a:ea typeface="AngsanaNew" charset="-120"/>
                <a:cs typeface="Cordia New" pitchFamily="34" charset="-34"/>
              </a:rPr>
              <a:t>ได้แก่</a:t>
            </a:r>
            <a:endParaRPr kumimoji="0" lang="en-US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rdia New" pitchFamily="34" charset="-34"/>
              <a:cs typeface="Cordia New" pitchFamily="34" charset="-34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rdia New" pitchFamily="34" charset="-34"/>
                <a:ea typeface="AngsanaNew" charset="-120"/>
                <a:cs typeface="Cordia New" pitchFamily="34" charset="-34"/>
              </a:rPr>
              <a:t>NAD</a:t>
            </a:r>
            <a:r>
              <a:rPr kumimoji="0" lang="en-US" sz="4400" b="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Cordia New" pitchFamily="34" charset="-34"/>
                <a:ea typeface="AngsanaNew" charset="-120"/>
                <a:cs typeface="Cordia New" pitchFamily="34" charset="-34"/>
              </a:rPr>
              <a:t>+</a:t>
            </a:r>
            <a:r>
              <a:rPr kumimoji="0" lang="en-US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rdia New" pitchFamily="34" charset="-34"/>
                <a:ea typeface="AngsanaNew" charset="-120"/>
                <a:cs typeface="Cordia New" pitchFamily="34" charset="-34"/>
              </a:rPr>
              <a:t>----- FAD---- </a:t>
            </a:r>
            <a:r>
              <a:rPr kumimoji="0" lang="en-US" sz="4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ordia New" pitchFamily="34" charset="-34"/>
                <a:ea typeface="AngsanaNew" charset="-120"/>
                <a:cs typeface="Cordia New" pitchFamily="34" charset="-34"/>
              </a:rPr>
              <a:t>Cyt.b</a:t>
            </a:r>
            <a:r>
              <a:rPr kumimoji="0" lang="en-US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rdia New" pitchFamily="34" charset="-34"/>
                <a:ea typeface="AngsanaNew" charset="-120"/>
                <a:cs typeface="Cordia New" pitchFamily="34" charset="-34"/>
              </a:rPr>
              <a:t> ----</a:t>
            </a:r>
            <a:r>
              <a:rPr kumimoji="0" lang="en-US" sz="4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ordia New" pitchFamily="34" charset="-34"/>
                <a:ea typeface="AngsanaNew" charset="-120"/>
                <a:cs typeface="Cordia New" pitchFamily="34" charset="-34"/>
              </a:rPr>
              <a:t>cyt.c</a:t>
            </a:r>
            <a:r>
              <a:rPr kumimoji="0" lang="en-US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rdia New" pitchFamily="34" charset="-34"/>
                <a:ea typeface="AngsanaNew" charset="-120"/>
                <a:cs typeface="Cordia New" pitchFamily="34" charset="-34"/>
              </a:rPr>
              <a:t> ----</a:t>
            </a:r>
            <a:r>
              <a:rPr kumimoji="0" lang="en-US" sz="4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ordia New" pitchFamily="34" charset="-34"/>
                <a:ea typeface="AngsanaNew" charset="-120"/>
                <a:cs typeface="Cordia New" pitchFamily="34" charset="-34"/>
              </a:rPr>
              <a:t>cyt.a</a:t>
            </a:r>
            <a:r>
              <a:rPr kumimoji="0" lang="en-US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rdia New" pitchFamily="34" charset="-34"/>
                <a:ea typeface="AngsanaNew" charset="-120"/>
                <a:cs typeface="Cordia New" pitchFamily="34" charset="-34"/>
              </a:rPr>
              <a:t>---- O</a:t>
            </a:r>
            <a:r>
              <a:rPr kumimoji="0" lang="en-US" sz="44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Cordia New" pitchFamily="34" charset="-34"/>
                <a:ea typeface="AngsanaNew" charset="-120"/>
                <a:cs typeface="Cordia New" pitchFamily="34" charset="-34"/>
              </a:rPr>
              <a:t>2</a:t>
            </a:r>
            <a:r>
              <a:rPr kumimoji="0" lang="en-US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rdia New" pitchFamily="34" charset="-34"/>
                <a:ea typeface="AngsanaNew" charset="-120"/>
                <a:cs typeface="Cordia New" pitchFamily="34" charset="-34"/>
              </a:rPr>
              <a:t>         </a:t>
            </a:r>
            <a:r>
              <a:rPr kumimoji="0" lang="th-TH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rdia New" pitchFamily="34" charset="-34"/>
                <a:ea typeface="AngsanaNew" charset="-120"/>
                <a:cs typeface="Cordia New" pitchFamily="34" charset="-34"/>
              </a:rPr>
              <a:t>โดย</a:t>
            </a:r>
            <a:r>
              <a:rPr kumimoji="0" lang="en-US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rdia New" pitchFamily="34" charset="-34"/>
                <a:ea typeface="AngsanaNew" charset="-120"/>
                <a:cs typeface="Cordia New" pitchFamily="34" charset="-34"/>
              </a:rPr>
              <a:t> NAD</a:t>
            </a:r>
            <a:r>
              <a:rPr kumimoji="0" lang="en-US" sz="4400" b="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Cordia New" pitchFamily="34" charset="-34"/>
                <a:ea typeface="AngsanaNew" charset="-120"/>
                <a:cs typeface="Cordia New" pitchFamily="34" charset="-34"/>
              </a:rPr>
              <a:t>+</a:t>
            </a:r>
            <a:r>
              <a:rPr kumimoji="0" lang="en-US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rdia New" pitchFamily="34" charset="-34"/>
                <a:ea typeface="AngsanaNew" charset="-120"/>
                <a:cs typeface="Cordia New" pitchFamily="34" charset="-34"/>
              </a:rPr>
              <a:t>, FAD </a:t>
            </a:r>
            <a:r>
              <a:rPr kumimoji="0" lang="th-TH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rdia New" pitchFamily="34" charset="-34"/>
                <a:ea typeface="AngsanaNew" charset="-120"/>
                <a:cs typeface="Cordia New" pitchFamily="34" charset="-34"/>
              </a:rPr>
              <a:t>รับได้ทั้งโปรตอนและอิเล็กตรอน</a:t>
            </a:r>
            <a:endParaRPr kumimoji="0" lang="en-US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rdia New" pitchFamily="34" charset="-34"/>
              <a:cs typeface="Cordia New" pitchFamily="34" charset="-34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rdia New" pitchFamily="34" charset="-34"/>
                <a:ea typeface="AngsanaNew" charset="-120"/>
                <a:cs typeface="Cordia New" pitchFamily="34" charset="-34"/>
              </a:rPr>
              <a:t>ถ้า</a:t>
            </a:r>
            <a:r>
              <a:rPr kumimoji="0" lang="en-US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rdia New" pitchFamily="34" charset="-34"/>
                <a:ea typeface="AngsanaNew" charset="-120"/>
                <a:cs typeface="Cordia New" pitchFamily="34" charset="-34"/>
              </a:rPr>
              <a:t> NAD</a:t>
            </a:r>
            <a:r>
              <a:rPr kumimoji="0" lang="en-US" sz="4400" b="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Cordia New" pitchFamily="34" charset="-34"/>
                <a:ea typeface="AngsanaNew" charset="-120"/>
                <a:cs typeface="Cordia New" pitchFamily="34" charset="-34"/>
              </a:rPr>
              <a:t>+</a:t>
            </a:r>
            <a:r>
              <a:rPr kumimoji="0" lang="en-US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rdia New" pitchFamily="34" charset="-34"/>
                <a:ea typeface="AngsanaNew" charset="-120"/>
                <a:cs typeface="Cordia New" pitchFamily="34" charset="-34"/>
              </a:rPr>
              <a:t> </a:t>
            </a:r>
            <a:r>
              <a:rPr kumimoji="0" lang="th-TH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rdia New" pitchFamily="34" charset="-34"/>
                <a:ea typeface="AngsanaNew" charset="-120"/>
                <a:cs typeface="Cordia New" pitchFamily="34" charset="-34"/>
              </a:rPr>
              <a:t>เป็นสารตัวแรกที่มารับ</a:t>
            </a:r>
            <a:r>
              <a:rPr kumimoji="0" lang="en-US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rdia New" pitchFamily="34" charset="-34"/>
                <a:ea typeface="AngsanaNew" charset="-120"/>
                <a:cs typeface="Cordia New" pitchFamily="34" charset="-34"/>
              </a:rPr>
              <a:t> e </a:t>
            </a:r>
            <a:r>
              <a:rPr kumimoji="0" lang="th-TH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rdia New" pitchFamily="34" charset="-34"/>
                <a:ea typeface="AngsanaNew" charset="-120"/>
                <a:cs typeface="Cordia New" pitchFamily="34" charset="-34"/>
              </a:rPr>
              <a:t>เมื่อถ่ายทอด</a:t>
            </a:r>
            <a:r>
              <a:rPr kumimoji="0" lang="en-US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rdia New" pitchFamily="34" charset="-34"/>
                <a:ea typeface="AngsanaNew" charset="-120"/>
                <a:cs typeface="Cordia New" pitchFamily="34" charset="-34"/>
              </a:rPr>
              <a:t> e </a:t>
            </a:r>
            <a:r>
              <a:rPr kumimoji="0" lang="th-TH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rdia New" pitchFamily="34" charset="-34"/>
                <a:ea typeface="AngsanaNew" charset="-120"/>
                <a:cs typeface="Cordia New" pitchFamily="34" charset="-34"/>
              </a:rPr>
              <a:t>สิ้นสุดลง จะสังเคราะห์</a:t>
            </a:r>
            <a:r>
              <a:rPr kumimoji="0" lang="en-US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rdia New" pitchFamily="34" charset="-34"/>
                <a:ea typeface="AngsanaNew" charset="-120"/>
                <a:cs typeface="Cordia New" pitchFamily="34" charset="-34"/>
              </a:rPr>
              <a:t> ATP </a:t>
            </a:r>
            <a:r>
              <a:rPr kumimoji="0" lang="th-TH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rdia New" pitchFamily="34" charset="-34"/>
                <a:ea typeface="AngsanaNew" charset="-120"/>
                <a:cs typeface="Cordia New" pitchFamily="34" charset="-34"/>
              </a:rPr>
              <a:t>ได้</a:t>
            </a:r>
            <a:r>
              <a:rPr kumimoji="0" lang="en-US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rdia New" pitchFamily="34" charset="-34"/>
                <a:ea typeface="AngsanaNew" charset="-120"/>
                <a:cs typeface="Cordia New" pitchFamily="34" charset="-34"/>
              </a:rPr>
              <a:t> 3 </a:t>
            </a:r>
            <a:r>
              <a:rPr kumimoji="0" lang="th-TH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rdia New" pitchFamily="34" charset="-34"/>
                <a:ea typeface="AngsanaNew" charset="-120"/>
                <a:cs typeface="Cordia New" pitchFamily="34" charset="-34"/>
              </a:rPr>
              <a:t>โมเลกุล</a:t>
            </a:r>
            <a:endParaRPr kumimoji="0" lang="en-US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rdia New" pitchFamily="34" charset="-34"/>
              <a:cs typeface="Cordia New" pitchFamily="34" charset="-34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rdia New" pitchFamily="34" charset="-34"/>
                <a:ea typeface="AngsanaNew" charset="-120"/>
                <a:cs typeface="Cordia New" pitchFamily="34" charset="-34"/>
              </a:rPr>
              <a:t>ถ้า</a:t>
            </a:r>
            <a:r>
              <a:rPr kumimoji="0" lang="en-US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rdia New" pitchFamily="34" charset="-34"/>
                <a:ea typeface="AngsanaNew" charset="-120"/>
                <a:cs typeface="Cordia New" pitchFamily="34" charset="-34"/>
              </a:rPr>
              <a:t> FAD </a:t>
            </a:r>
            <a:r>
              <a:rPr kumimoji="0" lang="th-TH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rdia New" pitchFamily="34" charset="-34"/>
                <a:ea typeface="AngsanaNew" charset="-120"/>
                <a:cs typeface="Cordia New" pitchFamily="34" charset="-34"/>
              </a:rPr>
              <a:t>เป็นสารตัวแรกที่มารับ</a:t>
            </a:r>
            <a:r>
              <a:rPr kumimoji="0" lang="en-US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rdia New" pitchFamily="34" charset="-34"/>
                <a:ea typeface="AngsanaNew" charset="-120"/>
                <a:cs typeface="Cordia New" pitchFamily="34" charset="-34"/>
              </a:rPr>
              <a:t> e </a:t>
            </a:r>
            <a:r>
              <a:rPr kumimoji="0" lang="th-TH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rdia New" pitchFamily="34" charset="-34"/>
                <a:ea typeface="AngsanaNew" charset="-120"/>
                <a:cs typeface="Cordia New" pitchFamily="34" charset="-34"/>
              </a:rPr>
              <a:t>เมื่อถ่ายทอด</a:t>
            </a:r>
            <a:r>
              <a:rPr kumimoji="0" lang="en-US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rdia New" pitchFamily="34" charset="-34"/>
                <a:ea typeface="AngsanaNew" charset="-120"/>
                <a:cs typeface="Cordia New" pitchFamily="34" charset="-34"/>
              </a:rPr>
              <a:t> e </a:t>
            </a:r>
            <a:r>
              <a:rPr kumimoji="0" lang="th-TH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rdia New" pitchFamily="34" charset="-34"/>
                <a:ea typeface="AngsanaNew" charset="-120"/>
                <a:cs typeface="Cordia New" pitchFamily="34" charset="-34"/>
              </a:rPr>
              <a:t>สิ้นสุดลง จะสังเคราะห์</a:t>
            </a:r>
            <a:r>
              <a:rPr kumimoji="0" lang="en-US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rdia New" pitchFamily="34" charset="-34"/>
                <a:ea typeface="AngsanaNew" charset="-120"/>
                <a:cs typeface="Cordia New" pitchFamily="34" charset="-34"/>
              </a:rPr>
              <a:t> ATP </a:t>
            </a:r>
            <a:r>
              <a:rPr kumimoji="0" lang="th-TH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rdia New" pitchFamily="34" charset="-34"/>
                <a:ea typeface="AngsanaNew" charset="-120"/>
                <a:cs typeface="Cordia New" pitchFamily="34" charset="-34"/>
              </a:rPr>
              <a:t>ได้</a:t>
            </a:r>
            <a:r>
              <a:rPr kumimoji="0" lang="en-US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rdia New" pitchFamily="34" charset="-34"/>
                <a:ea typeface="AngsanaNew" charset="-120"/>
                <a:cs typeface="Cordia New" pitchFamily="34" charset="-34"/>
              </a:rPr>
              <a:t> 2 </a:t>
            </a:r>
            <a:r>
              <a:rPr kumimoji="0" lang="th-TH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rdia New" pitchFamily="34" charset="-34"/>
                <a:ea typeface="AngsanaNew" charset="-120"/>
                <a:cs typeface="Cordia New" pitchFamily="34" charset="-34"/>
              </a:rPr>
              <a:t>โมเลกุล</a:t>
            </a:r>
            <a:endParaRPr kumimoji="0" lang="th-TH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rdia New" pitchFamily="34" charset="-34"/>
              <a:cs typeface="Cordia New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39714" name="Picture 2" descr="bro56208_07_14_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23950" y="766763"/>
            <a:ext cx="6896100" cy="5322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39715" name="Rectangle 3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 sz="1200"/>
              <a:t>Fig. 7.14-1</a:t>
            </a: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38" y="0"/>
            <a:ext cx="6891358" cy="68665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43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2700" y="227013"/>
            <a:ext cx="6578600" cy="6402387"/>
          </a:xfrm>
          <a:prstGeom prst="rect">
            <a:avLst/>
          </a:prstGeom>
          <a:noFill/>
        </p:spPr>
      </p:pic>
      <p:sp>
        <p:nvSpPr>
          <p:cNvPr id="314371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52400" y="0"/>
            <a:ext cx="1981200" cy="304800"/>
          </a:xfrm>
          <a:noFill/>
          <a:ln/>
          <a:effectLst/>
        </p:spPr>
        <p:txBody>
          <a:bodyPr>
            <a:normAutofit fontScale="90000"/>
          </a:bodyPr>
          <a:lstStyle/>
          <a:p>
            <a:r>
              <a:rPr lang="en-US" sz="1500">
                <a:solidFill>
                  <a:schemeClr val="tx1"/>
                </a:solidFill>
              </a:rPr>
              <a:t>LE 9-13</a:t>
            </a:r>
            <a:endParaRPr lang="en-US" sz="1500"/>
          </a:p>
        </p:txBody>
      </p:sp>
      <p:sp>
        <p:nvSpPr>
          <p:cNvPr id="314372" name="Text Box 4"/>
          <p:cNvSpPr txBox="1">
            <a:spLocks noChangeArrowheads="1"/>
          </p:cNvSpPr>
          <p:nvPr/>
        </p:nvSpPr>
        <p:spPr bwMode="auto">
          <a:xfrm>
            <a:off x="5889625" y="3359150"/>
            <a:ext cx="255588" cy="12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/>
          <a:lstStyle/>
          <a:p>
            <a:pPr algn="l"/>
            <a:r>
              <a:rPr kumimoji="0" lang="en-US" sz="600" b="1"/>
              <a:t>ATP</a:t>
            </a:r>
            <a:endParaRPr kumimoji="0" lang="en-US" sz="600" b="1" baseline="30000"/>
          </a:p>
        </p:txBody>
      </p:sp>
      <p:sp>
        <p:nvSpPr>
          <p:cNvPr id="314373" name="Text Box 5"/>
          <p:cNvSpPr txBox="1">
            <a:spLocks noChangeArrowheads="1"/>
          </p:cNvSpPr>
          <p:nvPr/>
        </p:nvSpPr>
        <p:spPr bwMode="auto">
          <a:xfrm>
            <a:off x="6696075" y="3355975"/>
            <a:ext cx="255588" cy="12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/>
          <a:lstStyle/>
          <a:p>
            <a:pPr algn="l"/>
            <a:r>
              <a:rPr kumimoji="0" lang="en-US" sz="600" b="1"/>
              <a:t>ATP</a:t>
            </a:r>
            <a:endParaRPr kumimoji="0" lang="en-US" sz="600" b="1" baseline="30000"/>
          </a:p>
        </p:txBody>
      </p:sp>
      <p:sp>
        <p:nvSpPr>
          <p:cNvPr id="314374" name="Text Box 6"/>
          <p:cNvSpPr txBox="1">
            <a:spLocks noChangeArrowheads="1"/>
          </p:cNvSpPr>
          <p:nvPr/>
        </p:nvSpPr>
        <p:spPr bwMode="auto">
          <a:xfrm>
            <a:off x="7404100" y="3359150"/>
            <a:ext cx="255588" cy="12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/>
          <a:lstStyle/>
          <a:p>
            <a:pPr algn="l"/>
            <a:r>
              <a:rPr kumimoji="0" lang="en-US" sz="600" b="1"/>
              <a:t>ATP</a:t>
            </a:r>
            <a:endParaRPr kumimoji="0" lang="en-US" sz="600" b="1" baseline="30000"/>
          </a:p>
        </p:txBody>
      </p:sp>
      <p:sp>
        <p:nvSpPr>
          <p:cNvPr id="314375" name="Text Box 7"/>
          <p:cNvSpPr txBox="1">
            <a:spLocks noChangeArrowheads="1"/>
          </p:cNvSpPr>
          <p:nvPr/>
        </p:nvSpPr>
        <p:spPr bwMode="auto">
          <a:xfrm>
            <a:off x="5784850" y="2670175"/>
            <a:ext cx="538163" cy="134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/>
          <a:lstStyle/>
          <a:p>
            <a:pPr algn="l"/>
            <a:r>
              <a:rPr kumimoji="0" lang="en-US" sz="600" b="1"/>
              <a:t>Glycolysis</a:t>
            </a:r>
            <a:endParaRPr kumimoji="0" lang="en-US" sz="600" b="1" baseline="30000"/>
          </a:p>
        </p:txBody>
      </p:sp>
      <p:sp>
        <p:nvSpPr>
          <p:cNvPr id="314376" name="Text Box 8"/>
          <p:cNvSpPr txBox="1">
            <a:spLocks noChangeArrowheads="1"/>
          </p:cNvSpPr>
          <p:nvPr/>
        </p:nvSpPr>
        <p:spPr bwMode="auto">
          <a:xfrm>
            <a:off x="7007225" y="2587625"/>
            <a:ext cx="8032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/>
          <a:lstStyle/>
          <a:p>
            <a:pPr algn="ctr"/>
            <a:r>
              <a:rPr kumimoji="0" lang="en-US" sz="600" b="1"/>
              <a:t>Oxidative</a:t>
            </a:r>
          </a:p>
          <a:p>
            <a:pPr algn="ctr"/>
            <a:r>
              <a:rPr kumimoji="0" lang="en-US" sz="600" b="1"/>
              <a:t>phosphorylation:</a:t>
            </a:r>
          </a:p>
          <a:p>
            <a:pPr algn="ctr"/>
            <a:r>
              <a:rPr kumimoji="0" lang="en-US" sz="600" b="1"/>
              <a:t>electron transport</a:t>
            </a:r>
          </a:p>
          <a:p>
            <a:pPr algn="ctr"/>
            <a:r>
              <a:rPr kumimoji="0" lang="en-US" sz="600" b="1"/>
              <a:t>and chemiosmosis</a:t>
            </a:r>
            <a:endParaRPr kumimoji="0" lang="en-US" sz="600" b="1" baseline="30000"/>
          </a:p>
        </p:txBody>
      </p:sp>
      <p:sp>
        <p:nvSpPr>
          <p:cNvPr id="314377" name="Text Box 9"/>
          <p:cNvSpPr txBox="1">
            <a:spLocks noChangeArrowheads="1"/>
          </p:cNvSpPr>
          <p:nvPr/>
        </p:nvSpPr>
        <p:spPr bwMode="auto">
          <a:xfrm>
            <a:off x="6591300" y="2660650"/>
            <a:ext cx="381000" cy="325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/>
          <a:lstStyle/>
          <a:p>
            <a:pPr algn="ctr">
              <a:lnSpc>
                <a:spcPct val="90000"/>
              </a:lnSpc>
            </a:pPr>
            <a:r>
              <a:rPr kumimoji="0" lang="en-US" sz="600" b="1"/>
              <a:t>Citric</a:t>
            </a:r>
          </a:p>
          <a:p>
            <a:pPr algn="ctr">
              <a:lnSpc>
                <a:spcPct val="90000"/>
              </a:lnSpc>
            </a:pPr>
            <a:r>
              <a:rPr kumimoji="0" lang="en-US" sz="600" b="1"/>
              <a:t>acid</a:t>
            </a:r>
          </a:p>
          <a:p>
            <a:pPr algn="ctr">
              <a:lnSpc>
                <a:spcPct val="90000"/>
              </a:lnSpc>
            </a:pPr>
            <a:r>
              <a:rPr kumimoji="0" lang="en-US" sz="600" b="1"/>
              <a:t>cycle</a:t>
            </a:r>
            <a:endParaRPr kumimoji="0" lang="en-US" sz="600" b="1" baseline="30000"/>
          </a:p>
        </p:txBody>
      </p:sp>
      <p:sp>
        <p:nvSpPr>
          <p:cNvPr id="314378" name="Text Box 10"/>
          <p:cNvSpPr txBox="1">
            <a:spLocks noChangeArrowheads="1"/>
          </p:cNvSpPr>
          <p:nvPr/>
        </p:nvSpPr>
        <p:spPr bwMode="auto">
          <a:xfrm>
            <a:off x="1974850" y="715963"/>
            <a:ext cx="568325" cy="134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/>
          <a:lstStyle/>
          <a:p>
            <a:pPr algn="ctr">
              <a:lnSpc>
                <a:spcPct val="90000"/>
              </a:lnSpc>
            </a:pPr>
            <a:r>
              <a:rPr kumimoji="0" lang="en-US" sz="1000" b="1"/>
              <a:t>NADH</a:t>
            </a:r>
            <a:endParaRPr kumimoji="0" lang="en-US" sz="1000" b="1" baseline="30000"/>
          </a:p>
        </p:txBody>
      </p:sp>
      <p:sp>
        <p:nvSpPr>
          <p:cNvPr id="314379" name="Text Box 11"/>
          <p:cNvSpPr txBox="1">
            <a:spLocks noChangeArrowheads="1"/>
          </p:cNvSpPr>
          <p:nvPr/>
        </p:nvSpPr>
        <p:spPr bwMode="auto">
          <a:xfrm>
            <a:off x="1581150" y="963613"/>
            <a:ext cx="212725" cy="141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/>
          <a:lstStyle/>
          <a:p>
            <a:pPr>
              <a:lnSpc>
                <a:spcPct val="90000"/>
              </a:lnSpc>
            </a:pPr>
            <a:r>
              <a:rPr kumimoji="0" lang="en-US" sz="1000" b="1"/>
              <a:t>50</a:t>
            </a:r>
            <a:endParaRPr kumimoji="0" lang="en-US" sz="1000" b="1" baseline="30000"/>
          </a:p>
        </p:txBody>
      </p:sp>
      <p:sp>
        <p:nvSpPr>
          <p:cNvPr id="314380" name="Text Box 12"/>
          <p:cNvSpPr txBox="1">
            <a:spLocks noChangeArrowheads="1"/>
          </p:cNvSpPr>
          <p:nvPr/>
        </p:nvSpPr>
        <p:spPr bwMode="auto">
          <a:xfrm>
            <a:off x="3124200" y="1357313"/>
            <a:ext cx="460375" cy="173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/>
          <a:lstStyle/>
          <a:p>
            <a:pPr algn="ctr">
              <a:lnSpc>
                <a:spcPct val="90000"/>
              </a:lnSpc>
            </a:pPr>
            <a:r>
              <a:rPr kumimoji="0" lang="en-US" sz="1000" b="1"/>
              <a:t>FADH</a:t>
            </a:r>
            <a:r>
              <a:rPr kumimoji="0" lang="en-US" sz="1000" b="1" baseline="-25000"/>
              <a:t>2</a:t>
            </a:r>
            <a:endParaRPr kumimoji="0" lang="en-US" sz="1000" b="1" baseline="30000"/>
          </a:p>
        </p:txBody>
      </p:sp>
      <p:sp>
        <p:nvSpPr>
          <p:cNvPr id="314381" name="Text Box 13"/>
          <p:cNvSpPr txBox="1">
            <a:spLocks noChangeArrowheads="1"/>
          </p:cNvSpPr>
          <p:nvPr/>
        </p:nvSpPr>
        <p:spPr bwMode="auto">
          <a:xfrm>
            <a:off x="1581150" y="1878013"/>
            <a:ext cx="212725" cy="141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/>
          <a:lstStyle/>
          <a:p>
            <a:pPr>
              <a:lnSpc>
                <a:spcPct val="90000"/>
              </a:lnSpc>
            </a:pPr>
            <a:r>
              <a:rPr kumimoji="0" lang="en-US" sz="1000" b="1"/>
              <a:t>40</a:t>
            </a:r>
            <a:endParaRPr kumimoji="0" lang="en-US" sz="1000" b="1" baseline="30000"/>
          </a:p>
        </p:txBody>
      </p:sp>
      <p:sp>
        <p:nvSpPr>
          <p:cNvPr id="314382" name="Text Box 14"/>
          <p:cNvSpPr txBox="1">
            <a:spLocks noChangeArrowheads="1"/>
          </p:cNvSpPr>
          <p:nvPr/>
        </p:nvSpPr>
        <p:spPr bwMode="auto">
          <a:xfrm>
            <a:off x="1870075" y="1887538"/>
            <a:ext cx="460375" cy="173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/>
          <a:lstStyle/>
          <a:p>
            <a:pPr algn="ctr">
              <a:lnSpc>
                <a:spcPct val="90000"/>
              </a:lnSpc>
            </a:pPr>
            <a:r>
              <a:rPr kumimoji="0" lang="en-US" sz="1000" b="1"/>
              <a:t>FMN</a:t>
            </a:r>
            <a:endParaRPr kumimoji="0" lang="en-US" sz="1000" b="1" baseline="30000"/>
          </a:p>
        </p:txBody>
      </p:sp>
      <p:sp>
        <p:nvSpPr>
          <p:cNvPr id="314383" name="Text Box 15"/>
          <p:cNvSpPr txBox="1">
            <a:spLocks noChangeArrowheads="1"/>
          </p:cNvSpPr>
          <p:nvPr/>
        </p:nvSpPr>
        <p:spPr bwMode="auto">
          <a:xfrm>
            <a:off x="2244725" y="2100263"/>
            <a:ext cx="460375" cy="173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/>
          <a:lstStyle/>
          <a:p>
            <a:pPr algn="ctr">
              <a:lnSpc>
                <a:spcPct val="90000"/>
              </a:lnSpc>
            </a:pPr>
            <a:r>
              <a:rPr kumimoji="0" lang="en-US" sz="1000" b="1"/>
              <a:t>Fe•S</a:t>
            </a:r>
            <a:endParaRPr kumimoji="0" lang="en-US" sz="1000" b="1" baseline="30000"/>
          </a:p>
        </p:txBody>
      </p:sp>
      <p:sp>
        <p:nvSpPr>
          <p:cNvPr id="314384" name="Text Box 16"/>
          <p:cNvSpPr txBox="1">
            <a:spLocks noChangeArrowheads="1"/>
          </p:cNvSpPr>
          <p:nvPr/>
        </p:nvSpPr>
        <p:spPr bwMode="auto">
          <a:xfrm>
            <a:off x="2400300" y="1824038"/>
            <a:ext cx="460375" cy="173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/>
          <a:lstStyle/>
          <a:p>
            <a:pPr algn="ctr">
              <a:lnSpc>
                <a:spcPct val="90000"/>
              </a:lnSpc>
            </a:pPr>
            <a:r>
              <a:rPr kumimoji="0" lang="en-US" sz="1000" b="1"/>
              <a:t>I</a:t>
            </a:r>
            <a:endParaRPr kumimoji="0" lang="en-US" sz="1000" b="1" baseline="30000"/>
          </a:p>
        </p:txBody>
      </p:sp>
      <p:sp>
        <p:nvSpPr>
          <p:cNvPr id="314385" name="Text Box 17"/>
          <p:cNvSpPr txBox="1">
            <a:spLocks noChangeArrowheads="1"/>
          </p:cNvSpPr>
          <p:nvPr/>
        </p:nvSpPr>
        <p:spPr bwMode="auto">
          <a:xfrm>
            <a:off x="3009900" y="1858963"/>
            <a:ext cx="460375" cy="173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/>
          <a:lstStyle/>
          <a:p>
            <a:pPr algn="ctr">
              <a:lnSpc>
                <a:spcPct val="90000"/>
              </a:lnSpc>
            </a:pPr>
            <a:r>
              <a:rPr kumimoji="0" lang="en-US" sz="1000" b="1"/>
              <a:t>FAD</a:t>
            </a:r>
            <a:endParaRPr kumimoji="0" lang="en-US" sz="1000" b="1" baseline="30000"/>
          </a:p>
        </p:txBody>
      </p:sp>
      <p:sp>
        <p:nvSpPr>
          <p:cNvPr id="314386" name="Text Box 18"/>
          <p:cNvSpPr txBox="1">
            <a:spLocks noChangeArrowheads="1"/>
          </p:cNvSpPr>
          <p:nvPr/>
        </p:nvSpPr>
        <p:spPr bwMode="auto">
          <a:xfrm>
            <a:off x="2828925" y="2074863"/>
            <a:ext cx="460375" cy="173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/>
          <a:lstStyle/>
          <a:p>
            <a:pPr algn="ctr">
              <a:lnSpc>
                <a:spcPct val="90000"/>
              </a:lnSpc>
            </a:pPr>
            <a:r>
              <a:rPr kumimoji="0" lang="en-US" sz="1000" b="1"/>
              <a:t>Fe•S</a:t>
            </a:r>
            <a:endParaRPr kumimoji="0" lang="en-US" sz="1000" b="1" baseline="30000"/>
          </a:p>
        </p:txBody>
      </p:sp>
      <p:sp>
        <p:nvSpPr>
          <p:cNvPr id="314387" name="Text Box 19"/>
          <p:cNvSpPr txBox="1">
            <a:spLocks noChangeArrowheads="1"/>
          </p:cNvSpPr>
          <p:nvPr/>
        </p:nvSpPr>
        <p:spPr bwMode="auto">
          <a:xfrm>
            <a:off x="3254375" y="2043113"/>
            <a:ext cx="177800" cy="157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/>
          <a:lstStyle/>
          <a:p>
            <a:pPr algn="ctr">
              <a:lnSpc>
                <a:spcPct val="90000"/>
              </a:lnSpc>
            </a:pPr>
            <a:r>
              <a:rPr kumimoji="0" lang="en-US" sz="1000" b="1"/>
              <a:t>II</a:t>
            </a:r>
            <a:endParaRPr kumimoji="0" lang="en-US" sz="1000" b="1" baseline="30000"/>
          </a:p>
        </p:txBody>
      </p:sp>
      <p:sp>
        <p:nvSpPr>
          <p:cNvPr id="314388" name="Text Box 20"/>
          <p:cNvSpPr txBox="1">
            <a:spLocks noChangeArrowheads="1"/>
          </p:cNvSpPr>
          <p:nvPr/>
        </p:nvSpPr>
        <p:spPr bwMode="auto">
          <a:xfrm>
            <a:off x="3816350" y="2395538"/>
            <a:ext cx="177800" cy="157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/>
          <a:lstStyle/>
          <a:p>
            <a:pPr algn="ctr">
              <a:lnSpc>
                <a:spcPct val="90000"/>
              </a:lnSpc>
            </a:pPr>
            <a:r>
              <a:rPr kumimoji="0" lang="en-US" sz="1000" b="1"/>
              <a:t>III</a:t>
            </a:r>
            <a:endParaRPr kumimoji="0" lang="en-US" sz="1000" b="1" baseline="30000"/>
          </a:p>
        </p:txBody>
      </p:sp>
      <p:sp>
        <p:nvSpPr>
          <p:cNvPr id="314389" name="Text Box 21"/>
          <p:cNvSpPr txBox="1">
            <a:spLocks noChangeArrowheads="1"/>
          </p:cNvSpPr>
          <p:nvPr/>
        </p:nvSpPr>
        <p:spPr bwMode="auto">
          <a:xfrm>
            <a:off x="2765425" y="2309813"/>
            <a:ext cx="177800" cy="157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/>
          <a:lstStyle/>
          <a:p>
            <a:pPr algn="ctr">
              <a:lnSpc>
                <a:spcPct val="90000"/>
              </a:lnSpc>
            </a:pPr>
            <a:r>
              <a:rPr kumimoji="0" lang="en-US" sz="1000" b="1"/>
              <a:t>Q</a:t>
            </a:r>
            <a:endParaRPr kumimoji="0" lang="en-US" sz="1000" b="1" baseline="30000"/>
          </a:p>
        </p:txBody>
      </p:sp>
      <p:sp>
        <p:nvSpPr>
          <p:cNvPr id="314390" name="Text Box 22"/>
          <p:cNvSpPr txBox="1">
            <a:spLocks noChangeArrowheads="1"/>
          </p:cNvSpPr>
          <p:nvPr/>
        </p:nvSpPr>
        <p:spPr bwMode="auto">
          <a:xfrm>
            <a:off x="3378200" y="2732088"/>
            <a:ext cx="460375" cy="173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/>
          <a:lstStyle/>
          <a:p>
            <a:pPr algn="ctr">
              <a:lnSpc>
                <a:spcPct val="90000"/>
              </a:lnSpc>
            </a:pPr>
            <a:r>
              <a:rPr kumimoji="0" lang="en-US" sz="1000" b="1"/>
              <a:t>Fe•S</a:t>
            </a:r>
            <a:endParaRPr kumimoji="0" lang="en-US" sz="1000" b="1" baseline="30000"/>
          </a:p>
        </p:txBody>
      </p:sp>
      <p:sp>
        <p:nvSpPr>
          <p:cNvPr id="314391" name="Text Box 23"/>
          <p:cNvSpPr txBox="1">
            <a:spLocks noChangeArrowheads="1"/>
          </p:cNvSpPr>
          <p:nvPr/>
        </p:nvSpPr>
        <p:spPr bwMode="auto">
          <a:xfrm>
            <a:off x="3003550" y="2519363"/>
            <a:ext cx="460375" cy="173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/>
          <a:lstStyle/>
          <a:p>
            <a:pPr algn="ctr">
              <a:lnSpc>
                <a:spcPct val="90000"/>
              </a:lnSpc>
            </a:pPr>
            <a:r>
              <a:rPr kumimoji="0" lang="en-US" sz="1000" b="1"/>
              <a:t>Cyt </a:t>
            </a:r>
            <a:r>
              <a:rPr kumimoji="0" lang="en-US" sz="1000" b="1" i="1"/>
              <a:t>b</a:t>
            </a:r>
            <a:endParaRPr kumimoji="0" lang="en-US" sz="1000" b="1" baseline="30000"/>
          </a:p>
        </p:txBody>
      </p:sp>
      <p:sp>
        <p:nvSpPr>
          <p:cNvPr id="314392" name="Text Box 24"/>
          <p:cNvSpPr txBox="1">
            <a:spLocks noChangeArrowheads="1"/>
          </p:cNvSpPr>
          <p:nvPr/>
        </p:nvSpPr>
        <p:spPr bwMode="auto">
          <a:xfrm>
            <a:off x="1577975" y="2795588"/>
            <a:ext cx="212725" cy="141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/>
          <a:lstStyle/>
          <a:p>
            <a:pPr>
              <a:lnSpc>
                <a:spcPct val="90000"/>
              </a:lnSpc>
            </a:pPr>
            <a:r>
              <a:rPr kumimoji="0" lang="en-US" sz="1000" b="1"/>
              <a:t>30</a:t>
            </a:r>
            <a:endParaRPr kumimoji="0" lang="en-US" sz="1000" b="1" baseline="30000"/>
          </a:p>
        </p:txBody>
      </p:sp>
      <p:sp>
        <p:nvSpPr>
          <p:cNvPr id="314393" name="Text Box 25"/>
          <p:cNvSpPr txBox="1">
            <a:spLocks noChangeArrowheads="1"/>
          </p:cNvSpPr>
          <p:nvPr/>
        </p:nvSpPr>
        <p:spPr bwMode="auto">
          <a:xfrm>
            <a:off x="1577975" y="3713163"/>
            <a:ext cx="212725" cy="141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/>
          <a:lstStyle/>
          <a:p>
            <a:pPr>
              <a:lnSpc>
                <a:spcPct val="90000"/>
              </a:lnSpc>
            </a:pPr>
            <a:r>
              <a:rPr kumimoji="0" lang="en-US" sz="1000" b="1"/>
              <a:t>20</a:t>
            </a:r>
            <a:endParaRPr kumimoji="0" lang="en-US" sz="1000" b="1" baseline="30000"/>
          </a:p>
        </p:txBody>
      </p:sp>
      <p:sp>
        <p:nvSpPr>
          <p:cNvPr id="314394" name="Text Box 26"/>
          <p:cNvSpPr txBox="1">
            <a:spLocks noChangeArrowheads="1"/>
          </p:cNvSpPr>
          <p:nvPr/>
        </p:nvSpPr>
        <p:spPr bwMode="auto">
          <a:xfrm>
            <a:off x="4133850" y="3157538"/>
            <a:ext cx="460375" cy="173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/>
          <a:lstStyle/>
          <a:p>
            <a:pPr algn="ctr">
              <a:lnSpc>
                <a:spcPct val="90000"/>
              </a:lnSpc>
            </a:pPr>
            <a:r>
              <a:rPr kumimoji="0" lang="en-US" sz="1000" b="1"/>
              <a:t>Cyt </a:t>
            </a:r>
            <a:r>
              <a:rPr kumimoji="0" lang="en-US" sz="1000" b="1" i="1"/>
              <a:t>c</a:t>
            </a:r>
            <a:endParaRPr kumimoji="0" lang="en-US" sz="1000" b="1" baseline="30000"/>
          </a:p>
        </p:txBody>
      </p:sp>
      <p:sp>
        <p:nvSpPr>
          <p:cNvPr id="314395" name="Text Box 27"/>
          <p:cNvSpPr txBox="1">
            <a:spLocks noChangeArrowheads="1"/>
          </p:cNvSpPr>
          <p:nvPr/>
        </p:nvSpPr>
        <p:spPr bwMode="auto">
          <a:xfrm>
            <a:off x="3752850" y="2928938"/>
            <a:ext cx="460375" cy="173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/>
          <a:lstStyle/>
          <a:p>
            <a:pPr algn="ctr">
              <a:lnSpc>
                <a:spcPct val="90000"/>
              </a:lnSpc>
            </a:pPr>
            <a:r>
              <a:rPr kumimoji="0" lang="en-US" sz="1000" b="1"/>
              <a:t>Cyt </a:t>
            </a:r>
            <a:r>
              <a:rPr kumimoji="0" lang="en-US" sz="1000" b="1" i="1"/>
              <a:t>c</a:t>
            </a:r>
            <a:r>
              <a:rPr kumimoji="0" lang="en-US" sz="1000" b="1" baseline="-25000"/>
              <a:t>1</a:t>
            </a:r>
            <a:endParaRPr kumimoji="0" lang="en-US" sz="1000" b="1" baseline="30000"/>
          </a:p>
        </p:txBody>
      </p:sp>
      <p:sp>
        <p:nvSpPr>
          <p:cNvPr id="314396" name="Text Box 28"/>
          <p:cNvSpPr txBox="1">
            <a:spLocks noChangeArrowheads="1"/>
          </p:cNvSpPr>
          <p:nvPr/>
        </p:nvSpPr>
        <p:spPr bwMode="auto">
          <a:xfrm>
            <a:off x="4508500" y="3363913"/>
            <a:ext cx="460375" cy="173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/>
          <a:lstStyle/>
          <a:p>
            <a:pPr algn="ctr">
              <a:lnSpc>
                <a:spcPct val="90000"/>
              </a:lnSpc>
            </a:pPr>
            <a:r>
              <a:rPr kumimoji="0" lang="en-US" sz="1000" b="1"/>
              <a:t>Cyt </a:t>
            </a:r>
            <a:r>
              <a:rPr kumimoji="0" lang="en-US" sz="1000" b="1" i="1"/>
              <a:t>a</a:t>
            </a:r>
            <a:endParaRPr kumimoji="0" lang="en-US" sz="1000" b="1" baseline="30000"/>
          </a:p>
        </p:txBody>
      </p:sp>
      <p:sp>
        <p:nvSpPr>
          <p:cNvPr id="314397" name="Text Box 29"/>
          <p:cNvSpPr txBox="1">
            <a:spLocks noChangeArrowheads="1"/>
          </p:cNvSpPr>
          <p:nvPr/>
        </p:nvSpPr>
        <p:spPr bwMode="auto">
          <a:xfrm>
            <a:off x="4883150" y="3560763"/>
            <a:ext cx="460375" cy="173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/>
          <a:lstStyle/>
          <a:p>
            <a:pPr algn="ctr">
              <a:lnSpc>
                <a:spcPct val="90000"/>
              </a:lnSpc>
            </a:pPr>
            <a:r>
              <a:rPr kumimoji="0" lang="en-US" sz="1000" b="1"/>
              <a:t>Cyt </a:t>
            </a:r>
            <a:r>
              <a:rPr kumimoji="0" lang="en-US" sz="1000" b="1" i="1"/>
              <a:t>a</a:t>
            </a:r>
            <a:r>
              <a:rPr kumimoji="0" lang="en-US" sz="1000" b="1" baseline="-25000"/>
              <a:t>3</a:t>
            </a:r>
            <a:endParaRPr kumimoji="0" lang="en-US" sz="1000" b="1" baseline="30000"/>
          </a:p>
        </p:txBody>
      </p:sp>
      <p:sp>
        <p:nvSpPr>
          <p:cNvPr id="314398" name="Text Box 30"/>
          <p:cNvSpPr txBox="1">
            <a:spLocks noChangeArrowheads="1"/>
          </p:cNvSpPr>
          <p:nvPr/>
        </p:nvSpPr>
        <p:spPr bwMode="auto">
          <a:xfrm>
            <a:off x="5137150" y="2989263"/>
            <a:ext cx="177800" cy="157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/>
          <a:lstStyle/>
          <a:p>
            <a:pPr algn="ctr">
              <a:lnSpc>
                <a:spcPct val="90000"/>
              </a:lnSpc>
            </a:pPr>
            <a:r>
              <a:rPr kumimoji="0" lang="en-US" sz="1000" b="1"/>
              <a:t>IV</a:t>
            </a:r>
            <a:endParaRPr kumimoji="0" lang="en-US" sz="1000" b="1" baseline="30000"/>
          </a:p>
        </p:txBody>
      </p:sp>
      <p:sp>
        <p:nvSpPr>
          <p:cNvPr id="314399" name="Text Box 31"/>
          <p:cNvSpPr txBox="1">
            <a:spLocks noChangeArrowheads="1"/>
          </p:cNvSpPr>
          <p:nvPr/>
        </p:nvSpPr>
        <p:spPr bwMode="auto">
          <a:xfrm>
            <a:off x="1577975" y="4630738"/>
            <a:ext cx="212725" cy="141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/>
          <a:lstStyle/>
          <a:p>
            <a:pPr>
              <a:lnSpc>
                <a:spcPct val="90000"/>
              </a:lnSpc>
            </a:pPr>
            <a:r>
              <a:rPr kumimoji="0" lang="en-US" sz="1000" b="1"/>
              <a:t>10</a:t>
            </a:r>
            <a:endParaRPr kumimoji="0" lang="en-US" sz="1000" b="1" baseline="30000"/>
          </a:p>
        </p:txBody>
      </p:sp>
      <p:sp>
        <p:nvSpPr>
          <p:cNvPr id="314400" name="Text Box 32"/>
          <p:cNvSpPr txBox="1">
            <a:spLocks noChangeArrowheads="1"/>
          </p:cNvSpPr>
          <p:nvPr/>
        </p:nvSpPr>
        <p:spPr bwMode="auto">
          <a:xfrm>
            <a:off x="1577975" y="5545138"/>
            <a:ext cx="212725" cy="141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/>
          <a:lstStyle/>
          <a:p>
            <a:pPr>
              <a:lnSpc>
                <a:spcPct val="90000"/>
              </a:lnSpc>
            </a:pPr>
            <a:r>
              <a:rPr kumimoji="0" lang="en-US" sz="1000" b="1"/>
              <a:t>0</a:t>
            </a:r>
            <a:endParaRPr kumimoji="0" lang="en-US" sz="1000" b="1" baseline="30000"/>
          </a:p>
        </p:txBody>
      </p:sp>
      <p:sp>
        <p:nvSpPr>
          <p:cNvPr id="314401" name="Text Box 33"/>
          <p:cNvSpPr txBox="1">
            <a:spLocks noChangeArrowheads="1"/>
          </p:cNvSpPr>
          <p:nvPr/>
        </p:nvSpPr>
        <p:spPr bwMode="auto">
          <a:xfrm>
            <a:off x="4003675" y="1674813"/>
            <a:ext cx="815975" cy="373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/>
          <a:lstStyle/>
          <a:p>
            <a:pPr algn="l">
              <a:lnSpc>
                <a:spcPct val="90000"/>
              </a:lnSpc>
            </a:pPr>
            <a:r>
              <a:rPr kumimoji="0" lang="en-US" sz="1000" b="1"/>
              <a:t>Multiprotein</a:t>
            </a:r>
          </a:p>
          <a:p>
            <a:pPr algn="l">
              <a:lnSpc>
                <a:spcPct val="90000"/>
              </a:lnSpc>
            </a:pPr>
            <a:r>
              <a:rPr kumimoji="0" lang="en-US" sz="1000" b="1"/>
              <a:t>complexes</a:t>
            </a:r>
            <a:endParaRPr kumimoji="0" lang="en-US" sz="1000" b="1" baseline="30000"/>
          </a:p>
        </p:txBody>
      </p:sp>
      <p:sp>
        <p:nvSpPr>
          <p:cNvPr id="314402" name="Text Box 34"/>
          <p:cNvSpPr txBox="1">
            <a:spLocks noChangeArrowheads="1"/>
          </p:cNvSpPr>
          <p:nvPr/>
        </p:nvSpPr>
        <p:spPr bwMode="auto">
          <a:xfrm rot="-5400000">
            <a:off x="313531" y="3024982"/>
            <a:ext cx="2447925" cy="163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/>
          <a:lstStyle/>
          <a:p>
            <a:pPr algn="l">
              <a:lnSpc>
                <a:spcPct val="90000"/>
              </a:lnSpc>
            </a:pPr>
            <a:r>
              <a:rPr kumimoji="0" lang="en-US" sz="1000" b="1"/>
              <a:t>Free energy (</a:t>
            </a:r>
            <a:r>
              <a:rPr kumimoji="0" lang="en-US" sz="1000" b="1" i="1"/>
              <a:t>G</a:t>
            </a:r>
            <a:r>
              <a:rPr kumimoji="0" lang="en-US" sz="1000" b="1"/>
              <a:t>) relative to O2 (kcal/mol)</a:t>
            </a:r>
            <a:endParaRPr kumimoji="0" lang="en-US" sz="1000" b="1" baseline="30000"/>
          </a:p>
        </p:txBody>
      </p:sp>
      <p:sp>
        <p:nvSpPr>
          <p:cNvPr id="314403" name="Text Box 35"/>
          <p:cNvSpPr txBox="1">
            <a:spLocks noChangeArrowheads="1"/>
          </p:cNvSpPr>
          <p:nvPr/>
        </p:nvSpPr>
        <p:spPr bwMode="auto">
          <a:xfrm>
            <a:off x="5162550" y="6232525"/>
            <a:ext cx="263525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/>
          <a:lstStyle/>
          <a:p>
            <a:pPr algn="l">
              <a:lnSpc>
                <a:spcPct val="90000"/>
              </a:lnSpc>
            </a:pPr>
            <a:r>
              <a:rPr kumimoji="0" lang="en-US" sz="1000" b="1">
                <a:solidFill>
                  <a:schemeClr val="bg1"/>
                </a:solidFill>
              </a:rPr>
              <a:t>H</a:t>
            </a:r>
            <a:r>
              <a:rPr kumimoji="0" lang="en-US" sz="1000" b="1" baseline="-25000">
                <a:solidFill>
                  <a:schemeClr val="bg1"/>
                </a:solidFill>
              </a:rPr>
              <a:t>2</a:t>
            </a:r>
            <a:r>
              <a:rPr kumimoji="0" lang="en-US" sz="1000" b="1">
                <a:solidFill>
                  <a:schemeClr val="bg1"/>
                </a:solidFill>
              </a:rPr>
              <a:t>O</a:t>
            </a:r>
            <a:endParaRPr kumimoji="0" lang="en-US" sz="1000" b="1" baseline="30000">
              <a:solidFill>
                <a:schemeClr val="bg1"/>
              </a:solidFill>
            </a:endParaRPr>
          </a:p>
        </p:txBody>
      </p:sp>
      <p:sp>
        <p:nvSpPr>
          <p:cNvPr id="314404" name="Text Box 36"/>
          <p:cNvSpPr txBox="1">
            <a:spLocks noChangeArrowheads="1"/>
          </p:cNvSpPr>
          <p:nvPr/>
        </p:nvSpPr>
        <p:spPr bwMode="auto">
          <a:xfrm>
            <a:off x="5022850" y="5511800"/>
            <a:ext cx="171450" cy="16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/>
          <a:lstStyle/>
          <a:p>
            <a:pPr algn="l">
              <a:lnSpc>
                <a:spcPct val="90000"/>
              </a:lnSpc>
            </a:pPr>
            <a:r>
              <a:rPr kumimoji="0" lang="en-US" sz="1000" b="1">
                <a:solidFill>
                  <a:schemeClr val="bg1"/>
                </a:solidFill>
              </a:rPr>
              <a:t>O</a:t>
            </a:r>
            <a:r>
              <a:rPr kumimoji="0" lang="en-US" sz="1000" b="1" baseline="-25000">
                <a:solidFill>
                  <a:schemeClr val="bg1"/>
                </a:solidFill>
              </a:rPr>
              <a:t>2</a:t>
            </a:r>
            <a:endParaRPr kumimoji="0" lang="en-US" sz="1000" b="1" baseline="30000">
              <a:solidFill>
                <a:schemeClr val="bg1"/>
              </a:solidFill>
            </a:endParaRPr>
          </a:p>
        </p:txBody>
      </p:sp>
      <p:sp>
        <p:nvSpPr>
          <p:cNvPr id="314405" name="Text Box 37"/>
          <p:cNvSpPr txBox="1">
            <a:spLocks noChangeArrowheads="1"/>
          </p:cNvSpPr>
          <p:nvPr/>
        </p:nvSpPr>
        <p:spPr bwMode="auto">
          <a:xfrm>
            <a:off x="4365625" y="5511800"/>
            <a:ext cx="571500" cy="163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/>
          <a:lstStyle/>
          <a:p>
            <a:pPr>
              <a:lnSpc>
                <a:spcPct val="90000"/>
              </a:lnSpc>
            </a:pPr>
            <a:r>
              <a:rPr kumimoji="0" lang="en-US" sz="1000" b="1"/>
              <a:t>2 H</a:t>
            </a:r>
            <a:r>
              <a:rPr kumimoji="0" lang="en-US" sz="1000" b="1" baseline="30000"/>
              <a:t>+</a:t>
            </a:r>
            <a:r>
              <a:rPr kumimoji="0" lang="en-US" sz="1000" b="1"/>
              <a:t> + </a:t>
            </a:r>
            <a:r>
              <a:rPr kumimoji="0" lang="en-US" sz="1000" b="1" baseline="30000"/>
              <a:t>1</a:t>
            </a:r>
            <a:r>
              <a:rPr kumimoji="0" lang="en-US" sz="1000" b="1"/>
              <a:t>/</a:t>
            </a:r>
            <a:r>
              <a:rPr kumimoji="0" lang="en-US" sz="700" b="1"/>
              <a:t>2</a:t>
            </a:r>
            <a:endParaRPr kumimoji="0" lang="en-US" sz="1000" b="1" baseline="30000"/>
          </a:p>
        </p:txBody>
      </p:sp>
      <p:sp>
        <p:nvSpPr>
          <p:cNvPr id="314406" name="Line 38"/>
          <p:cNvSpPr>
            <a:spLocks noChangeShapeType="1"/>
          </p:cNvSpPr>
          <p:nvPr/>
        </p:nvSpPr>
        <p:spPr bwMode="auto">
          <a:xfrm flipV="1">
            <a:off x="3565525" y="1762125"/>
            <a:ext cx="377825" cy="13652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4407" name="Line 39"/>
          <p:cNvSpPr>
            <a:spLocks noChangeShapeType="1"/>
          </p:cNvSpPr>
          <p:nvPr/>
        </p:nvSpPr>
        <p:spPr bwMode="auto">
          <a:xfrm flipH="1">
            <a:off x="3784600" y="1762125"/>
            <a:ext cx="161925" cy="43497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84325" y="227013"/>
            <a:ext cx="5975350" cy="6402387"/>
          </a:xfrm>
          <a:prstGeom prst="rect">
            <a:avLst/>
          </a:prstGeom>
          <a:noFill/>
        </p:spPr>
      </p:pic>
      <p:sp>
        <p:nvSpPr>
          <p:cNvPr id="31744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52400" y="0"/>
            <a:ext cx="1981200" cy="304800"/>
          </a:xfrm>
          <a:noFill/>
          <a:ln/>
          <a:effectLst/>
        </p:spPr>
        <p:txBody>
          <a:bodyPr>
            <a:normAutofit fontScale="90000"/>
          </a:bodyPr>
          <a:lstStyle/>
          <a:p>
            <a:r>
              <a:rPr lang="en-US" sz="1500">
                <a:solidFill>
                  <a:schemeClr val="tx1"/>
                </a:solidFill>
              </a:rPr>
              <a:t>LE 9-14</a:t>
            </a:r>
            <a:endParaRPr lang="en-US" sz="1500"/>
          </a:p>
        </p:txBody>
      </p:sp>
      <p:sp>
        <p:nvSpPr>
          <p:cNvPr id="317444" name="Text Box 4"/>
          <p:cNvSpPr txBox="1">
            <a:spLocks noChangeArrowheads="1"/>
          </p:cNvSpPr>
          <p:nvPr/>
        </p:nvSpPr>
        <p:spPr bwMode="auto">
          <a:xfrm>
            <a:off x="1911350" y="433388"/>
            <a:ext cx="1955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/>
          <a:lstStyle/>
          <a:p>
            <a:pPr algn="l">
              <a:lnSpc>
                <a:spcPct val="90000"/>
              </a:lnSpc>
            </a:pPr>
            <a:r>
              <a:rPr kumimoji="0" lang="en-US" sz="1200" b="1"/>
              <a:t>INTERMEMBRANE SPACE</a:t>
            </a:r>
            <a:endParaRPr kumimoji="0" lang="en-US" sz="1200" b="1" baseline="30000"/>
          </a:p>
        </p:txBody>
      </p:sp>
      <p:sp>
        <p:nvSpPr>
          <p:cNvPr id="317445" name="Text Box 5"/>
          <p:cNvSpPr txBox="1">
            <a:spLocks noChangeArrowheads="1"/>
          </p:cNvSpPr>
          <p:nvPr/>
        </p:nvSpPr>
        <p:spPr bwMode="auto">
          <a:xfrm>
            <a:off x="1965325" y="811213"/>
            <a:ext cx="212725" cy="18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/>
          <a:lstStyle/>
          <a:p>
            <a:pPr algn="l">
              <a:lnSpc>
                <a:spcPct val="90000"/>
              </a:lnSpc>
            </a:pPr>
            <a:r>
              <a:rPr kumimoji="0" lang="en-US" sz="1200" b="1"/>
              <a:t>H</a:t>
            </a:r>
            <a:r>
              <a:rPr kumimoji="0" lang="en-US" sz="1200" b="1" baseline="30000"/>
              <a:t>+</a:t>
            </a:r>
          </a:p>
        </p:txBody>
      </p:sp>
      <p:sp>
        <p:nvSpPr>
          <p:cNvPr id="317446" name="Text Box 6"/>
          <p:cNvSpPr txBox="1">
            <a:spLocks noChangeArrowheads="1"/>
          </p:cNvSpPr>
          <p:nvPr/>
        </p:nvSpPr>
        <p:spPr bwMode="auto">
          <a:xfrm>
            <a:off x="3136900" y="830263"/>
            <a:ext cx="212725" cy="18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/>
          <a:lstStyle/>
          <a:p>
            <a:pPr algn="l">
              <a:lnSpc>
                <a:spcPct val="90000"/>
              </a:lnSpc>
            </a:pPr>
            <a:r>
              <a:rPr kumimoji="0" lang="en-US" sz="1200" b="1"/>
              <a:t>H</a:t>
            </a:r>
            <a:r>
              <a:rPr kumimoji="0" lang="en-US" sz="1200" b="1" baseline="30000"/>
              <a:t>+</a:t>
            </a:r>
          </a:p>
        </p:txBody>
      </p:sp>
      <p:sp>
        <p:nvSpPr>
          <p:cNvPr id="317447" name="Text Box 7"/>
          <p:cNvSpPr txBox="1">
            <a:spLocks noChangeArrowheads="1"/>
          </p:cNvSpPr>
          <p:nvPr/>
        </p:nvSpPr>
        <p:spPr bwMode="auto">
          <a:xfrm>
            <a:off x="2444750" y="1862138"/>
            <a:ext cx="212725" cy="18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/>
          <a:lstStyle/>
          <a:p>
            <a:pPr algn="l">
              <a:lnSpc>
                <a:spcPct val="90000"/>
              </a:lnSpc>
            </a:pPr>
            <a:r>
              <a:rPr kumimoji="0" lang="en-US" sz="1200" b="1"/>
              <a:t>H</a:t>
            </a:r>
            <a:r>
              <a:rPr kumimoji="0" lang="en-US" sz="1200" b="1" baseline="30000"/>
              <a:t>+</a:t>
            </a:r>
          </a:p>
        </p:txBody>
      </p:sp>
      <p:sp>
        <p:nvSpPr>
          <p:cNvPr id="317448" name="Text Box 8"/>
          <p:cNvSpPr txBox="1">
            <a:spLocks noChangeArrowheads="1"/>
          </p:cNvSpPr>
          <p:nvPr/>
        </p:nvSpPr>
        <p:spPr bwMode="auto">
          <a:xfrm>
            <a:off x="3651250" y="1731963"/>
            <a:ext cx="212725" cy="18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/>
          <a:lstStyle/>
          <a:p>
            <a:pPr algn="l">
              <a:lnSpc>
                <a:spcPct val="90000"/>
              </a:lnSpc>
            </a:pPr>
            <a:r>
              <a:rPr kumimoji="0" lang="en-US" sz="1200" b="1"/>
              <a:t>H</a:t>
            </a:r>
            <a:r>
              <a:rPr kumimoji="0" lang="en-US" sz="1200" b="1" baseline="30000"/>
              <a:t>+</a:t>
            </a:r>
          </a:p>
        </p:txBody>
      </p:sp>
      <p:sp>
        <p:nvSpPr>
          <p:cNvPr id="317449" name="Text Box 9"/>
          <p:cNvSpPr txBox="1">
            <a:spLocks noChangeArrowheads="1"/>
          </p:cNvSpPr>
          <p:nvPr/>
        </p:nvSpPr>
        <p:spPr bwMode="auto">
          <a:xfrm>
            <a:off x="4318000" y="1262063"/>
            <a:ext cx="212725" cy="18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/>
          <a:lstStyle/>
          <a:p>
            <a:pPr algn="l">
              <a:lnSpc>
                <a:spcPct val="90000"/>
              </a:lnSpc>
            </a:pPr>
            <a:r>
              <a:rPr kumimoji="0" lang="en-US" sz="1200" b="1"/>
              <a:t>H</a:t>
            </a:r>
            <a:r>
              <a:rPr kumimoji="0" lang="en-US" sz="1200" b="1" baseline="30000"/>
              <a:t>+</a:t>
            </a:r>
          </a:p>
        </p:txBody>
      </p:sp>
      <p:sp>
        <p:nvSpPr>
          <p:cNvPr id="317450" name="Text Box 10"/>
          <p:cNvSpPr txBox="1">
            <a:spLocks noChangeArrowheads="1"/>
          </p:cNvSpPr>
          <p:nvPr/>
        </p:nvSpPr>
        <p:spPr bwMode="auto">
          <a:xfrm>
            <a:off x="4651375" y="541338"/>
            <a:ext cx="212725" cy="18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/>
          <a:lstStyle/>
          <a:p>
            <a:pPr algn="l">
              <a:lnSpc>
                <a:spcPct val="90000"/>
              </a:lnSpc>
            </a:pPr>
            <a:r>
              <a:rPr kumimoji="0" lang="en-US" sz="1200" b="1"/>
              <a:t>H</a:t>
            </a:r>
            <a:r>
              <a:rPr kumimoji="0" lang="en-US" sz="1200" b="1" baseline="30000"/>
              <a:t>+</a:t>
            </a:r>
          </a:p>
        </p:txBody>
      </p:sp>
      <p:sp>
        <p:nvSpPr>
          <p:cNvPr id="317451" name="Text Box 11"/>
          <p:cNvSpPr txBox="1">
            <a:spLocks noChangeArrowheads="1"/>
          </p:cNvSpPr>
          <p:nvPr/>
        </p:nvSpPr>
        <p:spPr bwMode="auto">
          <a:xfrm>
            <a:off x="5451475" y="1182688"/>
            <a:ext cx="212725" cy="18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/>
          <a:lstStyle/>
          <a:p>
            <a:pPr algn="l">
              <a:lnSpc>
                <a:spcPct val="90000"/>
              </a:lnSpc>
            </a:pPr>
            <a:r>
              <a:rPr kumimoji="0" lang="en-US" sz="1200" b="1"/>
              <a:t>H</a:t>
            </a:r>
            <a:r>
              <a:rPr kumimoji="0" lang="en-US" sz="1200" b="1" baseline="30000"/>
              <a:t>+</a:t>
            </a:r>
          </a:p>
        </p:txBody>
      </p:sp>
      <p:sp>
        <p:nvSpPr>
          <p:cNvPr id="317452" name="Text Box 12"/>
          <p:cNvSpPr txBox="1">
            <a:spLocks noChangeArrowheads="1"/>
          </p:cNvSpPr>
          <p:nvPr/>
        </p:nvSpPr>
        <p:spPr bwMode="auto">
          <a:xfrm>
            <a:off x="5592763" y="4476750"/>
            <a:ext cx="212725" cy="18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/>
          <a:lstStyle/>
          <a:p>
            <a:pPr algn="l">
              <a:lnSpc>
                <a:spcPct val="90000"/>
              </a:lnSpc>
            </a:pPr>
            <a:r>
              <a:rPr kumimoji="0" lang="en-US" sz="1200" b="1"/>
              <a:t>H</a:t>
            </a:r>
            <a:r>
              <a:rPr kumimoji="0" lang="en-US" sz="1200" b="1" baseline="30000"/>
              <a:t>+</a:t>
            </a:r>
          </a:p>
        </p:txBody>
      </p:sp>
      <p:sp>
        <p:nvSpPr>
          <p:cNvPr id="317453" name="Text Box 13"/>
          <p:cNvSpPr txBox="1">
            <a:spLocks noChangeArrowheads="1"/>
          </p:cNvSpPr>
          <p:nvPr/>
        </p:nvSpPr>
        <p:spPr bwMode="auto">
          <a:xfrm>
            <a:off x="5302250" y="5683250"/>
            <a:ext cx="333375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/>
          <a:lstStyle/>
          <a:p>
            <a:pPr algn="l">
              <a:lnSpc>
                <a:spcPct val="90000"/>
              </a:lnSpc>
            </a:pPr>
            <a:r>
              <a:rPr kumimoji="0" lang="en-US" sz="1200" b="1"/>
              <a:t>ATP</a:t>
            </a:r>
            <a:endParaRPr kumimoji="0" lang="en-US" sz="1200" b="1" baseline="30000"/>
          </a:p>
        </p:txBody>
      </p:sp>
      <p:sp>
        <p:nvSpPr>
          <p:cNvPr id="317454" name="Text Box 14"/>
          <p:cNvSpPr txBox="1">
            <a:spLocks noChangeArrowheads="1"/>
          </p:cNvSpPr>
          <p:nvPr/>
        </p:nvSpPr>
        <p:spPr bwMode="auto">
          <a:xfrm>
            <a:off x="1911350" y="6115050"/>
            <a:ext cx="1955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/>
          <a:lstStyle/>
          <a:p>
            <a:pPr algn="l">
              <a:lnSpc>
                <a:spcPct val="90000"/>
              </a:lnSpc>
            </a:pPr>
            <a:r>
              <a:rPr kumimoji="0" lang="en-US" sz="1200" b="1"/>
              <a:t>MITOCHONDRAL MATRIX</a:t>
            </a:r>
            <a:endParaRPr kumimoji="0" lang="en-US" sz="1200" b="1" baseline="30000"/>
          </a:p>
        </p:txBody>
      </p:sp>
      <p:sp>
        <p:nvSpPr>
          <p:cNvPr id="317455" name="Text Box 15"/>
          <p:cNvSpPr txBox="1">
            <a:spLocks noChangeArrowheads="1"/>
          </p:cNvSpPr>
          <p:nvPr/>
        </p:nvSpPr>
        <p:spPr bwMode="auto">
          <a:xfrm>
            <a:off x="2330450" y="5251450"/>
            <a:ext cx="336550" cy="171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/>
          <a:lstStyle/>
          <a:p>
            <a:pPr algn="l">
              <a:lnSpc>
                <a:spcPct val="90000"/>
              </a:lnSpc>
            </a:pPr>
            <a:r>
              <a:rPr kumimoji="0" lang="en-US" sz="1200" b="1"/>
              <a:t>ADP</a:t>
            </a:r>
            <a:endParaRPr kumimoji="0" lang="en-US" sz="1200" b="1" baseline="30000"/>
          </a:p>
        </p:txBody>
      </p:sp>
      <p:sp>
        <p:nvSpPr>
          <p:cNvPr id="317456" name="Text Box 16"/>
          <p:cNvSpPr txBox="1">
            <a:spLocks noChangeArrowheads="1"/>
          </p:cNvSpPr>
          <p:nvPr/>
        </p:nvSpPr>
        <p:spPr bwMode="auto">
          <a:xfrm>
            <a:off x="2447925" y="5457825"/>
            <a:ext cx="130175" cy="16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/>
          <a:lstStyle/>
          <a:p>
            <a:pPr algn="l">
              <a:lnSpc>
                <a:spcPct val="90000"/>
              </a:lnSpc>
            </a:pPr>
            <a:r>
              <a:rPr kumimoji="0" lang="en-US" sz="1200" b="1"/>
              <a:t>+</a:t>
            </a:r>
            <a:endParaRPr kumimoji="0" lang="en-US" sz="1200" b="1" baseline="30000"/>
          </a:p>
        </p:txBody>
      </p:sp>
      <p:sp>
        <p:nvSpPr>
          <p:cNvPr id="317457" name="Text Box 17"/>
          <p:cNvSpPr txBox="1">
            <a:spLocks noChangeArrowheads="1"/>
          </p:cNvSpPr>
          <p:nvPr/>
        </p:nvSpPr>
        <p:spPr bwMode="auto">
          <a:xfrm>
            <a:off x="2435225" y="5749925"/>
            <a:ext cx="130175" cy="16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/>
          <a:lstStyle/>
          <a:p>
            <a:pPr algn="l">
              <a:lnSpc>
                <a:spcPct val="90000"/>
              </a:lnSpc>
            </a:pPr>
            <a:r>
              <a:rPr kumimoji="0" lang="en-US" sz="1200" b="1"/>
              <a:t>P</a:t>
            </a:r>
            <a:endParaRPr kumimoji="0" lang="en-US" sz="1200" b="1" baseline="30000"/>
          </a:p>
        </p:txBody>
      </p:sp>
      <p:sp>
        <p:nvSpPr>
          <p:cNvPr id="317458" name="Text Box 18"/>
          <p:cNvSpPr txBox="1">
            <a:spLocks noChangeArrowheads="1"/>
          </p:cNvSpPr>
          <p:nvPr/>
        </p:nvSpPr>
        <p:spPr bwMode="auto">
          <a:xfrm>
            <a:off x="2593975" y="5848350"/>
            <a:ext cx="130175" cy="16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/>
          <a:lstStyle/>
          <a:p>
            <a:pPr algn="l">
              <a:lnSpc>
                <a:spcPct val="90000"/>
              </a:lnSpc>
            </a:pPr>
            <a:r>
              <a:rPr kumimoji="0" lang="en-US" sz="1000" b="1"/>
              <a:t>i</a:t>
            </a:r>
            <a:endParaRPr kumimoji="0" lang="en-US" sz="1000" b="1" baseline="30000"/>
          </a:p>
        </p:txBody>
      </p:sp>
      <p:sp>
        <p:nvSpPr>
          <p:cNvPr id="317459" name="Text Box 19"/>
          <p:cNvSpPr txBox="1">
            <a:spLocks noChangeArrowheads="1"/>
          </p:cNvSpPr>
          <p:nvPr/>
        </p:nvSpPr>
        <p:spPr bwMode="auto">
          <a:xfrm>
            <a:off x="6180138" y="530225"/>
            <a:ext cx="1319212" cy="1198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/>
          <a:lstStyle/>
          <a:p>
            <a:pPr algn="l"/>
            <a:r>
              <a:rPr kumimoji="0" lang="en-US" sz="1200" b="1">
                <a:solidFill>
                  <a:srgbClr val="0099B3"/>
                </a:solidFill>
              </a:rPr>
              <a:t>A rotor within the membrane spins as shown when H</a:t>
            </a:r>
            <a:r>
              <a:rPr kumimoji="0" lang="en-US" sz="1200" b="1" baseline="30000">
                <a:solidFill>
                  <a:srgbClr val="0099B3"/>
                </a:solidFill>
              </a:rPr>
              <a:t>+</a:t>
            </a:r>
            <a:r>
              <a:rPr kumimoji="0" lang="en-US" sz="1200" b="1">
                <a:solidFill>
                  <a:srgbClr val="0099B3"/>
                </a:solidFill>
              </a:rPr>
              <a:t> flows past </a:t>
            </a:r>
          </a:p>
          <a:p>
            <a:pPr algn="l"/>
            <a:r>
              <a:rPr kumimoji="0" lang="en-US" sz="1200" b="1">
                <a:solidFill>
                  <a:srgbClr val="0099B3"/>
                </a:solidFill>
              </a:rPr>
              <a:t>it down the H</a:t>
            </a:r>
            <a:r>
              <a:rPr kumimoji="0" lang="en-US" sz="1200" b="1" baseline="30000">
                <a:solidFill>
                  <a:srgbClr val="0099B3"/>
                </a:solidFill>
              </a:rPr>
              <a:t>+</a:t>
            </a:r>
            <a:r>
              <a:rPr kumimoji="0" lang="en-US" sz="1200" b="1">
                <a:solidFill>
                  <a:srgbClr val="0099B3"/>
                </a:solidFill>
              </a:rPr>
              <a:t> gradient.</a:t>
            </a:r>
            <a:endParaRPr kumimoji="0" lang="en-US" sz="1200" b="1" baseline="30000">
              <a:solidFill>
                <a:srgbClr val="0099B3"/>
              </a:solidFill>
            </a:endParaRPr>
          </a:p>
        </p:txBody>
      </p:sp>
      <p:sp>
        <p:nvSpPr>
          <p:cNvPr id="317460" name="Text Box 20"/>
          <p:cNvSpPr txBox="1">
            <a:spLocks noChangeArrowheads="1"/>
          </p:cNvSpPr>
          <p:nvPr/>
        </p:nvSpPr>
        <p:spPr bwMode="auto">
          <a:xfrm>
            <a:off x="6186488" y="2128838"/>
            <a:ext cx="1306512" cy="849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/>
          <a:lstStyle/>
          <a:p>
            <a:pPr algn="l"/>
            <a:r>
              <a:rPr kumimoji="0" lang="en-US" sz="1200" b="1">
                <a:solidFill>
                  <a:srgbClr val="0099B3"/>
                </a:solidFill>
              </a:rPr>
              <a:t>A stator anchored in the membrane holds the knob stationary.</a:t>
            </a:r>
            <a:endParaRPr kumimoji="0" lang="en-US" sz="1200" b="1" baseline="30000">
              <a:solidFill>
                <a:srgbClr val="0099B3"/>
              </a:solidFill>
            </a:endParaRPr>
          </a:p>
        </p:txBody>
      </p:sp>
      <p:sp>
        <p:nvSpPr>
          <p:cNvPr id="317461" name="Text Box 21"/>
          <p:cNvSpPr txBox="1">
            <a:spLocks noChangeArrowheads="1"/>
          </p:cNvSpPr>
          <p:nvPr/>
        </p:nvSpPr>
        <p:spPr bwMode="auto">
          <a:xfrm>
            <a:off x="6192838" y="3276600"/>
            <a:ext cx="1300162" cy="1204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/>
          <a:lstStyle/>
          <a:p>
            <a:pPr algn="l"/>
            <a:r>
              <a:rPr kumimoji="0" lang="en-US" sz="1200" b="1">
                <a:solidFill>
                  <a:srgbClr val="0099B3"/>
                </a:solidFill>
              </a:rPr>
              <a:t>A rod (or “stalk”) extending into the knob also spins, activating catalytic sites in the knob.</a:t>
            </a:r>
            <a:endParaRPr kumimoji="0" lang="en-US" sz="1200" b="1" baseline="30000">
              <a:solidFill>
                <a:srgbClr val="0099B3"/>
              </a:solidFill>
            </a:endParaRPr>
          </a:p>
        </p:txBody>
      </p:sp>
      <p:sp>
        <p:nvSpPr>
          <p:cNvPr id="317462" name="Text Box 22"/>
          <p:cNvSpPr txBox="1">
            <a:spLocks noChangeArrowheads="1"/>
          </p:cNvSpPr>
          <p:nvPr/>
        </p:nvSpPr>
        <p:spPr bwMode="auto">
          <a:xfrm>
            <a:off x="6186488" y="4895850"/>
            <a:ext cx="1287462" cy="1306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/>
          <a:lstStyle/>
          <a:p>
            <a:pPr algn="l"/>
            <a:r>
              <a:rPr kumimoji="0" lang="en-US" sz="1200" b="1">
                <a:solidFill>
                  <a:srgbClr val="0099B3"/>
                </a:solidFill>
              </a:rPr>
              <a:t>Three catalytic sites in the stationary knob join inorganic phosphate to ADP to make ATP.</a:t>
            </a:r>
            <a:endParaRPr kumimoji="0" lang="en-US" sz="1200" b="1" baseline="30000">
              <a:solidFill>
                <a:srgbClr val="0099B3"/>
              </a:solidFill>
            </a:endParaRPr>
          </a:p>
        </p:txBody>
      </p:sp>
      <p:sp>
        <p:nvSpPr>
          <p:cNvPr id="317463" name="Line 23"/>
          <p:cNvSpPr>
            <a:spLocks noChangeShapeType="1"/>
          </p:cNvSpPr>
          <p:nvPr/>
        </p:nvSpPr>
        <p:spPr bwMode="auto">
          <a:xfrm>
            <a:off x="6130925" y="531813"/>
            <a:ext cx="0" cy="1117600"/>
          </a:xfrm>
          <a:prstGeom prst="line">
            <a:avLst/>
          </a:prstGeom>
          <a:noFill/>
          <a:ln w="12700">
            <a:solidFill>
              <a:srgbClr val="0099B3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7464" name="Line 24"/>
          <p:cNvSpPr>
            <a:spLocks noChangeShapeType="1"/>
          </p:cNvSpPr>
          <p:nvPr/>
        </p:nvSpPr>
        <p:spPr bwMode="auto">
          <a:xfrm flipH="1">
            <a:off x="4175125" y="1174750"/>
            <a:ext cx="1955800" cy="1520825"/>
          </a:xfrm>
          <a:prstGeom prst="line">
            <a:avLst/>
          </a:prstGeom>
          <a:noFill/>
          <a:ln w="12700">
            <a:solidFill>
              <a:srgbClr val="0099B3"/>
            </a:solidFill>
            <a:round/>
            <a:headEnd/>
            <a:tailEnd type="oval" w="sm" len="sm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7465" name="Line 25"/>
          <p:cNvSpPr>
            <a:spLocks noChangeShapeType="1"/>
          </p:cNvSpPr>
          <p:nvPr/>
        </p:nvSpPr>
        <p:spPr bwMode="auto">
          <a:xfrm>
            <a:off x="6130925" y="2147888"/>
            <a:ext cx="0" cy="714375"/>
          </a:xfrm>
          <a:prstGeom prst="line">
            <a:avLst/>
          </a:prstGeom>
          <a:noFill/>
          <a:ln w="12700">
            <a:solidFill>
              <a:srgbClr val="0099B3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7466" name="Line 26"/>
          <p:cNvSpPr>
            <a:spLocks noChangeShapeType="1"/>
          </p:cNvSpPr>
          <p:nvPr/>
        </p:nvSpPr>
        <p:spPr bwMode="auto">
          <a:xfrm flipH="1">
            <a:off x="4870450" y="2584450"/>
            <a:ext cx="1260475" cy="581025"/>
          </a:xfrm>
          <a:prstGeom prst="line">
            <a:avLst/>
          </a:prstGeom>
          <a:noFill/>
          <a:ln w="12700">
            <a:solidFill>
              <a:srgbClr val="0099B3"/>
            </a:solidFill>
            <a:round/>
            <a:headEnd/>
            <a:tailEnd type="oval" w="sm" len="sm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7467" name="Line 27"/>
          <p:cNvSpPr>
            <a:spLocks noChangeShapeType="1"/>
          </p:cNvSpPr>
          <p:nvPr/>
        </p:nvSpPr>
        <p:spPr bwMode="auto">
          <a:xfrm>
            <a:off x="6130925" y="3287713"/>
            <a:ext cx="0" cy="1092200"/>
          </a:xfrm>
          <a:prstGeom prst="line">
            <a:avLst/>
          </a:prstGeom>
          <a:noFill/>
          <a:ln w="12700">
            <a:solidFill>
              <a:srgbClr val="0099B3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7468" name="Line 28"/>
          <p:cNvSpPr>
            <a:spLocks noChangeShapeType="1"/>
          </p:cNvSpPr>
          <p:nvPr/>
        </p:nvSpPr>
        <p:spPr bwMode="auto">
          <a:xfrm flipH="1">
            <a:off x="3854450" y="3810000"/>
            <a:ext cx="2276475" cy="600075"/>
          </a:xfrm>
          <a:prstGeom prst="line">
            <a:avLst/>
          </a:prstGeom>
          <a:noFill/>
          <a:ln w="12700">
            <a:solidFill>
              <a:srgbClr val="0099B3"/>
            </a:solidFill>
            <a:round/>
            <a:headEnd/>
            <a:tailEnd type="oval" w="sm" len="sm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7469" name="Line 29"/>
          <p:cNvSpPr>
            <a:spLocks noChangeShapeType="1"/>
          </p:cNvSpPr>
          <p:nvPr/>
        </p:nvSpPr>
        <p:spPr bwMode="auto">
          <a:xfrm>
            <a:off x="6130925" y="4913313"/>
            <a:ext cx="0" cy="1273175"/>
          </a:xfrm>
          <a:prstGeom prst="line">
            <a:avLst/>
          </a:prstGeom>
          <a:noFill/>
          <a:ln w="12700">
            <a:solidFill>
              <a:srgbClr val="0099B3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7470" name="Line 30"/>
          <p:cNvSpPr>
            <a:spLocks noChangeShapeType="1"/>
          </p:cNvSpPr>
          <p:nvPr/>
        </p:nvSpPr>
        <p:spPr bwMode="auto">
          <a:xfrm flipH="1" flipV="1">
            <a:off x="4448175" y="4791075"/>
            <a:ext cx="1682750" cy="777875"/>
          </a:xfrm>
          <a:prstGeom prst="line">
            <a:avLst/>
          </a:prstGeom>
          <a:noFill/>
          <a:ln w="12700">
            <a:solidFill>
              <a:srgbClr val="0099B3"/>
            </a:solidFill>
            <a:round/>
            <a:headEnd/>
            <a:tailEnd type="oval" w="sm" len="sm"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5730" name="Picture 2" descr="bro56208_07_21_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08188" y="173038"/>
            <a:ext cx="5124450" cy="649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25731" name="Rectangle 3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 sz="1200"/>
              <a:t>Fig. 7.21-2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05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54225" y="227013"/>
            <a:ext cx="5035550" cy="6402387"/>
          </a:xfrm>
          <a:prstGeom prst="rect">
            <a:avLst/>
          </a:prstGeom>
          <a:noFill/>
        </p:spPr>
      </p:pic>
      <p:sp>
        <p:nvSpPr>
          <p:cNvPr id="32051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52400" y="0"/>
            <a:ext cx="1981200" cy="304800"/>
          </a:xfrm>
          <a:noFill/>
          <a:ln/>
          <a:effectLst/>
        </p:spPr>
        <p:txBody>
          <a:bodyPr>
            <a:normAutofit fontScale="90000"/>
          </a:bodyPr>
          <a:lstStyle/>
          <a:p>
            <a:r>
              <a:rPr lang="en-US" sz="1500">
                <a:solidFill>
                  <a:schemeClr val="tx1"/>
                </a:solidFill>
              </a:rPr>
              <a:t>LE 9-20</a:t>
            </a:r>
          </a:p>
        </p:txBody>
      </p:sp>
      <p:sp>
        <p:nvSpPr>
          <p:cNvPr id="320516" name="Text Box 4"/>
          <p:cNvSpPr txBox="1">
            <a:spLocks noChangeArrowheads="1"/>
          </p:cNvSpPr>
          <p:nvPr/>
        </p:nvSpPr>
        <p:spPr bwMode="auto">
          <a:xfrm>
            <a:off x="3956050" y="4826000"/>
            <a:ext cx="558800" cy="528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/>
          <a:lstStyle/>
          <a:p>
            <a:pPr algn="ctr"/>
            <a:r>
              <a:rPr kumimoji="0" lang="en-US" sz="1100" b="1"/>
              <a:t>Citric</a:t>
            </a:r>
          </a:p>
          <a:p>
            <a:pPr algn="ctr"/>
            <a:r>
              <a:rPr kumimoji="0" lang="en-US" sz="1100" b="1"/>
              <a:t>acid</a:t>
            </a:r>
          </a:p>
          <a:p>
            <a:pPr algn="ctr"/>
            <a:r>
              <a:rPr kumimoji="0" lang="en-US" sz="1100" b="1"/>
              <a:t>cycle</a:t>
            </a:r>
            <a:endParaRPr kumimoji="0" lang="en-US" sz="1100" b="1" baseline="30000"/>
          </a:p>
        </p:txBody>
      </p:sp>
      <p:sp>
        <p:nvSpPr>
          <p:cNvPr id="320517" name="Text Box 5"/>
          <p:cNvSpPr txBox="1">
            <a:spLocks noChangeArrowheads="1"/>
          </p:cNvSpPr>
          <p:nvPr/>
        </p:nvSpPr>
        <p:spPr bwMode="auto">
          <a:xfrm>
            <a:off x="3657600" y="6035675"/>
            <a:ext cx="1133475" cy="334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/>
          <a:lstStyle/>
          <a:p>
            <a:pPr algn="ctr"/>
            <a:r>
              <a:rPr kumimoji="0" lang="en-US" sz="1100" b="1"/>
              <a:t>Oxidative</a:t>
            </a:r>
          </a:p>
          <a:p>
            <a:pPr algn="ctr"/>
            <a:r>
              <a:rPr kumimoji="0" lang="en-US" sz="1100" b="1"/>
              <a:t>phosphorylation</a:t>
            </a:r>
            <a:endParaRPr kumimoji="0" lang="en-US" sz="1100" b="1" baseline="30000"/>
          </a:p>
        </p:txBody>
      </p:sp>
      <p:sp>
        <p:nvSpPr>
          <p:cNvPr id="320518" name="Text Box 6"/>
          <p:cNvSpPr txBox="1">
            <a:spLocks noChangeArrowheads="1"/>
          </p:cNvSpPr>
          <p:nvPr/>
        </p:nvSpPr>
        <p:spPr bwMode="auto">
          <a:xfrm>
            <a:off x="3294063" y="760413"/>
            <a:ext cx="723900" cy="182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/>
          <a:lstStyle/>
          <a:p>
            <a:pPr algn="ctr">
              <a:lnSpc>
                <a:spcPct val="90000"/>
              </a:lnSpc>
            </a:pPr>
            <a:r>
              <a:rPr kumimoji="0" lang="en-US" sz="1100" b="1"/>
              <a:t>Glycolysis</a:t>
            </a:r>
            <a:endParaRPr kumimoji="0" lang="en-US" sz="1100" b="1" baseline="30000"/>
          </a:p>
        </p:txBody>
      </p:sp>
      <p:sp>
        <p:nvSpPr>
          <p:cNvPr id="320519" name="Text Box 7"/>
          <p:cNvSpPr txBox="1">
            <a:spLocks noChangeArrowheads="1"/>
          </p:cNvSpPr>
          <p:nvPr/>
        </p:nvSpPr>
        <p:spPr bwMode="auto">
          <a:xfrm>
            <a:off x="3848100" y="266700"/>
            <a:ext cx="723900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/>
          <a:lstStyle/>
          <a:p>
            <a:pPr algn="ctr">
              <a:lnSpc>
                <a:spcPct val="90000"/>
              </a:lnSpc>
            </a:pPr>
            <a:r>
              <a:rPr kumimoji="0" lang="en-US" sz="1100" b="1"/>
              <a:t>Glucose</a:t>
            </a:r>
            <a:endParaRPr kumimoji="0" lang="en-US" sz="1100" b="1" baseline="30000"/>
          </a:p>
        </p:txBody>
      </p:sp>
      <p:sp>
        <p:nvSpPr>
          <p:cNvPr id="320520" name="Text Box 8"/>
          <p:cNvSpPr txBox="1">
            <a:spLocks noChangeArrowheads="1"/>
          </p:cNvSpPr>
          <p:nvPr/>
        </p:nvSpPr>
        <p:spPr bwMode="auto">
          <a:xfrm>
            <a:off x="3870325" y="3321050"/>
            <a:ext cx="723900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/>
          <a:lstStyle/>
          <a:p>
            <a:pPr algn="ctr">
              <a:lnSpc>
                <a:spcPct val="90000"/>
              </a:lnSpc>
            </a:pPr>
            <a:r>
              <a:rPr kumimoji="0" lang="en-US" sz="1100" b="1"/>
              <a:t>Pyruvate</a:t>
            </a:r>
            <a:endParaRPr kumimoji="0" lang="en-US" sz="1100" b="1" baseline="30000"/>
          </a:p>
        </p:txBody>
      </p:sp>
      <p:sp>
        <p:nvSpPr>
          <p:cNvPr id="320521" name="Text Box 9"/>
          <p:cNvSpPr txBox="1">
            <a:spLocks noChangeArrowheads="1"/>
          </p:cNvSpPr>
          <p:nvPr/>
        </p:nvSpPr>
        <p:spPr bwMode="auto">
          <a:xfrm>
            <a:off x="3803650" y="3956050"/>
            <a:ext cx="844550" cy="163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/>
          <a:lstStyle/>
          <a:p>
            <a:pPr algn="ctr">
              <a:lnSpc>
                <a:spcPct val="90000"/>
              </a:lnSpc>
            </a:pPr>
            <a:r>
              <a:rPr kumimoji="0" lang="en-US" sz="1100" b="1"/>
              <a:t>Acetyl CoA</a:t>
            </a:r>
            <a:endParaRPr kumimoji="0" lang="en-US" sz="1100" b="1" baseline="30000"/>
          </a:p>
        </p:txBody>
      </p:sp>
      <p:sp>
        <p:nvSpPr>
          <p:cNvPr id="320522" name="Text Box 10"/>
          <p:cNvSpPr txBox="1">
            <a:spLocks noChangeArrowheads="1"/>
          </p:cNvSpPr>
          <p:nvPr/>
        </p:nvSpPr>
        <p:spPr bwMode="auto">
          <a:xfrm>
            <a:off x="3530600" y="952500"/>
            <a:ext cx="1374775" cy="15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/>
          <a:lstStyle/>
          <a:p>
            <a:pPr algn="ctr">
              <a:lnSpc>
                <a:spcPct val="90000"/>
              </a:lnSpc>
            </a:pPr>
            <a:r>
              <a:rPr kumimoji="0" lang="en-US" sz="1100" b="1"/>
              <a:t>Fructose-6-phosphate</a:t>
            </a:r>
            <a:endParaRPr kumimoji="0" lang="en-US" sz="1100" b="1" baseline="30000"/>
          </a:p>
        </p:txBody>
      </p:sp>
      <p:sp>
        <p:nvSpPr>
          <p:cNvPr id="320523" name="Text Box 11"/>
          <p:cNvSpPr txBox="1">
            <a:spLocks noChangeArrowheads="1"/>
          </p:cNvSpPr>
          <p:nvPr/>
        </p:nvSpPr>
        <p:spPr bwMode="auto">
          <a:xfrm>
            <a:off x="3549650" y="1317625"/>
            <a:ext cx="1374775" cy="15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/>
          <a:lstStyle/>
          <a:p>
            <a:pPr algn="ctr">
              <a:lnSpc>
                <a:spcPct val="90000"/>
              </a:lnSpc>
            </a:pPr>
            <a:r>
              <a:rPr kumimoji="0" lang="en-US" sz="1100" b="1"/>
              <a:t>Phosphofructokinase</a:t>
            </a:r>
            <a:endParaRPr kumimoji="0" lang="en-US" sz="1100" b="1" baseline="30000"/>
          </a:p>
        </p:txBody>
      </p:sp>
      <p:sp>
        <p:nvSpPr>
          <p:cNvPr id="320524" name="Text Box 12"/>
          <p:cNvSpPr txBox="1">
            <a:spLocks noChangeArrowheads="1"/>
          </p:cNvSpPr>
          <p:nvPr/>
        </p:nvSpPr>
        <p:spPr bwMode="auto">
          <a:xfrm>
            <a:off x="3406775" y="1762125"/>
            <a:ext cx="1631950" cy="160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/>
          <a:lstStyle/>
          <a:p>
            <a:pPr algn="ctr">
              <a:lnSpc>
                <a:spcPct val="90000"/>
              </a:lnSpc>
            </a:pPr>
            <a:r>
              <a:rPr kumimoji="0" lang="en-US" sz="1100" b="1"/>
              <a:t>Fructose-1,6-bisphosphate</a:t>
            </a:r>
            <a:endParaRPr kumimoji="0" lang="en-US" sz="1100" b="1" baseline="30000"/>
          </a:p>
        </p:txBody>
      </p:sp>
      <p:sp>
        <p:nvSpPr>
          <p:cNvPr id="320525" name="Text Box 13"/>
          <p:cNvSpPr txBox="1">
            <a:spLocks noChangeArrowheads="1"/>
          </p:cNvSpPr>
          <p:nvPr/>
        </p:nvSpPr>
        <p:spPr bwMode="auto">
          <a:xfrm>
            <a:off x="2606675" y="1462088"/>
            <a:ext cx="114300" cy="96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/>
          <a:lstStyle/>
          <a:p>
            <a:pPr algn="ctr">
              <a:lnSpc>
                <a:spcPct val="70000"/>
              </a:lnSpc>
            </a:pPr>
            <a:r>
              <a:rPr kumimoji="0" lang="en-US" sz="1100" b="1">
                <a:solidFill>
                  <a:schemeClr val="bg1"/>
                </a:solidFill>
              </a:rPr>
              <a:t>–</a:t>
            </a:r>
            <a:endParaRPr kumimoji="0" lang="en-US" sz="1100" b="1" baseline="30000">
              <a:solidFill>
                <a:schemeClr val="bg1"/>
              </a:solidFill>
            </a:endParaRPr>
          </a:p>
        </p:txBody>
      </p:sp>
      <p:sp>
        <p:nvSpPr>
          <p:cNvPr id="320526" name="Text Box 14"/>
          <p:cNvSpPr txBox="1">
            <a:spLocks noChangeArrowheads="1"/>
          </p:cNvSpPr>
          <p:nvPr/>
        </p:nvSpPr>
        <p:spPr bwMode="auto">
          <a:xfrm>
            <a:off x="2273300" y="1893888"/>
            <a:ext cx="527050" cy="150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/>
          <a:lstStyle/>
          <a:p>
            <a:pPr algn="ctr">
              <a:lnSpc>
                <a:spcPct val="90000"/>
              </a:lnSpc>
            </a:pPr>
            <a:r>
              <a:rPr kumimoji="0" lang="en-US" sz="1100" b="1"/>
              <a:t>Inhibits</a:t>
            </a:r>
            <a:endParaRPr kumimoji="0" lang="en-US" sz="1100" b="1" baseline="30000"/>
          </a:p>
        </p:txBody>
      </p:sp>
      <p:sp>
        <p:nvSpPr>
          <p:cNvPr id="320527" name="Text Box 15"/>
          <p:cNvSpPr txBox="1">
            <a:spLocks noChangeArrowheads="1"/>
          </p:cNvSpPr>
          <p:nvPr/>
        </p:nvSpPr>
        <p:spPr bwMode="auto">
          <a:xfrm>
            <a:off x="2359025" y="3800475"/>
            <a:ext cx="295275" cy="134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/>
          <a:lstStyle/>
          <a:p>
            <a:pPr algn="ctr">
              <a:lnSpc>
                <a:spcPct val="90000"/>
              </a:lnSpc>
            </a:pPr>
            <a:r>
              <a:rPr kumimoji="0" lang="en-US" sz="1100" b="1"/>
              <a:t>ATP</a:t>
            </a:r>
            <a:endParaRPr kumimoji="0" lang="en-US" sz="1100" b="1" baseline="30000"/>
          </a:p>
        </p:txBody>
      </p:sp>
      <p:sp>
        <p:nvSpPr>
          <p:cNvPr id="320528" name="Text Box 16"/>
          <p:cNvSpPr txBox="1">
            <a:spLocks noChangeArrowheads="1"/>
          </p:cNvSpPr>
          <p:nvPr/>
        </p:nvSpPr>
        <p:spPr bwMode="auto">
          <a:xfrm>
            <a:off x="5713413" y="3802063"/>
            <a:ext cx="428625" cy="150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/>
          <a:lstStyle/>
          <a:p>
            <a:pPr algn="ctr">
              <a:lnSpc>
                <a:spcPct val="90000"/>
              </a:lnSpc>
            </a:pPr>
            <a:r>
              <a:rPr kumimoji="0" lang="en-US" sz="1100" b="1"/>
              <a:t>Citrate</a:t>
            </a:r>
            <a:endParaRPr kumimoji="0" lang="en-US" sz="1100" b="1" baseline="30000"/>
          </a:p>
        </p:txBody>
      </p:sp>
      <p:sp>
        <p:nvSpPr>
          <p:cNvPr id="320529" name="Text Box 17"/>
          <p:cNvSpPr txBox="1">
            <a:spLocks noChangeArrowheads="1"/>
          </p:cNvSpPr>
          <p:nvPr/>
        </p:nvSpPr>
        <p:spPr bwMode="auto">
          <a:xfrm>
            <a:off x="5686425" y="1890713"/>
            <a:ext cx="479425" cy="144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/>
          <a:lstStyle/>
          <a:p>
            <a:pPr algn="ctr">
              <a:lnSpc>
                <a:spcPct val="90000"/>
              </a:lnSpc>
            </a:pPr>
            <a:r>
              <a:rPr kumimoji="0" lang="en-US" sz="1100" b="1"/>
              <a:t>Inhibits</a:t>
            </a:r>
            <a:endParaRPr kumimoji="0" lang="en-US" sz="1100" b="1" baseline="30000"/>
          </a:p>
        </p:txBody>
      </p:sp>
      <p:sp>
        <p:nvSpPr>
          <p:cNvPr id="320530" name="Text Box 18"/>
          <p:cNvSpPr txBox="1">
            <a:spLocks noChangeArrowheads="1"/>
          </p:cNvSpPr>
          <p:nvPr/>
        </p:nvSpPr>
        <p:spPr bwMode="auto">
          <a:xfrm>
            <a:off x="5567363" y="968375"/>
            <a:ext cx="723900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/>
          <a:lstStyle/>
          <a:p>
            <a:pPr algn="ctr">
              <a:lnSpc>
                <a:spcPct val="90000"/>
              </a:lnSpc>
            </a:pPr>
            <a:r>
              <a:rPr kumimoji="0" lang="en-US" sz="1100" b="1"/>
              <a:t>Stimulates</a:t>
            </a:r>
            <a:endParaRPr kumimoji="0" lang="en-US" sz="1100" b="1" baseline="30000"/>
          </a:p>
        </p:txBody>
      </p:sp>
      <p:sp>
        <p:nvSpPr>
          <p:cNvPr id="320531" name="Text Box 19"/>
          <p:cNvSpPr txBox="1">
            <a:spLocks noChangeArrowheads="1"/>
          </p:cNvSpPr>
          <p:nvPr/>
        </p:nvSpPr>
        <p:spPr bwMode="auto">
          <a:xfrm>
            <a:off x="5759450" y="615950"/>
            <a:ext cx="342900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/>
          <a:lstStyle/>
          <a:p>
            <a:pPr algn="ctr">
              <a:lnSpc>
                <a:spcPct val="90000"/>
              </a:lnSpc>
            </a:pPr>
            <a:r>
              <a:rPr kumimoji="0" lang="en-US" sz="1100" b="1"/>
              <a:t>AMP</a:t>
            </a:r>
            <a:endParaRPr kumimoji="0" lang="en-US" sz="1100" b="1" baseline="30000"/>
          </a:p>
        </p:txBody>
      </p:sp>
      <p:sp>
        <p:nvSpPr>
          <p:cNvPr id="320532" name="Text Box 20"/>
          <p:cNvSpPr txBox="1">
            <a:spLocks noChangeArrowheads="1"/>
          </p:cNvSpPr>
          <p:nvPr/>
        </p:nvSpPr>
        <p:spPr bwMode="auto">
          <a:xfrm>
            <a:off x="5661025" y="1139825"/>
            <a:ext cx="139700" cy="10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/>
          <a:lstStyle/>
          <a:p>
            <a:pPr algn="ctr">
              <a:lnSpc>
                <a:spcPct val="80000"/>
              </a:lnSpc>
            </a:pPr>
            <a:r>
              <a:rPr kumimoji="0" lang="en-US" sz="1100" b="1">
                <a:solidFill>
                  <a:schemeClr val="bg1"/>
                </a:solidFill>
              </a:rPr>
              <a:t>+</a:t>
            </a:r>
            <a:endParaRPr kumimoji="0" lang="en-US" sz="1100" b="1" baseline="30000">
              <a:solidFill>
                <a:schemeClr val="bg1"/>
              </a:solidFill>
            </a:endParaRPr>
          </a:p>
        </p:txBody>
      </p:sp>
      <p:sp>
        <p:nvSpPr>
          <p:cNvPr id="320533" name="Text Box 21"/>
          <p:cNvSpPr txBox="1">
            <a:spLocks noChangeArrowheads="1"/>
          </p:cNvSpPr>
          <p:nvPr/>
        </p:nvSpPr>
        <p:spPr bwMode="auto">
          <a:xfrm>
            <a:off x="5654675" y="1539875"/>
            <a:ext cx="139700" cy="10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/>
          <a:lstStyle/>
          <a:p>
            <a:pPr algn="ctr">
              <a:lnSpc>
                <a:spcPct val="80000"/>
              </a:lnSpc>
            </a:pPr>
            <a:r>
              <a:rPr kumimoji="0" lang="en-US" sz="1100" b="1">
                <a:solidFill>
                  <a:schemeClr val="bg1"/>
                </a:solidFill>
              </a:rPr>
              <a:t>–</a:t>
            </a:r>
            <a:endParaRPr kumimoji="0" lang="en-US" sz="1100" b="1" baseline="3000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28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1200"/>
              <a:t>Table 7.1</a:t>
            </a:r>
          </a:p>
        </p:txBody>
      </p:sp>
      <p:pic>
        <p:nvPicPr>
          <p:cNvPr id="1232899" name="Picture 3" descr="bro56208_t07_0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2563" y="1435100"/>
            <a:ext cx="8778875" cy="39846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18562" name="Picture 2" descr="bro56208_07_2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0825" y="104775"/>
            <a:ext cx="6102350" cy="663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18563" name="Rectangle 3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 sz="1200"/>
              <a:t>Fig. 7.22</a:t>
            </a:r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ext Box 2"/>
          <p:cNvSpPr txBox="1">
            <a:spLocks noChangeArrowheads="1"/>
          </p:cNvSpPr>
          <p:nvPr/>
        </p:nvSpPr>
        <p:spPr bwMode="auto">
          <a:xfrm>
            <a:off x="466725" y="852488"/>
            <a:ext cx="5686425" cy="595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771" name="Rectangle 3"/>
          <p:cNvSpPr>
            <a:spLocks noChangeArrowheads="1"/>
          </p:cNvSpPr>
          <p:nvPr/>
        </p:nvSpPr>
        <p:spPr bwMode="auto">
          <a:xfrm>
            <a:off x="357158" y="428604"/>
            <a:ext cx="8429652" cy="5355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ordia New" pitchFamily="34" charset="-34"/>
                <a:ea typeface="AngsanaNew-Bold" charset="0"/>
                <a:cs typeface="Cordia New" pitchFamily="34" charset="-34"/>
              </a:rPr>
              <a:t>2. </a:t>
            </a:r>
            <a:r>
              <a:rPr kumimoji="0" lang="th-TH" sz="3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ordia New" pitchFamily="34" charset="-34"/>
                <a:ea typeface="AngsanaNew-Bold" charset="0"/>
                <a:cs typeface="Cordia New" pitchFamily="34" charset="-34"/>
              </a:rPr>
              <a:t>การหายใจโดยไม่ใช้</a:t>
            </a:r>
            <a:r>
              <a:rPr kumimoji="0" lang="en-US" sz="3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ordia New" pitchFamily="34" charset="-34"/>
                <a:ea typeface="AngsanaNew-Bold" charset="0"/>
                <a:cs typeface="Cordia New" pitchFamily="34" charset="-34"/>
              </a:rPr>
              <a:t> O</a:t>
            </a:r>
            <a:r>
              <a:rPr kumimoji="0" lang="en-US" sz="3600" b="1" i="0" u="none" strike="noStrike" cap="none" normalizeH="0" baseline="-30000" dirty="0" smtClean="0">
                <a:ln>
                  <a:noFill/>
                </a:ln>
                <a:solidFill>
                  <a:srgbClr val="FF0000"/>
                </a:solidFill>
                <a:effectLst/>
                <a:latin typeface="Cordia New" pitchFamily="34" charset="-34"/>
                <a:ea typeface="AngsanaNew-Bold" charset="0"/>
                <a:cs typeface="Cordia New" pitchFamily="34" charset="-34"/>
              </a:rPr>
              <a:t>2</a:t>
            </a:r>
            <a:r>
              <a:rPr kumimoji="0" lang="en-US" sz="3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ordia New" pitchFamily="34" charset="-34"/>
                <a:ea typeface="AngsanaNew-Bold" charset="0"/>
                <a:cs typeface="Cordia New" pitchFamily="34" charset="-34"/>
              </a:rPr>
              <a:t> (anaerobic respiration) </a:t>
            </a:r>
            <a:r>
              <a:rPr kumimoji="0" lang="th-TH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rdia New" pitchFamily="34" charset="-34"/>
                <a:ea typeface="AngsanaNew" charset="-120"/>
                <a:cs typeface="Cordia New" pitchFamily="34" charset="-34"/>
              </a:rPr>
              <a:t>หมายถึง การสลายโมเลกุลของ</a:t>
            </a:r>
            <a:endParaRPr kumimoji="0" lang="en-US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rdia New" pitchFamily="34" charset="-34"/>
              <a:cs typeface="Cordia New" pitchFamily="34" charset="-34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rdia New" pitchFamily="34" charset="-34"/>
                <a:ea typeface="AngsanaNew" charset="-120"/>
                <a:cs typeface="Cordia New" pitchFamily="34" charset="-34"/>
              </a:rPr>
              <a:t>สารอาหารเพื่อให้ได้พลังงาน โดยไม่มี</a:t>
            </a:r>
            <a:r>
              <a:rPr kumimoji="0" 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rdia New" pitchFamily="34" charset="-34"/>
                <a:ea typeface="AngsanaNew" charset="-120"/>
                <a:cs typeface="Cordia New" pitchFamily="34" charset="-34"/>
              </a:rPr>
              <a:t> O</a:t>
            </a:r>
            <a:r>
              <a:rPr kumimoji="0" lang="en-US" sz="36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Cordia New" pitchFamily="34" charset="-34"/>
                <a:ea typeface="AngsanaNew" charset="-120"/>
                <a:cs typeface="Cordia New" pitchFamily="34" charset="-34"/>
              </a:rPr>
              <a:t>2 </a:t>
            </a:r>
            <a:r>
              <a:rPr kumimoji="0" lang="th-TH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rdia New" pitchFamily="34" charset="-34"/>
                <a:ea typeface="AngsanaNew" charset="-120"/>
                <a:cs typeface="Cordia New" pitchFamily="34" charset="-34"/>
              </a:rPr>
              <a:t>เข้าร่วมในปฏิกิริยา</a:t>
            </a:r>
            <a:endParaRPr kumimoji="0" lang="en-US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rdia New" pitchFamily="34" charset="-34"/>
              <a:cs typeface="Cordia New" pitchFamily="34" charset="-34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rdia New" pitchFamily="34" charset="-34"/>
                <a:ea typeface="AngsanaNew-Bold" charset="0"/>
                <a:cs typeface="Cordia New" pitchFamily="34" charset="-34"/>
              </a:rPr>
              <a:t>ประกอบด้วย</a:t>
            </a:r>
            <a:r>
              <a:rPr kumimoji="0" lang="en-US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rdia New" pitchFamily="34" charset="-34"/>
                <a:ea typeface="AngsanaNew-Bold" charset="0"/>
                <a:cs typeface="Cordia New" pitchFamily="34" charset="-34"/>
              </a:rPr>
              <a:t> 2 </a:t>
            </a:r>
            <a:r>
              <a:rPr kumimoji="0" lang="th-TH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rdia New" pitchFamily="34" charset="-34"/>
                <a:ea typeface="AngsanaNew-Bold" charset="0"/>
                <a:cs typeface="Cordia New" pitchFamily="34" charset="-34"/>
              </a:rPr>
              <a:t>ขั้นตอน</a:t>
            </a:r>
            <a:endParaRPr kumimoji="0" lang="en-US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rdia New" pitchFamily="34" charset="-34"/>
              <a:cs typeface="Cordia New" pitchFamily="34" charset="-34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rdia New" pitchFamily="34" charset="-34"/>
                <a:ea typeface="AngsanaNew" charset="-120"/>
                <a:cs typeface="Cordia New" pitchFamily="34" charset="-34"/>
              </a:rPr>
              <a:t>1. </a:t>
            </a:r>
            <a:r>
              <a:rPr kumimoji="0" lang="en-US" sz="3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ordia New" pitchFamily="34" charset="-34"/>
                <a:ea typeface="AngsanaNew" charset="-120"/>
                <a:cs typeface="Cordia New" pitchFamily="34" charset="-34"/>
              </a:rPr>
              <a:t>glycolysis</a:t>
            </a:r>
            <a:endParaRPr kumimoji="0" lang="en-US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rdia New" pitchFamily="34" charset="-34"/>
              <a:cs typeface="Cordia New" pitchFamily="34" charset="-34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rdia New" pitchFamily="34" charset="-34"/>
                <a:ea typeface="AngsanaNew" charset="-120"/>
                <a:cs typeface="Cordia New" pitchFamily="34" charset="-34"/>
              </a:rPr>
              <a:t>2. </a:t>
            </a:r>
            <a:r>
              <a:rPr kumimoji="0" lang="th-TH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rdia New" pitchFamily="34" charset="-34"/>
                <a:ea typeface="AngsanaNew" charset="-120"/>
                <a:cs typeface="Cordia New" pitchFamily="34" charset="-34"/>
              </a:rPr>
              <a:t>การหมัก</a:t>
            </a:r>
            <a:r>
              <a:rPr kumimoji="0" 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rdia New" pitchFamily="34" charset="-34"/>
                <a:ea typeface="AngsanaNew" charset="-120"/>
                <a:cs typeface="Cordia New" pitchFamily="34" charset="-34"/>
              </a:rPr>
              <a:t> (Fermentation)</a:t>
            </a:r>
            <a:endParaRPr kumimoji="0" lang="en-US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rdia New" pitchFamily="34" charset="-34"/>
              <a:cs typeface="Cordia New" pitchFamily="34" charset="-34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6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ordia New" pitchFamily="34" charset="-34"/>
                <a:ea typeface="AngsanaNew-Bold" charset="0"/>
                <a:cs typeface="Cordia New" pitchFamily="34" charset="-34"/>
              </a:rPr>
              <a:t>2.1 </a:t>
            </a:r>
            <a:r>
              <a:rPr kumimoji="0" lang="th-TH" sz="36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ordia New" pitchFamily="34" charset="-34"/>
                <a:ea typeface="AngsanaNew-Bold" charset="0"/>
                <a:cs typeface="Cordia New" pitchFamily="34" charset="-34"/>
              </a:rPr>
              <a:t>การหายใจแบบไม่ใช้</a:t>
            </a:r>
            <a:r>
              <a:rPr kumimoji="0" lang="en-US" sz="36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ordia New" pitchFamily="34" charset="-34"/>
                <a:ea typeface="AngsanaNew-Bold" charset="0"/>
                <a:cs typeface="Cordia New" pitchFamily="34" charset="-34"/>
              </a:rPr>
              <a:t> O</a:t>
            </a:r>
            <a:r>
              <a:rPr kumimoji="0" lang="en-US" sz="3600" b="1" i="0" u="none" strike="noStrike" cap="none" normalizeH="0" baseline="-30000" dirty="0" smtClean="0">
                <a:ln>
                  <a:noFill/>
                </a:ln>
                <a:solidFill>
                  <a:srgbClr val="7030A0"/>
                </a:solidFill>
                <a:effectLst/>
                <a:latin typeface="Cordia New" pitchFamily="34" charset="-34"/>
                <a:ea typeface="AngsanaNew-Bold" charset="0"/>
                <a:cs typeface="Cordia New" pitchFamily="34" charset="-34"/>
              </a:rPr>
              <a:t>2</a:t>
            </a:r>
            <a:r>
              <a:rPr kumimoji="0" lang="en-US" sz="36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ordia New" pitchFamily="34" charset="-34"/>
                <a:ea typeface="AngsanaNew-Bold" charset="0"/>
                <a:cs typeface="Cordia New" pitchFamily="34" charset="-34"/>
              </a:rPr>
              <a:t> </a:t>
            </a:r>
            <a:r>
              <a:rPr kumimoji="0" lang="th-TH" sz="36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ordia New" pitchFamily="34" charset="-34"/>
                <a:ea typeface="AngsanaNew-Bold" charset="0"/>
                <a:cs typeface="Cordia New" pitchFamily="34" charset="-34"/>
              </a:rPr>
              <a:t>ของยีสต์</a:t>
            </a:r>
            <a:endParaRPr kumimoji="0" lang="en-US" sz="3600" b="0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Cordia New" pitchFamily="34" charset="-34"/>
              <a:cs typeface="Cordia New" pitchFamily="34" charset="-34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rdia New" pitchFamily="34" charset="-34"/>
                <a:ea typeface="AngsanaNew" charset="-120"/>
                <a:cs typeface="Cordia New" pitchFamily="34" charset="-34"/>
              </a:rPr>
              <a:t>- </a:t>
            </a:r>
            <a:r>
              <a:rPr kumimoji="0" lang="th-TH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rdia New" pitchFamily="34" charset="-34"/>
                <a:ea typeface="AngsanaNew" charset="-120"/>
                <a:cs typeface="Cordia New" pitchFamily="34" charset="-34"/>
              </a:rPr>
              <a:t>ประกอบด้วย</a:t>
            </a:r>
            <a:r>
              <a:rPr kumimoji="0" 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rdia New" pitchFamily="34" charset="-34"/>
                <a:ea typeface="AngsanaNew" charset="-120"/>
                <a:cs typeface="Cordia New" pitchFamily="34" charset="-34"/>
              </a:rPr>
              <a:t> </a:t>
            </a:r>
            <a:r>
              <a:rPr kumimoji="0" lang="en-US" sz="3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ordia New" pitchFamily="34" charset="-34"/>
                <a:ea typeface="AngsanaNew" charset="-120"/>
                <a:cs typeface="Cordia New" pitchFamily="34" charset="-34"/>
              </a:rPr>
              <a:t>Glycolysis</a:t>
            </a:r>
            <a:r>
              <a:rPr kumimoji="0" 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rdia New" pitchFamily="34" charset="-34"/>
                <a:ea typeface="AngsanaNew" charset="-120"/>
                <a:cs typeface="Cordia New" pitchFamily="34" charset="-34"/>
              </a:rPr>
              <a:t> </a:t>
            </a:r>
            <a:r>
              <a:rPr kumimoji="0" lang="th-TH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rdia New" pitchFamily="34" charset="-34"/>
                <a:ea typeface="AngsanaNew" charset="-120"/>
                <a:cs typeface="Cordia New" pitchFamily="34" charset="-34"/>
              </a:rPr>
              <a:t>และ</a:t>
            </a:r>
            <a:r>
              <a:rPr kumimoji="0" 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rdia New" pitchFamily="34" charset="-34"/>
                <a:ea typeface="AngsanaNew" charset="-120"/>
                <a:cs typeface="Cordia New" pitchFamily="34" charset="-34"/>
              </a:rPr>
              <a:t> </a:t>
            </a:r>
            <a:r>
              <a:rPr kumimoji="0" lang="en-US" sz="3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ordia New" pitchFamily="34" charset="-34"/>
                <a:ea typeface="AngsanaNew" charset="-120"/>
                <a:cs typeface="Cordia New" pitchFamily="34" charset="-34"/>
              </a:rPr>
              <a:t>Fermantation</a:t>
            </a:r>
            <a:endParaRPr kumimoji="0" lang="en-US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rdia New" pitchFamily="34" charset="-34"/>
              <a:cs typeface="Cordia New" pitchFamily="34" charset="-34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rdia New" pitchFamily="34" charset="-34"/>
                <a:ea typeface="AngsanaNew" charset="-120"/>
                <a:cs typeface="Cordia New" pitchFamily="34" charset="-34"/>
              </a:rPr>
              <a:t>- </a:t>
            </a:r>
            <a:r>
              <a:rPr kumimoji="0" lang="th-TH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rdia New" pitchFamily="34" charset="-34"/>
                <a:ea typeface="AngsanaNew" charset="-120"/>
                <a:cs typeface="Cordia New" pitchFamily="34" charset="-34"/>
              </a:rPr>
              <a:t>เกิดใน</a:t>
            </a:r>
            <a:r>
              <a:rPr kumimoji="0" 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rdia New" pitchFamily="34" charset="-34"/>
                <a:ea typeface="AngsanaNew" charset="-120"/>
                <a:cs typeface="Cordia New" pitchFamily="34" charset="-34"/>
              </a:rPr>
              <a:t> cytoplasm</a:t>
            </a:r>
            <a:endParaRPr kumimoji="0" lang="en-US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rdia New" pitchFamily="34" charset="-34"/>
              <a:cs typeface="Cordia New" pitchFamily="34" charset="-34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2" name="Rectangle 4"/>
          <p:cNvSpPr>
            <a:spLocks noChangeArrowheads="1"/>
          </p:cNvSpPr>
          <p:nvPr/>
        </p:nvSpPr>
        <p:spPr bwMode="auto">
          <a:xfrm>
            <a:off x="357158" y="5643578"/>
            <a:ext cx="6426759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6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ordia New" pitchFamily="34" charset="-34"/>
                <a:ea typeface="AngsanaNew-Bold" charset="0"/>
                <a:cs typeface="Cordia New" pitchFamily="34" charset="-34"/>
              </a:rPr>
              <a:t>2.2 </a:t>
            </a:r>
            <a:r>
              <a:rPr kumimoji="0" lang="th-TH" sz="36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ordia New" pitchFamily="34" charset="-34"/>
                <a:ea typeface="AngsanaNew-Bold" charset="0"/>
                <a:cs typeface="Cordia New" pitchFamily="34" charset="-34"/>
              </a:rPr>
              <a:t>การหายใจโดยไม่ใช้</a:t>
            </a:r>
            <a:r>
              <a:rPr kumimoji="0" lang="en-US" sz="36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ordia New" pitchFamily="34" charset="-34"/>
                <a:ea typeface="AngsanaNew-Bold" charset="0"/>
                <a:cs typeface="Cordia New" pitchFamily="34" charset="-34"/>
              </a:rPr>
              <a:t> O</a:t>
            </a:r>
            <a:r>
              <a:rPr kumimoji="0" lang="en-US" sz="3600" b="1" i="0" u="none" strike="noStrike" cap="none" normalizeH="0" baseline="-30000" dirty="0" smtClean="0">
                <a:ln>
                  <a:noFill/>
                </a:ln>
                <a:solidFill>
                  <a:srgbClr val="7030A0"/>
                </a:solidFill>
                <a:effectLst/>
                <a:latin typeface="Cordia New" pitchFamily="34" charset="-34"/>
                <a:ea typeface="AngsanaNew-Bold" charset="0"/>
                <a:cs typeface="Cordia New" pitchFamily="34" charset="-34"/>
              </a:rPr>
              <a:t>2</a:t>
            </a:r>
            <a:r>
              <a:rPr kumimoji="0" lang="en-US" sz="36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ordia New" pitchFamily="34" charset="-34"/>
                <a:ea typeface="AngsanaNew-Bold" charset="0"/>
                <a:cs typeface="Cordia New" pitchFamily="34" charset="-34"/>
              </a:rPr>
              <a:t> </a:t>
            </a:r>
            <a:r>
              <a:rPr kumimoji="0" lang="th-TH" sz="36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ordia New" pitchFamily="34" charset="-34"/>
                <a:ea typeface="AngsanaNew-Bold" charset="0"/>
                <a:cs typeface="Cordia New" pitchFamily="34" charset="-34"/>
              </a:rPr>
              <a:t>ของกล้ามเนื้อลาย</a:t>
            </a:r>
            <a:endParaRPr kumimoji="0" lang="th-TH" sz="3600" b="0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 b="8365"/>
          <a:stretch>
            <a:fillRect/>
          </a:stretch>
        </p:blipFill>
        <p:spPr bwMode="auto">
          <a:xfrm>
            <a:off x="1142976" y="428604"/>
            <a:ext cx="7086600" cy="55753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 b="9300"/>
          <a:stretch>
            <a:fillRect/>
          </a:stretch>
        </p:blipFill>
        <p:spPr bwMode="auto">
          <a:xfrm>
            <a:off x="1142976" y="428604"/>
            <a:ext cx="7086600" cy="550068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1634" name="Picture 2" descr="bro56208_07_2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73200" y="508000"/>
            <a:ext cx="6189663" cy="582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21635" name="Rectangle 3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 sz="1200"/>
              <a:t>Fig. 7.23</a:t>
            </a:r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58146" name="Picture 2" descr="bro56208_07_2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5800" y="1447800"/>
            <a:ext cx="7772400" cy="3960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58147" name="Rectangle 3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 sz="1200"/>
              <a:t>Fig. 7.24</a:t>
            </a:r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60194" name="Picture 2" descr="bro56208_07_2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76400" y="508000"/>
            <a:ext cx="5799138" cy="582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60195" name="Rectangle 3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 sz="1200"/>
              <a:t>Fig. 7.25</a:t>
            </a:r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62242" name="Picture 2" descr="bro56208_07_2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6600" y="928688"/>
            <a:ext cx="7670800" cy="500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62243" name="Rectangle 3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 sz="1200"/>
              <a:t>Fig. 7.26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16162" name="Picture 2" descr="bro56208_07_0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5800" y="1524000"/>
            <a:ext cx="7772400" cy="3817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16163" name="Rectangle 3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 sz="1200"/>
              <a:t>Fig. 7.1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04-03_1.jpg                                                    0000EE49 SILVER HD                      B7D09A82:"/>
          <p:cNvPicPr>
            <a:picLocks noChangeAspect="1" noChangeArrowheads="1"/>
          </p:cNvPicPr>
          <p:nvPr/>
        </p:nvPicPr>
        <p:blipFill>
          <a:blip r:embed="rId2"/>
          <a:srcRect l="10739" r="11116" b="3630"/>
          <a:stretch>
            <a:fillRect/>
          </a:stretch>
        </p:blipFill>
        <p:spPr bwMode="auto">
          <a:xfrm>
            <a:off x="1000100" y="214290"/>
            <a:ext cx="6933322" cy="642942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1282" name="Picture 2" descr="bro56208_07_0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2625" y="303213"/>
            <a:ext cx="7766050" cy="623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21283" name="Rectangle 3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 sz="1200"/>
              <a:t>Fig. 7.4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68000"/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4400552" cy="1143000"/>
          </a:xfrm>
          <a:noFill/>
        </p:spPr>
        <p:txBody>
          <a:bodyPr/>
          <a:lstStyle/>
          <a:p>
            <a:r>
              <a:rPr lang="en-US" dirty="0"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KEY CONCEPTS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28736"/>
            <a:ext cx="8686800" cy="4525963"/>
          </a:xfrm>
        </p:spPr>
        <p:txBody>
          <a:bodyPr>
            <a:normAutofit fontScale="47500" lnSpcReduction="20000"/>
          </a:bodyPr>
          <a:lstStyle/>
          <a:p>
            <a:r>
              <a:rPr lang="en-US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 </a:t>
            </a:r>
            <a:r>
              <a:rPr lang="th-TH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 </a:t>
            </a:r>
            <a:r>
              <a:rPr lang="en-US" sz="5100" b="1" dirty="0" smtClean="0">
                <a:solidFill>
                  <a:srgbClr val="FF0000"/>
                </a:solidFill>
              </a:rPr>
              <a:t>Catabolic </a:t>
            </a:r>
            <a:r>
              <a:rPr lang="en-US" sz="5100" b="1" dirty="0">
                <a:solidFill>
                  <a:srgbClr val="FF0000"/>
                </a:solidFill>
              </a:rPr>
              <a:t>pathways </a:t>
            </a:r>
            <a:r>
              <a:rPr lang="en-US" sz="5100" dirty="0">
                <a:solidFill>
                  <a:schemeClr val="bg1"/>
                </a:solidFill>
              </a:rPr>
              <a:t>yield energy by oxidizing</a:t>
            </a:r>
          </a:p>
          <a:p>
            <a:pPr>
              <a:buNone/>
            </a:pPr>
            <a:r>
              <a:rPr lang="th-TH" sz="5100" dirty="0" smtClean="0">
                <a:solidFill>
                  <a:schemeClr val="bg1"/>
                </a:solidFill>
              </a:rPr>
              <a:t>               </a:t>
            </a:r>
            <a:r>
              <a:rPr lang="en-US" sz="5100" dirty="0" smtClean="0">
                <a:solidFill>
                  <a:schemeClr val="bg1"/>
                </a:solidFill>
              </a:rPr>
              <a:t>organic </a:t>
            </a:r>
            <a:r>
              <a:rPr lang="en-US" sz="5100" dirty="0">
                <a:solidFill>
                  <a:schemeClr val="bg1"/>
                </a:solidFill>
              </a:rPr>
              <a:t>fuels</a:t>
            </a:r>
          </a:p>
          <a:p>
            <a:r>
              <a:rPr lang="en-US" sz="5100" dirty="0" smtClean="0">
                <a:solidFill>
                  <a:schemeClr val="bg1"/>
                </a:solidFill>
              </a:rPr>
              <a:t> </a:t>
            </a:r>
            <a:r>
              <a:rPr lang="en-US" sz="5100" b="1" dirty="0" err="1">
                <a:solidFill>
                  <a:srgbClr val="FF0000"/>
                </a:solidFill>
              </a:rPr>
              <a:t>Glycolysis</a:t>
            </a:r>
            <a:r>
              <a:rPr lang="en-US" sz="5100" dirty="0">
                <a:solidFill>
                  <a:schemeClr val="bg1"/>
                </a:solidFill>
              </a:rPr>
              <a:t> harvests chemical energy by</a:t>
            </a:r>
          </a:p>
          <a:p>
            <a:pPr>
              <a:buNone/>
            </a:pPr>
            <a:r>
              <a:rPr lang="th-TH" sz="5100" dirty="0" smtClean="0">
                <a:solidFill>
                  <a:schemeClr val="bg1"/>
                </a:solidFill>
              </a:rPr>
              <a:t>               </a:t>
            </a:r>
            <a:r>
              <a:rPr lang="en-US" sz="5100" dirty="0" smtClean="0">
                <a:solidFill>
                  <a:schemeClr val="bg1"/>
                </a:solidFill>
              </a:rPr>
              <a:t>oxidizing </a:t>
            </a:r>
            <a:r>
              <a:rPr lang="en-US" sz="5100" dirty="0">
                <a:solidFill>
                  <a:schemeClr val="bg1"/>
                </a:solidFill>
              </a:rPr>
              <a:t>glucose to </a:t>
            </a:r>
            <a:r>
              <a:rPr lang="en-US" sz="5100" dirty="0" err="1">
                <a:solidFill>
                  <a:schemeClr val="bg1"/>
                </a:solidFill>
              </a:rPr>
              <a:t>pyruvate</a:t>
            </a:r>
            <a:endParaRPr lang="en-US" sz="5100" dirty="0">
              <a:solidFill>
                <a:schemeClr val="bg1"/>
              </a:solidFill>
            </a:endParaRPr>
          </a:p>
          <a:p>
            <a:r>
              <a:rPr lang="en-US" sz="5100" dirty="0" smtClean="0">
                <a:solidFill>
                  <a:schemeClr val="bg1"/>
                </a:solidFill>
              </a:rPr>
              <a:t> </a:t>
            </a:r>
            <a:r>
              <a:rPr lang="en-US" sz="5100" b="1" dirty="0">
                <a:solidFill>
                  <a:srgbClr val="FF0000"/>
                </a:solidFill>
              </a:rPr>
              <a:t>The citric acid cycle </a:t>
            </a:r>
            <a:r>
              <a:rPr lang="en-US" sz="5100" dirty="0">
                <a:solidFill>
                  <a:schemeClr val="bg1"/>
                </a:solidFill>
              </a:rPr>
              <a:t>completes the </a:t>
            </a:r>
            <a:r>
              <a:rPr lang="en-US" sz="5100" dirty="0" err="1">
                <a:solidFill>
                  <a:schemeClr val="bg1"/>
                </a:solidFill>
              </a:rPr>
              <a:t>energyyielding</a:t>
            </a:r>
            <a:endParaRPr lang="en-US" sz="5100" dirty="0">
              <a:solidFill>
                <a:schemeClr val="bg1"/>
              </a:solidFill>
            </a:endParaRPr>
          </a:p>
          <a:p>
            <a:pPr>
              <a:buNone/>
            </a:pPr>
            <a:r>
              <a:rPr lang="th-TH" sz="5100" dirty="0" smtClean="0">
                <a:solidFill>
                  <a:schemeClr val="bg1"/>
                </a:solidFill>
              </a:rPr>
              <a:t>               </a:t>
            </a:r>
            <a:r>
              <a:rPr lang="en-US" sz="5100" dirty="0" smtClean="0">
                <a:solidFill>
                  <a:schemeClr val="bg1"/>
                </a:solidFill>
              </a:rPr>
              <a:t>oxidation </a:t>
            </a:r>
            <a:r>
              <a:rPr lang="en-US" sz="5100" dirty="0">
                <a:solidFill>
                  <a:schemeClr val="bg1"/>
                </a:solidFill>
              </a:rPr>
              <a:t>of organic molecules</a:t>
            </a:r>
          </a:p>
          <a:p>
            <a:r>
              <a:rPr lang="en-US" sz="5100" dirty="0" smtClean="0">
                <a:solidFill>
                  <a:schemeClr val="bg1"/>
                </a:solidFill>
              </a:rPr>
              <a:t> </a:t>
            </a:r>
            <a:r>
              <a:rPr lang="en-US" sz="5100" dirty="0">
                <a:solidFill>
                  <a:schemeClr val="bg1"/>
                </a:solidFill>
              </a:rPr>
              <a:t>During oxidative </a:t>
            </a:r>
            <a:r>
              <a:rPr lang="en-US" sz="5100" b="1" dirty="0" err="1">
                <a:solidFill>
                  <a:srgbClr val="FF0000"/>
                </a:solidFill>
              </a:rPr>
              <a:t>phosphorylation</a:t>
            </a:r>
            <a:r>
              <a:rPr lang="en-US" sz="5100" b="1" dirty="0">
                <a:solidFill>
                  <a:srgbClr val="FF0000"/>
                </a:solidFill>
              </a:rPr>
              <a:t>, </a:t>
            </a:r>
            <a:r>
              <a:rPr lang="en-US" sz="5100" b="1" dirty="0" err="1">
                <a:solidFill>
                  <a:srgbClr val="FF0000"/>
                </a:solidFill>
              </a:rPr>
              <a:t>chemiosmosis</a:t>
            </a:r>
            <a:endParaRPr lang="en-US" sz="5100" b="1" dirty="0">
              <a:solidFill>
                <a:srgbClr val="FF0000"/>
              </a:solidFill>
            </a:endParaRPr>
          </a:p>
          <a:p>
            <a:pPr>
              <a:buNone/>
            </a:pPr>
            <a:r>
              <a:rPr lang="th-TH" sz="5100" b="1" dirty="0" smtClean="0">
                <a:solidFill>
                  <a:srgbClr val="FF0000"/>
                </a:solidFill>
              </a:rPr>
              <a:t>               </a:t>
            </a:r>
            <a:r>
              <a:rPr lang="en-US" sz="5100" b="1" dirty="0" smtClean="0">
                <a:solidFill>
                  <a:srgbClr val="FF0000"/>
                </a:solidFill>
              </a:rPr>
              <a:t>couples </a:t>
            </a:r>
            <a:r>
              <a:rPr lang="en-US" sz="5100" b="1" dirty="0" err="1">
                <a:solidFill>
                  <a:srgbClr val="FF0000"/>
                </a:solidFill>
              </a:rPr>
              <a:t>eleelron</a:t>
            </a:r>
            <a:r>
              <a:rPr lang="en-US" sz="5100" b="1" dirty="0">
                <a:solidFill>
                  <a:srgbClr val="FF0000"/>
                </a:solidFill>
              </a:rPr>
              <a:t> transport to </a:t>
            </a:r>
            <a:r>
              <a:rPr lang="en-US" sz="5100" b="1" dirty="0" err="1">
                <a:solidFill>
                  <a:srgbClr val="FF0000"/>
                </a:solidFill>
              </a:rPr>
              <a:t>AlP</a:t>
            </a:r>
            <a:r>
              <a:rPr lang="en-US" sz="5100" b="1" dirty="0">
                <a:solidFill>
                  <a:srgbClr val="FF0000"/>
                </a:solidFill>
              </a:rPr>
              <a:t> synthesis</a:t>
            </a:r>
          </a:p>
          <a:p>
            <a:r>
              <a:rPr lang="en-US" sz="5100" dirty="0" smtClean="0">
                <a:solidFill>
                  <a:schemeClr val="bg1"/>
                </a:solidFill>
              </a:rPr>
              <a:t> </a:t>
            </a:r>
            <a:r>
              <a:rPr lang="en-US" sz="5100" b="1" dirty="0">
                <a:solidFill>
                  <a:srgbClr val="FF0000"/>
                </a:solidFill>
              </a:rPr>
              <a:t>Fermentation</a:t>
            </a:r>
            <a:r>
              <a:rPr lang="en-US" sz="5100" dirty="0">
                <a:solidFill>
                  <a:srgbClr val="FF0000"/>
                </a:solidFill>
              </a:rPr>
              <a:t> </a:t>
            </a:r>
            <a:r>
              <a:rPr lang="en-US" sz="5100" dirty="0">
                <a:solidFill>
                  <a:schemeClr val="bg1"/>
                </a:solidFill>
              </a:rPr>
              <a:t>and anaerobic respiration enable</a:t>
            </a:r>
          </a:p>
          <a:p>
            <a:pPr>
              <a:buNone/>
            </a:pPr>
            <a:r>
              <a:rPr lang="th-TH" sz="5100" dirty="0" smtClean="0">
                <a:solidFill>
                  <a:schemeClr val="bg1"/>
                </a:solidFill>
              </a:rPr>
              <a:t>               </a:t>
            </a:r>
            <a:r>
              <a:rPr lang="en-US" sz="5100" dirty="0" smtClean="0">
                <a:solidFill>
                  <a:schemeClr val="bg1"/>
                </a:solidFill>
              </a:rPr>
              <a:t>cells </a:t>
            </a:r>
            <a:r>
              <a:rPr lang="en-US" sz="5100" dirty="0">
                <a:solidFill>
                  <a:schemeClr val="bg1"/>
                </a:solidFill>
              </a:rPr>
              <a:t>to produce ATP without the use of oxygen</a:t>
            </a:r>
          </a:p>
          <a:p>
            <a:r>
              <a:rPr lang="en-US" sz="5100" dirty="0" smtClean="0">
                <a:solidFill>
                  <a:schemeClr val="bg1"/>
                </a:solidFill>
              </a:rPr>
              <a:t> </a:t>
            </a:r>
            <a:r>
              <a:rPr lang="en-US" sz="5100" dirty="0" err="1">
                <a:solidFill>
                  <a:schemeClr val="bg1"/>
                </a:solidFill>
              </a:rPr>
              <a:t>Glycolysis</a:t>
            </a:r>
            <a:r>
              <a:rPr lang="en-US" sz="5100" dirty="0">
                <a:solidFill>
                  <a:schemeClr val="bg1"/>
                </a:solidFill>
              </a:rPr>
              <a:t> and the citric acid cycle connect to</a:t>
            </a:r>
          </a:p>
          <a:p>
            <a:pPr>
              <a:buNone/>
            </a:pPr>
            <a:r>
              <a:rPr lang="th-TH" sz="5100" dirty="0" smtClean="0">
                <a:solidFill>
                  <a:schemeClr val="bg1"/>
                </a:solidFill>
              </a:rPr>
              <a:t>                </a:t>
            </a:r>
            <a:r>
              <a:rPr lang="en-US" sz="5100" dirty="0" smtClean="0">
                <a:solidFill>
                  <a:schemeClr val="bg1"/>
                </a:solidFill>
              </a:rPr>
              <a:t>many </a:t>
            </a:r>
            <a:r>
              <a:rPr lang="en-US" sz="5100" b="1" dirty="0">
                <a:solidFill>
                  <a:srgbClr val="FF0000"/>
                </a:solidFill>
              </a:rPr>
              <a:t>other metabolic pathways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PB7_2line">
  <a:themeElements>
    <a:clrScheme name="CPB7_2line 14">
      <a:dk1>
        <a:srgbClr val="000000"/>
      </a:dk1>
      <a:lt1>
        <a:srgbClr val="FFFFFF"/>
      </a:lt1>
      <a:dk2>
        <a:srgbClr val="333399"/>
      </a:dk2>
      <a:lt2>
        <a:srgbClr val="000000"/>
      </a:lt2>
      <a:accent1>
        <a:srgbClr val="B7DAB8"/>
      </a:accent1>
      <a:accent2>
        <a:srgbClr val="005472"/>
      </a:accent2>
      <a:accent3>
        <a:srgbClr val="FFFFFF"/>
      </a:accent3>
      <a:accent4>
        <a:srgbClr val="000000"/>
      </a:accent4>
      <a:accent5>
        <a:srgbClr val="D8EAD8"/>
      </a:accent5>
      <a:accent6>
        <a:srgbClr val="004B67"/>
      </a:accent6>
      <a:hlink>
        <a:srgbClr val="009999"/>
      </a:hlink>
      <a:folHlink>
        <a:srgbClr val="99CC00"/>
      </a:folHlink>
    </a:clrScheme>
    <a:fontScheme name="CPB7_2line">
      <a:majorFont>
        <a:latin typeface="Times New Roman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54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2075" tIns="46038" rIns="92075" bIns="46038" numCol="1" anchor="ctr" anchorCtr="0" compatLnSpc="1">
        <a:prstTxWarp prst="textNoShape">
          <a:avLst/>
        </a:prstTxWarp>
      </a:bodyPr>
      <a:lstStyle>
        <a:defPPr marL="0" marR="0" indent="0" algn="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54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2075" tIns="46038" rIns="92075" bIns="46038" numCol="1" anchor="ctr" anchorCtr="0" compatLnSpc="1">
        <a:prstTxWarp prst="textNoShape">
          <a:avLst/>
        </a:prstTxWarp>
      </a:bodyPr>
      <a:lstStyle>
        <a:defPPr marL="0" marR="0" indent="0" algn="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CPB7_2lin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PB7_2lin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PB7_2lin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PB7_2lin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PB7_2lin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PB7_2lin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PB7_2lin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PB7_2lin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PB7_2lin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PB7_2lin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PB7_2lin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PB7_2lin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PB7_2line 13">
        <a:dk1>
          <a:srgbClr val="000000"/>
        </a:dk1>
        <a:lt1>
          <a:srgbClr val="FFFFFF"/>
        </a:lt1>
        <a:dk2>
          <a:srgbClr val="005472"/>
        </a:dk2>
        <a:lt2>
          <a:srgbClr val="00000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PB7_2line 14">
        <a:dk1>
          <a:srgbClr val="000000"/>
        </a:dk1>
        <a:lt1>
          <a:srgbClr val="FFFFFF"/>
        </a:lt1>
        <a:dk2>
          <a:srgbClr val="333399"/>
        </a:dk2>
        <a:lt2>
          <a:srgbClr val="000000"/>
        </a:lt2>
        <a:accent1>
          <a:srgbClr val="B7DAB8"/>
        </a:accent1>
        <a:accent2>
          <a:srgbClr val="005472"/>
        </a:accent2>
        <a:accent3>
          <a:srgbClr val="FFFFFF"/>
        </a:accent3>
        <a:accent4>
          <a:srgbClr val="000000"/>
        </a:accent4>
        <a:accent5>
          <a:srgbClr val="D8EAD8"/>
        </a:accent5>
        <a:accent6>
          <a:srgbClr val="004B67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117</TotalTime>
  <Words>1370</Words>
  <Application>Microsoft Office PowerPoint</Application>
  <PresentationFormat>On-screen Show (4:3)</PresentationFormat>
  <Paragraphs>408</Paragraphs>
  <Slides>57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57</vt:i4>
      </vt:variant>
    </vt:vector>
  </HeadingPairs>
  <TitlesOfParts>
    <vt:vector size="59" baseType="lpstr">
      <vt:lpstr>Office Theme</vt:lpstr>
      <vt:lpstr>CPB7_2line</vt:lpstr>
      <vt:lpstr>Slide 1</vt:lpstr>
      <vt:lpstr>Slide 2</vt:lpstr>
      <vt:lpstr>LE 9-2</vt:lpstr>
      <vt:lpstr>LE 9-3</vt:lpstr>
      <vt:lpstr>Table 7.1</vt:lpstr>
      <vt:lpstr>Fig. 7.1</vt:lpstr>
      <vt:lpstr>Slide 7</vt:lpstr>
      <vt:lpstr>Fig. 7.4</vt:lpstr>
      <vt:lpstr>KEY CONCEPTS</vt:lpstr>
      <vt:lpstr>CO 7</vt:lpstr>
      <vt:lpstr>Equilibrium and Metabolism</vt:lpstr>
      <vt:lpstr>Slide 12</vt:lpstr>
      <vt:lpstr>Slide 13</vt:lpstr>
      <vt:lpstr>LE 9-5</vt:lpstr>
      <vt:lpstr>Fig. 7.3</vt:lpstr>
      <vt:lpstr>Fig. 7.6</vt:lpstr>
      <vt:lpstr>Stepwise Energy Harvest via NAD+ and the Electron Transport Chain</vt:lpstr>
      <vt:lpstr>Fig. 7.7</vt:lpstr>
      <vt:lpstr>Page 132</vt:lpstr>
      <vt:lpstr>Page 132</vt:lpstr>
      <vt:lpstr>Table 7.2</vt:lpstr>
      <vt:lpstr>Fig. 7.8</vt:lpstr>
      <vt:lpstr>Fig. 7.9</vt:lpstr>
      <vt:lpstr>Slide 24</vt:lpstr>
      <vt:lpstr>LE 9-6_1</vt:lpstr>
      <vt:lpstr>LE 9-6_2</vt:lpstr>
      <vt:lpstr>LE 9-6_3</vt:lpstr>
      <vt:lpstr>Slide 28</vt:lpstr>
      <vt:lpstr>LE 9-9a_2</vt:lpstr>
      <vt:lpstr>LE 9-9b_1</vt:lpstr>
      <vt:lpstr>LE 9-9b_2</vt:lpstr>
      <vt:lpstr>LE 9-7</vt:lpstr>
      <vt:lpstr>Slide 33</vt:lpstr>
      <vt:lpstr>Slide 34</vt:lpstr>
      <vt:lpstr>Slide 35</vt:lpstr>
      <vt:lpstr>Slide 36</vt:lpstr>
      <vt:lpstr>Slide 37</vt:lpstr>
      <vt:lpstr>Slide 38</vt:lpstr>
      <vt:lpstr>Slide 39</vt:lpstr>
      <vt:lpstr>Slide 40</vt:lpstr>
      <vt:lpstr>Slide 41</vt:lpstr>
      <vt:lpstr>Slide 42</vt:lpstr>
      <vt:lpstr>Slide 43</vt:lpstr>
      <vt:lpstr>Fig. 7.14-1</vt:lpstr>
      <vt:lpstr>Slide 45</vt:lpstr>
      <vt:lpstr>LE 9-13</vt:lpstr>
      <vt:lpstr>LE 9-14</vt:lpstr>
      <vt:lpstr>Fig. 7.21-2</vt:lpstr>
      <vt:lpstr>LE 9-20</vt:lpstr>
      <vt:lpstr>Fig. 7.22</vt:lpstr>
      <vt:lpstr>Slide 51</vt:lpstr>
      <vt:lpstr>Slide 52</vt:lpstr>
      <vt:lpstr>Slide 53</vt:lpstr>
      <vt:lpstr>Fig. 7.23</vt:lpstr>
      <vt:lpstr>Fig. 7.24</vt:lpstr>
      <vt:lpstr>Fig. 7.25</vt:lpstr>
      <vt:lpstr>Fig. 7.26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Com</dc:creator>
  <cp:lastModifiedBy>Com</cp:lastModifiedBy>
  <cp:revision>21</cp:revision>
  <dcterms:created xsi:type="dcterms:W3CDTF">2010-06-27T04:23:25Z</dcterms:created>
  <dcterms:modified xsi:type="dcterms:W3CDTF">2010-06-28T01:03:08Z</dcterms:modified>
</cp:coreProperties>
</file>